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handoutMasterIdLst>
    <p:handoutMasterId r:id="rId13"/>
  </p:handoutMasterIdLst>
  <p:sldIdLst>
    <p:sldId id="256" r:id="rId2"/>
    <p:sldId id="269" r:id="rId3"/>
    <p:sldId id="270" r:id="rId4"/>
    <p:sldId id="271" r:id="rId5"/>
    <p:sldId id="258" r:id="rId6"/>
    <p:sldId id="267" r:id="rId7"/>
    <p:sldId id="259" r:id="rId8"/>
    <p:sldId id="260" r:id="rId9"/>
    <p:sldId id="261" r:id="rId10"/>
    <p:sldId id="268" r:id="rId11"/>
    <p:sldId id="262" r:id="rId12"/>
  </p:sldIdLst>
  <p:sldSz cx="9144000" cy="6858000" type="screen4x3"/>
  <p:notesSz cx="6799263" cy="99298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22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CA6AB63-0095-A842-A040-71FE5FF828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E4EDC71-8175-9A48-9932-7716479C309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253288AC-AFAF-444C-B3B0-8F3A15F53E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8D5AA6A2-6B53-AC4C-A110-1B9F7EB8B70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1FAAEE9-28FC-4B63-A023-6D631653FF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A209-2614-5B45-9268-FE4EC458F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385F1-28E8-6E44-AC52-7FA488915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BAF2F-C9F7-423B-8ED1-FB55C79275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500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E0945-0564-4A4D-8509-48D3F73A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4FC31-229B-7B42-993C-6D500D27E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9992B-7F0D-4EDF-886A-730E174108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606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2FBA47-7B87-CB46-8E78-A5900DAA8C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B97B51-2AF8-1042-89DA-79943D106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B4B91-66B9-4C94-B669-FDD0B221CE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6030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92E8E-87E3-497B-9859-BC5C41905C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47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DEFCA-978C-EC4F-8BD2-BEE34094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A2973-6E13-734E-A5BF-B4ED395FA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DF0EB-F393-43AF-87DF-15E3D1F9D3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958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621FB-64C4-194A-A86D-715CF3771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834C5-BFB6-CA42-B089-6D04CA600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22DB7-370B-4A4E-8D3F-F16DA67174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22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7D90D-F970-E14B-A92B-0D1C7C80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D9EF2-A282-104C-ABC0-93E202DDED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B63368-F114-BD46-BF73-D1385243C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40B4F-E238-452D-A2F8-7A5AD8F35E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7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870B6-CBA0-BF46-A58B-7C1C6C0D5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E322E-91C9-1647-B742-02EDEEE3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C59B7-B7EB-8043-BBFE-8B05DA92F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F984AE-3634-8847-821F-61B05A15C8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973BFC-2706-994F-9DB7-D436CE2649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B81D-D751-4710-9336-2687258980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518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A0F5-42D9-BA47-B890-F63B2DE1F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0BE14-39AC-47D0-96E0-8D70B47313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06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48480-48E7-4702-9EDF-1F40F81DF8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166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6756E-C43C-A34C-A562-692C80C4B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F7594-2525-6242-BB84-1B1E0E182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768AF-70DA-D74A-8B55-682660774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8044-9B6C-4D65-BFEE-18F074F8C8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078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E6354-C240-574E-B4E9-DBB2609DC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AD9757-CD14-D542-A0C0-00984EEFA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E7A93-26AA-3E48-A82E-46583337A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677C6-0057-42EA-9769-8A2FDBFF9A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251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7D10-E823-9A41-B132-029C11B1F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E082-0365-9240-9E35-EE13BB541A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A468-BB1A-744F-B133-FBFF91B23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fld id="{9980376C-89D6-4EB8-95E0-D1BCDE587E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Thailand@stmarysprimarypulborough.co.uk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D7EE">
            <a:alpha val="3098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15888"/>
            <a:ext cx="2232025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1938338"/>
            <a:ext cx="5595938" cy="2736850"/>
          </a:xfrm>
        </p:spPr>
        <p:txBody>
          <a:bodyPr/>
          <a:lstStyle/>
          <a:p>
            <a:pPr eaLnBrk="1" hangingPunct="1"/>
            <a:r>
              <a:rPr lang="en-GB" altLang="en-US" sz="4000" b="1" smtClean="0">
                <a:solidFill>
                  <a:srgbClr val="002060"/>
                </a:solidFill>
                <a:latin typeface="XCCW Joined 1a" panose="03050602040000000000" pitchFamily="66" charset="0"/>
              </a:rPr>
              <a:t>‘Meet the Teacher’</a:t>
            </a:r>
            <a:br>
              <a:rPr lang="en-GB" altLang="en-US" sz="4000" b="1" smtClean="0">
                <a:solidFill>
                  <a:srgbClr val="002060"/>
                </a:solidFill>
                <a:latin typeface="XCCW Joined 1a" panose="03050602040000000000" pitchFamily="66" charset="0"/>
              </a:rPr>
            </a:br>
            <a:r>
              <a:rPr lang="en-GB" altLang="en-US" sz="4000" b="1" smtClean="0">
                <a:solidFill>
                  <a:srgbClr val="002060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4000" b="1" smtClean="0">
                <a:solidFill>
                  <a:srgbClr val="002060"/>
                </a:solidFill>
                <a:latin typeface="XCCW Joined 1a" panose="03050602040000000000" pitchFamily="66" charset="0"/>
              </a:rPr>
            </a:br>
            <a:r>
              <a:rPr lang="en-GB" altLang="en-US" sz="4000" b="1" smtClean="0">
                <a:solidFill>
                  <a:srgbClr val="002060"/>
                </a:solidFill>
                <a:latin typeface="XCCW Joined 1a" panose="03050602040000000000" pitchFamily="66" charset="0"/>
              </a:rPr>
              <a:t>Hello and Welcome to India Class!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" y="5805488"/>
            <a:ext cx="8029575" cy="715962"/>
          </a:xfrm>
        </p:spPr>
        <p:txBody>
          <a:bodyPr/>
          <a:lstStyle/>
          <a:p>
            <a:pPr algn="l" eaLnBrk="1" hangingPunct="1"/>
            <a:r>
              <a:rPr lang="en-GB" altLang="en-US" sz="2000" smtClean="0">
                <a:latin typeface="XCCW Joined 1a" panose="03050602040000000000" pitchFamily="66" charset="0"/>
              </a:rPr>
              <a:t>Miss Wilkins and Mrs Hatcher– Class Teachers</a:t>
            </a:r>
          </a:p>
          <a:p>
            <a:pPr algn="l" eaLnBrk="1" hangingPunct="1"/>
            <a:r>
              <a:rPr lang="en-GB" altLang="en-US" sz="2000" smtClean="0">
                <a:latin typeface="XCCW Joined 1a" panose="03050602040000000000" pitchFamily="66" charset="0"/>
              </a:rPr>
              <a:t/>
            </a:r>
            <a:br>
              <a:rPr lang="en-GB" altLang="en-US" sz="2000" smtClean="0">
                <a:latin typeface="XCCW Joined 1a" panose="03050602040000000000" pitchFamily="66" charset="0"/>
              </a:rPr>
            </a:br>
            <a:endParaRPr lang="en-GB" altLang="en-US" sz="2000" smtClean="0">
              <a:latin typeface="XCCW Joined 1a" panose="03050602040000000000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3882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>
          <a:xfrm>
            <a:off x="434975" y="0"/>
            <a:ext cx="7886700" cy="996950"/>
          </a:xfrm>
        </p:spPr>
        <p:txBody>
          <a:bodyPr/>
          <a:lstStyle/>
          <a:p>
            <a:pPr eaLnBrk="1" hangingPunct="1"/>
            <a:r>
              <a:rPr lang="en-GB" altLang="en-US" sz="3600" b="1" u="sng" smtClean="0">
                <a:solidFill>
                  <a:schemeClr val="accent1"/>
                </a:solidFill>
                <a:latin typeface="XCCW Joined 1a" panose="03050602040000000000" pitchFamily="66" charset="0"/>
              </a:rPr>
              <a:t>Health and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910D3-0E2F-4945-B4FB-97B2EC057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513" y="1484313"/>
            <a:ext cx="8853487" cy="551815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Please can you </a:t>
            </a:r>
            <a:r>
              <a:rPr lang="en-GB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check your child for head lice (nits)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on a weekly basis. 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Catching head lice is very common among young children and can be easily treated using products purchased from your local chemist</a:t>
            </a:r>
            <a:r>
              <a:rPr lang="en-GB" altLang="en-US" sz="2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.</a:t>
            </a:r>
            <a:endParaRPr lang="en-GB" altLang="en-US" sz="2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Ways to try to </a:t>
            </a:r>
            <a:r>
              <a:rPr lang="en-GB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avoid catching them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–</a:t>
            </a:r>
            <a:r>
              <a:rPr lang="en-GB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Tying back long hair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where possible</a:t>
            </a:r>
            <a:r>
              <a:rPr lang="en-GB" altLang="en-US" sz="2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.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Should your child contract head lice it is recommended the whole family are treated to prevent them spreading</a:t>
            </a:r>
            <a:r>
              <a:rPr lang="en-GB" altLang="en-US" sz="2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.</a:t>
            </a:r>
            <a:endParaRPr lang="en-GB" altLang="en-US" sz="2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Girls MUST take </a:t>
            </a:r>
            <a:r>
              <a:rPr lang="en-GB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earrings out for P.E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. lessons and should hair tied back at all times. </a:t>
            </a:r>
            <a:r>
              <a:rPr lang="en-US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We as staff are not permitted to help children remove earrings. </a:t>
            </a:r>
            <a:r>
              <a:rPr lang="en-US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Should you be thinking about having your </a:t>
            </a:r>
            <a:r>
              <a:rPr lang="en-US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child’s ears pierced</a:t>
            </a:r>
            <a:r>
              <a:rPr lang="en-US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, it is recommended you do this </a:t>
            </a:r>
            <a:r>
              <a:rPr lang="en-US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over the summer holidays</a:t>
            </a:r>
            <a:r>
              <a:rPr lang="en-US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 so that </a:t>
            </a:r>
            <a:r>
              <a:rPr lang="en-US" altLang="en-US" sz="2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earrings </a:t>
            </a:r>
            <a:r>
              <a:rPr lang="en-US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may be removed easily when they return to school in September</a:t>
            </a:r>
            <a:r>
              <a:rPr lang="en-US" altLang="en-US" sz="2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.</a:t>
            </a:r>
            <a:endParaRPr lang="en-US" altLang="en-US" sz="2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P.E. is part of the National Curriculum and </a:t>
            </a:r>
            <a:r>
              <a:rPr lang="en-GB" altLang="en-US" sz="2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ALL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 children must participate. 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A </a:t>
            </a:r>
            <a:r>
              <a:rPr lang="en-GB" altLang="en-US" sz="2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doctor’s </a:t>
            </a:r>
            <a:r>
              <a:rPr lang="en-GB" altLang="en-US" sz="2900" dirty="0">
                <a:solidFill>
                  <a:srgbClr val="9A0000"/>
                </a:solidFill>
                <a:latin typeface="XCCW Joined 1a" panose="03050602040000000000" pitchFamily="66" charset="0"/>
              </a:rPr>
              <a:t>letter is required for exclusion from P.E.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3813"/>
            <a:ext cx="6870700" cy="987425"/>
          </a:xfrm>
        </p:spPr>
        <p:txBody>
          <a:bodyPr/>
          <a:lstStyle/>
          <a:p>
            <a:pPr eaLnBrk="1" hangingPunct="1"/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Any Questions?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846F841-9842-0F4E-A932-68229458F44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565400"/>
            <a:ext cx="8496300" cy="266382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rgbClr val="C00000"/>
                </a:solidFill>
                <a:latin typeface="XCCW Joined 1a" panose="03050602040000000000" pitchFamily="66" charset="0"/>
              </a:rPr>
              <a:t>If there is anything that you are curious or concerned about, please do email us on our class email address:</a:t>
            </a:r>
            <a:br>
              <a:rPr lang="en-GB" altLang="en-US" sz="2400" dirty="0">
                <a:solidFill>
                  <a:srgbClr val="C00000"/>
                </a:solidFill>
                <a:latin typeface="XCCW Joined 1a" panose="03050602040000000000" pitchFamily="66" charset="0"/>
              </a:rPr>
            </a:br>
            <a:r>
              <a:rPr lang="en-GB" altLang="en-US" sz="2400" dirty="0">
                <a:solidFill>
                  <a:schemeClr val="accent1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2400" dirty="0">
                <a:solidFill>
                  <a:schemeClr val="accent1"/>
                </a:solidFill>
                <a:latin typeface="XCCW Joined 1a" panose="03050602040000000000" pitchFamily="66" charset="0"/>
              </a:rPr>
            </a:br>
            <a:r>
              <a:rPr lang="en-GB" altLang="en-US" sz="2400" u="sng" dirty="0" smtClean="0">
                <a:solidFill>
                  <a:schemeClr val="accent1"/>
                </a:solidFill>
                <a:latin typeface="XCCW Joined 1a" panose="03050602040000000000" pitchFamily="66" charset="0"/>
              </a:rPr>
              <a:t>india</a:t>
            </a:r>
            <a:r>
              <a:rPr lang="en-GB" altLang="en-US" sz="2400" u="sng" dirty="0" smtClean="0">
                <a:solidFill>
                  <a:schemeClr val="accent1"/>
                </a:solidFill>
                <a:latin typeface="XCCW Joined 1a" panose="03050602040000000000" pitchFamily="66" charset="0"/>
                <a:hlinkClick r:id="rId2"/>
              </a:rPr>
              <a:t>@</a:t>
            </a:r>
            <a:r>
              <a:rPr lang="en-GB" altLang="en-US" sz="2400" dirty="0" smtClean="0">
                <a:solidFill>
                  <a:schemeClr val="accent1"/>
                </a:solidFill>
                <a:latin typeface="XCCW Joined 1a" panose="03050602040000000000" pitchFamily="66" charset="0"/>
                <a:hlinkClick r:id="rId2"/>
              </a:rPr>
              <a:t>stmarysprimarypulborough.co.uk</a:t>
            </a:r>
            <a:r>
              <a:rPr lang="en-GB" altLang="en-US" sz="2400" dirty="0" smtClean="0">
                <a:solidFill>
                  <a:schemeClr val="accent1"/>
                </a:solidFill>
                <a:latin typeface="XCCW Joined 1a" panose="03050602040000000000" pitchFamily="66" charset="0"/>
              </a:rPr>
              <a:t>  </a:t>
            </a:r>
            <a:endParaRPr lang="en-GB" altLang="en-US" sz="2400" dirty="0">
              <a:solidFill>
                <a:schemeClr val="accent1"/>
              </a:solidFill>
              <a:latin typeface="XCCW Joined 1a" panose="03050602040000000000" pitchFamily="66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GB" altLang="en-US" sz="2400" dirty="0">
              <a:solidFill>
                <a:srgbClr val="C0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rgbClr val="C00000"/>
                </a:solidFill>
                <a:latin typeface="XCCW Joined 1a" panose="03050602040000000000" pitchFamily="66" charset="0"/>
              </a:rPr>
              <a:t>Thank you for listening! </a:t>
            </a:r>
            <a:r>
              <a:rPr lang="en-GB" altLang="en-US" sz="2400" dirty="0">
                <a:solidFill>
                  <a:srgbClr val="C00000"/>
                </a:solidFill>
                <a:latin typeface="XCCW Joined 1a" panose="03050602040000000000" pitchFamily="66" charset="0"/>
                <a:sym typeface="Wingdings" panose="05000000000000000000" pitchFamily="2" charset="2"/>
              </a:rPr>
              <a:t></a:t>
            </a:r>
            <a:endParaRPr lang="en-GB" altLang="en-US" sz="2400" dirty="0">
              <a:solidFill>
                <a:srgbClr val="C0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2400" dirty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69863"/>
            <a:ext cx="2522537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3988" y="514350"/>
            <a:ext cx="6870700" cy="950913"/>
          </a:xfrm>
        </p:spPr>
        <p:txBody>
          <a:bodyPr/>
          <a:lstStyle/>
          <a:p>
            <a:pPr eaLnBrk="1" hangingPunct="1"/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Curriculum</a:t>
            </a:r>
            <a:b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</a:br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</a:br>
            <a:r>
              <a:rPr lang="en-GB" altLang="en-US" sz="2400" smtClean="0">
                <a:solidFill>
                  <a:srgbClr val="9A0000"/>
                </a:solidFill>
                <a:latin typeface="XCCW Joined 1a" panose="03050602040000000000" pitchFamily="66" charset="0"/>
              </a:rPr>
              <a:t>Our themes for the year….</a:t>
            </a: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-3175"/>
            <a:ext cx="2232025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001838"/>
            <a:ext cx="83724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68313" y="3644900"/>
            <a:ext cx="6264275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400">
                <a:solidFill>
                  <a:srgbClr val="9A0000"/>
                </a:solidFill>
                <a:latin typeface="XCCW Joined 1a" panose="03050602040000000000" pitchFamily="66" charset="0"/>
              </a:rPr>
              <a:t>Core Subjects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altLang="en-US" sz="240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400">
                <a:solidFill>
                  <a:srgbClr val="9A0000"/>
                </a:solidFill>
                <a:latin typeface="XCCW Joined 1a" panose="03050602040000000000" pitchFamily="66" charset="0"/>
              </a:rPr>
              <a:t>Foundation Subjects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5400"/>
            <a:ext cx="6870700" cy="950913"/>
          </a:xfrm>
        </p:spPr>
        <p:txBody>
          <a:bodyPr/>
          <a:lstStyle/>
          <a:p>
            <a:pPr eaLnBrk="1" hangingPunct="1"/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India Class Timetable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6B28FAD-E46F-6344-BE0F-FD1FD97DC4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3988" y="1484313"/>
            <a:ext cx="8064500" cy="6084887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PE will be on a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Tuesday (outside)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and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a Thursday (inside) each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week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.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PE Kits.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</a:b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Spelling lists will be assigned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on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Google Classroom each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week.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The children will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have a Spelling Quiz each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Monday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.</a:t>
            </a: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marL="0" indent="0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Homework this term is a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grid </a:t>
            </a: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that the children can choose from. We would like the children to complete one piece of homework each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week. </a:t>
            </a:r>
            <a:r>
              <a:rPr lang="en-GB" altLang="en-US" sz="18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Please upload onto Google Classroom or bring it in.  </a:t>
            </a: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en-GB" altLang="en-US" sz="18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GB" altLang="en-US" sz="1800" dirty="0">
                <a:solidFill>
                  <a:srgbClr val="72002C"/>
                </a:solidFill>
                <a:latin typeface="XCCW Joined 1a" panose="03050602040000000000" pitchFamily="66" charset="0"/>
              </a:rPr>
              <a:t>The timetable is flexible and will change each week depending on what we need to focus on, but Worship, Phonics, Maths and English will be covered daily.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000" dirty="0">
                <a:solidFill>
                  <a:srgbClr val="72002C"/>
                </a:solidFill>
              </a:rPr>
              <a:t/>
            </a:r>
            <a:br>
              <a:rPr lang="en-GB" altLang="en-US" sz="2000" dirty="0">
                <a:solidFill>
                  <a:srgbClr val="72002C"/>
                </a:solidFill>
              </a:rPr>
            </a:br>
            <a:endParaRPr lang="en-GB" altLang="en-US" sz="2000" dirty="0">
              <a:solidFill>
                <a:srgbClr val="72002C"/>
              </a:solidFill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-3175"/>
            <a:ext cx="2232025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1189038" y="311150"/>
            <a:ext cx="8096251" cy="720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2800" b="1" u="sng" kern="0" dirty="0" smtClean="0">
                <a:solidFill>
                  <a:srgbClr val="0070C0"/>
                </a:solidFill>
                <a:latin typeface="XCCW Joined 1a" panose="03050602040000000000" pitchFamily="66" charset="0"/>
              </a:rPr>
              <a:t>In EYFS and Key Stage 1:</a:t>
            </a:r>
            <a:endParaRPr lang="en-GB" altLang="en-US" sz="2800" b="1" u="sng" kern="0" dirty="0" smtClean="0">
              <a:solidFill>
                <a:srgbClr val="0070C0"/>
              </a:solidFill>
              <a:latin typeface="XCCW Joined 1a" panose="03050602040000000000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850" y="1412875"/>
            <a:ext cx="8351838" cy="50186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02000"/>
              </a:lnSpc>
              <a:spcAft>
                <a:spcPts val="400"/>
              </a:spcAft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Our priority is </a:t>
            </a:r>
            <a:r>
              <a:rPr lang="en-US" sz="1600" b="1" u="sng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meeting the needs of our children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 </a:t>
            </a:r>
            <a:r>
              <a:rPr lang="en-GB" sz="1600" b="1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– whichever class they are in.</a:t>
            </a:r>
          </a:p>
          <a:p>
            <a:pPr marL="342900" indent="-342900">
              <a:lnSpc>
                <a:spcPct val="102000"/>
              </a:lnSpc>
              <a:spcAft>
                <a:spcPts val="400"/>
              </a:spcAft>
              <a:buFont typeface="+mj-lt"/>
              <a:buAutoNum type="arabicPeriod"/>
              <a:defRPr/>
            </a:pPr>
            <a:r>
              <a:rPr lang="en-GB" sz="1600" b="1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Your child will get the required ‘diet’ for their year group – </a:t>
            </a:r>
            <a:r>
              <a:rPr lang="en-GB" sz="1600" i="1" u="sng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but also a diet that is tailored to their need </a:t>
            </a:r>
            <a:r>
              <a:rPr lang="en-GB" sz="1600" b="1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– this may look different for children in different classes.</a:t>
            </a:r>
          </a:p>
          <a:p>
            <a:pPr marL="342900" indent="-342900">
              <a:lnSpc>
                <a:spcPct val="102000"/>
              </a:lnSpc>
              <a:spcAft>
                <a:spcPts val="400"/>
              </a:spcAft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Classes may work completely independently… 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sometimes.</a:t>
            </a:r>
          </a:p>
          <a:p>
            <a:pPr marL="342900" indent="-342900">
              <a:lnSpc>
                <a:spcPct val="102000"/>
              </a:lnSpc>
              <a:spcAft>
                <a:spcPts val="400"/>
              </a:spcAft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Classes may work with the class next door… 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sometimes.</a:t>
            </a:r>
          </a:p>
          <a:p>
            <a:pPr marL="342900" indent="-342900">
              <a:lnSpc>
                <a:spcPct val="102000"/>
              </a:lnSpc>
              <a:spcAft>
                <a:spcPts val="400"/>
              </a:spcAft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Children </a:t>
            </a:r>
            <a:r>
              <a:rPr lang="en-US" sz="1600" u="sng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may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 do things with other children in their year group – thus mixing with other classes or doing similar activities… 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sometimes.</a:t>
            </a:r>
          </a:p>
          <a:p>
            <a:pPr marL="342900" indent="-342900">
              <a:lnSpc>
                <a:spcPct val="102000"/>
              </a:lnSpc>
              <a:spcAft>
                <a:spcPts val="400"/>
              </a:spcAft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For example: at Christmas, UK will work with Thailand on a performance and India will work with Italy on a different performance – each child will be included.</a:t>
            </a:r>
          </a:p>
          <a:p>
            <a:pPr marL="342900" indent="-342900">
              <a:lnSpc>
                <a:spcPct val="102000"/>
              </a:lnSpc>
              <a:spcAft>
                <a:spcPts val="400"/>
              </a:spcAft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You may hear that children who are in another class, 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but are in the same year group as your child,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are doing something different from your child – don’t worry!  Refer to point 1!</a:t>
            </a:r>
          </a:p>
          <a:p>
            <a:pPr marL="342900" indent="-342900">
              <a:lnSpc>
                <a:spcPct val="102000"/>
              </a:lnSpc>
              <a:spcAft>
                <a:spcPts val="400"/>
              </a:spcAft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XCCW Joined 1a" panose="03050602040000000000" pitchFamily="66" charset="0"/>
              </a:rPr>
              <a:t>We will try our best to communicate clearly with you.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tx2">
                  <a:lumMod val="50000"/>
                </a:schemeClr>
              </a:solidFill>
              <a:latin typeface="XCCW Joined 1a" panose="03050602040000000000" pitchFamily="66" charset="0"/>
            </a:endParaRPr>
          </a:p>
        </p:txBody>
      </p:sp>
      <p:pic>
        <p:nvPicPr>
          <p:cNvPr id="614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147638"/>
            <a:ext cx="1901825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7554913" cy="1131887"/>
          </a:xfrm>
        </p:spPr>
        <p:txBody>
          <a:bodyPr/>
          <a:lstStyle/>
          <a:p>
            <a:pPr eaLnBrk="1" hangingPunct="1"/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India class - Reading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594E63E-ADA5-044F-9E6C-3A9C3A012C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75" y="1340768"/>
            <a:ext cx="8135938" cy="5256213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GB" altLang="en-US" sz="1700" dirty="0">
                <a:solidFill>
                  <a:srgbClr val="72002C"/>
                </a:solidFill>
                <a:latin typeface="XCCW Joined 1a" panose="03050602040000000000" pitchFamily="66" charset="0"/>
              </a:rPr>
              <a:t>Reading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Records </a:t>
            </a:r>
            <a:r>
              <a:rPr lang="en-GB" altLang="en-US" sz="1700" dirty="0">
                <a:solidFill>
                  <a:srgbClr val="72002C"/>
                </a:solidFill>
                <a:latin typeface="XCCW Joined 1a" panose="03050602040000000000" pitchFamily="66" charset="0"/>
              </a:rPr>
              <a:t>will be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checked every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day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. </a:t>
            </a:r>
          </a:p>
          <a:p>
            <a:pPr eaLnBrk="1" fontAlgn="auto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Your child will access whole class guided reading and group guided reading weekly.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This will </a:t>
            </a:r>
            <a:r>
              <a:rPr lang="en-GB" altLang="en-US" sz="1700" u="sng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generally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 be recorded in Reading Records. </a:t>
            </a:r>
          </a:p>
          <a:p>
            <a:pPr eaLnBrk="1" fontAlgn="auto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Mrs Flinders will be hearing some readers each morning.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Please do let us know if you would be available to come in and hear readers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.</a:t>
            </a:r>
            <a:endParaRPr lang="en-GB" altLang="en-US" sz="17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1700" dirty="0">
                <a:solidFill>
                  <a:srgbClr val="72002C"/>
                </a:solidFill>
                <a:latin typeface="XCCW Joined 1a" panose="03050602040000000000" pitchFamily="66" charset="0"/>
              </a:rPr>
              <a:t>Please read with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your child every day, if at all possible. </a:t>
            </a:r>
            <a:r>
              <a:rPr lang="en-GB" altLang="en-US" sz="1700" dirty="0">
                <a:solidFill>
                  <a:srgbClr val="72002C"/>
                </a:solidFill>
                <a:latin typeface="XCCW Joined 1a" panose="03050602040000000000" pitchFamily="66" charset="0"/>
              </a:rPr>
              <a:t>We will give the children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5 dojos for </a:t>
            </a:r>
            <a:r>
              <a:rPr lang="en-GB" altLang="en-US" sz="1700" dirty="0">
                <a:solidFill>
                  <a:srgbClr val="72002C"/>
                </a:solidFill>
                <a:latin typeface="XCCW Joined 1a" panose="03050602040000000000" pitchFamily="66" charset="0"/>
              </a:rPr>
              <a:t>each time that they read.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In </a:t>
            </a:r>
            <a:r>
              <a:rPr lang="en-GB" altLang="en-US" sz="1700" dirty="0">
                <a:solidFill>
                  <a:srgbClr val="72002C"/>
                </a:solidFill>
                <a:latin typeface="XCCW Joined 1a" panose="03050602040000000000" pitchFamily="66" charset="0"/>
              </a:rPr>
              <a:t>the comments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section, </a:t>
            </a:r>
            <a:r>
              <a:rPr lang="en-GB" altLang="en-US" sz="1700" dirty="0">
                <a:solidFill>
                  <a:srgbClr val="72002C"/>
                </a:solidFill>
                <a:latin typeface="XCCW Joined 1a" panose="03050602040000000000" pitchFamily="66" charset="0"/>
              </a:rPr>
              <a:t>please leave comments sharing anything that your child has struggled with and highlighting what they have done well. </a:t>
            </a:r>
            <a:r>
              <a:rPr lang="en-GB" altLang="en-US" sz="1700" dirty="0">
                <a:solidFill>
                  <a:srgbClr val="72002C"/>
                </a:solidFill>
                <a:latin typeface="XCCW Joined 1a" panose="03050602040000000000" pitchFamily="66" charset="0"/>
              </a:rPr>
              <a:t>Please do write any direct quotes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.</a:t>
            </a:r>
            <a:endParaRPr lang="en-GB" altLang="en-US" sz="1700" dirty="0">
              <a:solidFill>
                <a:srgbClr val="72002C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1700" dirty="0">
                <a:solidFill>
                  <a:srgbClr val="72002C"/>
                </a:solidFill>
                <a:latin typeface="XCCW Joined 1a" panose="03050602040000000000" pitchFamily="66" charset="0"/>
              </a:rPr>
              <a:t>Reading books – To read with fluency, your child should be able to read 9/10 words.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Please do re-read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books to </a:t>
            </a:r>
            <a:r>
              <a:rPr lang="en-GB" altLang="en-US" sz="1700" dirty="0">
                <a:solidFill>
                  <a:srgbClr val="72002C"/>
                </a:solidFill>
                <a:latin typeface="XCCW Joined 1a" panose="03050602040000000000" pitchFamily="66" charset="0"/>
              </a:rPr>
              <a:t>develop fluency and understanding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! </a:t>
            </a:r>
            <a:r>
              <a:rPr lang="en-GB" altLang="en-US" sz="1700" dirty="0" smtClean="0">
                <a:solidFill>
                  <a:srgbClr val="72002C"/>
                </a:solidFill>
                <a:latin typeface="XCCW Joined 1a" panose="03050602040000000000" pitchFamily="66" charset="0"/>
              </a:rPr>
              <a:t>Summarise!</a:t>
            </a:r>
            <a:endParaRPr lang="en-GB" altLang="en-US" sz="1700" dirty="0">
              <a:solidFill>
                <a:srgbClr val="72002C"/>
              </a:solidFill>
              <a:latin typeface="XCCW Joined 1a" panose="03050602040000000000" pitchFamily="66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230505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87313"/>
            <a:ext cx="4176712" cy="771525"/>
          </a:xfrm>
        </p:spPr>
        <p:txBody>
          <a:bodyPr/>
          <a:lstStyle/>
          <a:p>
            <a:pPr eaLnBrk="1" hangingPunct="1"/>
            <a:r>
              <a:rPr lang="en-GB" altLang="en-US" sz="3600" b="1" u="sng" smtClean="0">
                <a:solidFill>
                  <a:schemeClr val="accent1"/>
                </a:solidFill>
                <a:latin typeface="XCCW Joined 1a" panose="03050602040000000000" pitchFamily="66" charset="0"/>
              </a:rPr>
              <a:t>Handwriting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2276475"/>
            <a:ext cx="7696200" cy="1512888"/>
          </a:xfrm>
        </p:spPr>
        <p:txBody>
          <a:bodyPr/>
          <a:lstStyle/>
          <a:p>
            <a:pPr eaLnBrk="1" hangingPunct="1"/>
            <a:r>
              <a:rPr lang="en-GB" altLang="en-US" sz="2000" smtClean="0">
                <a:solidFill>
                  <a:srgbClr val="950301"/>
                </a:solidFill>
                <a:latin typeface="XCCW Joined 1a" panose="03050602040000000000" pitchFamily="66" charset="0"/>
              </a:rPr>
              <a:t>As a school we have developed our cursive handwriting policy, which has both lead ins and lead outs. We have all been learning this policy from Year 1 to Year 6. 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7" t="37392" r="26921" b="35048"/>
          <a:stretch>
            <a:fillRect/>
          </a:stretch>
        </p:blipFill>
        <p:spPr bwMode="auto">
          <a:xfrm>
            <a:off x="1692275" y="4037013"/>
            <a:ext cx="561657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12713"/>
            <a:ext cx="2522537" cy="168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3" y="115888"/>
            <a:ext cx="4679950" cy="915987"/>
          </a:xfrm>
        </p:spPr>
        <p:txBody>
          <a:bodyPr/>
          <a:lstStyle/>
          <a:p>
            <a:pPr eaLnBrk="1" hangingPunct="1"/>
            <a:r>
              <a:rPr lang="en-GB" altLang="en-US" sz="36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School Uniform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C38EFD8-C4FE-D142-B561-341A908D40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1700213"/>
            <a:ext cx="8640762" cy="5545137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Please make sure all uniform is labelled, including P.E. kits and coats.</a:t>
            </a:r>
            <a:b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GB" altLang="en-US" sz="1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If you notice the name is starting to wear </a:t>
            </a:r>
            <a:r>
              <a:rPr lang="en-GB" altLang="en-US" sz="1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off, </a:t>
            </a: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please could you re-write it in so we know who items belong to.</a:t>
            </a:r>
            <a:b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GB" altLang="en-US" sz="1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Children should be wearing </a:t>
            </a:r>
            <a:r>
              <a:rPr lang="en-GB" altLang="en-US" sz="1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sensible black school shoes </a:t>
            </a:r>
            <a:r>
              <a:rPr lang="en-GB" altLang="en-US" sz="1900" i="1" dirty="0">
                <a:solidFill>
                  <a:srgbClr val="9A0000"/>
                </a:solidFill>
                <a:latin typeface="XCCW Joined 1a" panose="03050602040000000000" pitchFamily="66" charset="0"/>
              </a:rPr>
              <a:t>(no black trainers) </a:t>
            </a: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at all times.  If there is a problem and they need to wear trainers for medical reasons, please </a:t>
            </a:r>
            <a:r>
              <a:rPr lang="en-GB" altLang="en-US" sz="1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let us know.</a:t>
            </a: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/>
            </a:r>
            <a:b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GB" sz="1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Navy blue round neck (school) jumpers should be worn.  </a:t>
            </a:r>
            <a:r>
              <a:rPr lang="en-GB" sz="1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Hoodies</a:t>
            </a:r>
            <a:r>
              <a:rPr lang="en-GB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 and </a:t>
            </a:r>
            <a:r>
              <a:rPr lang="en-GB" sz="1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tracksuit</a:t>
            </a:r>
            <a:r>
              <a:rPr lang="en-GB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 tops are </a:t>
            </a:r>
            <a:r>
              <a:rPr lang="en-GB" sz="19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not acceptable </a:t>
            </a:r>
            <a:r>
              <a:rPr lang="en-GB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as school uniform.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altLang="en-US" sz="19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Please make sure </a:t>
            </a:r>
            <a:r>
              <a:rPr lang="en-GB" altLang="en-US" sz="1900" b="1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ALL</a:t>
            </a:r>
            <a:r>
              <a:rPr lang="en-GB" altLang="en-US" sz="19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 uniform </a:t>
            </a:r>
            <a:r>
              <a:rPr lang="en-GB" altLang="en-US" sz="1900" dirty="0">
                <a:solidFill>
                  <a:srgbClr val="9A0000"/>
                </a:solidFill>
                <a:latin typeface="XCCW Joined 1a" panose="03050602040000000000" pitchFamily="66" charset="0"/>
              </a:rPr>
              <a:t>follows school policy.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dirty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9050"/>
            <a:ext cx="2522537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196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184150"/>
            <a:ext cx="5614987" cy="1060450"/>
          </a:xfrm>
        </p:spPr>
        <p:txBody>
          <a:bodyPr/>
          <a:lstStyle/>
          <a:p>
            <a:pPr eaLnBrk="1" hangingPunct="1"/>
            <a:r>
              <a:rPr lang="en-GB" altLang="en-US" sz="28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What to bring to school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5D03524-A2D1-6840-8E17-0B78FDE878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700213"/>
            <a:ext cx="8280400" cy="5157787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122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PE kits should be brought in every Monday and taken home each Friday to be washed</a:t>
            </a:r>
            <a:r>
              <a:rPr lang="en-GB" altLang="en-US" sz="2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.</a:t>
            </a:r>
            <a:endParaRPr lang="en-GB" altLang="en-US" sz="2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2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4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Book bags/rucksacks </a:t>
            </a: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– the children bring home letters, </a:t>
            </a:r>
            <a:r>
              <a:rPr lang="en-GB" altLang="en-US" sz="2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books, </a:t>
            </a:r>
            <a:r>
              <a:rPr lang="en-GB" altLang="en-US" sz="2400" dirty="0" err="1" smtClean="0">
                <a:solidFill>
                  <a:srgbClr val="9A0000"/>
                </a:solidFill>
                <a:latin typeface="XCCW Joined 1a" panose="03050602040000000000" pitchFamily="66" charset="0"/>
              </a:rPr>
              <a:t>etc</a:t>
            </a:r>
            <a:r>
              <a:rPr lang="en-GB" altLang="en-US" sz="2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, </a:t>
            </a: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all week and need their bags to carry everything</a:t>
            </a:r>
            <a:r>
              <a:rPr lang="en-GB" altLang="en-US" sz="2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.</a:t>
            </a:r>
            <a:endParaRPr lang="en-GB" altLang="en-US" sz="2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2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Cu</a:t>
            </a:r>
            <a:r>
              <a:rPr lang="en-US" altLang="en-US" sz="2400" dirty="0" err="1">
                <a:solidFill>
                  <a:srgbClr val="9A0000"/>
                </a:solidFill>
                <a:latin typeface="XCCW Joined 1a" panose="03050602040000000000" pitchFamily="66" charset="0"/>
              </a:rPr>
              <a:t>rrent</a:t>
            </a:r>
            <a: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 </a:t>
            </a:r>
            <a:r>
              <a:rPr lang="en-US" altLang="en-US" sz="24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reading book </a:t>
            </a:r>
            <a: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and </a:t>
            </a:r>
            <a:r>
              <a:rPr lang="en-US" altLang="en-US" sz="24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reading </a:t>
            </a:r>
            <a:r>
              <a:rPr lang="en-US" altLang="en-US" sz="2400" b="1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record </a:t>
            </a:r>
            <a:r>
              <a:rPr lang="en-US" altLang="en-US" sz="2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should </a:t>
            </a:r>
            <a: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be in school </a:t>
            </a:r>
            <a:r>
              <a:rPr lang="en-US" altLang="en-US" sz="2400" b="1" dirty="0">
                <a:solidFill>
                  <a:srgbClr val="9A0000"/>
                </a:solidFill>
                <a:latin typeface="XCCW Joined 1a" panose="03050602040000000000" pitchFamily="66" charset="0"/>
              </a:rPr>
              <a:t>everyday </a:t>
            </a:r>
            <a: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to allow them to be monitored</a:t>
            </a:r>
            <a:r>
              <a:rPr lang="en-US" altLang="en-US" sz="2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.</a:t>
            </a:r>
            <a:endParaRPr lang="en-US" altLang="en-US" sz="2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2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Lunch</a:t>
            </a:r>
            <a:r>
              <a:rPr lang="en-GB" altLang="en-US" sz="2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.</a:t>
            </a:r>
            <a:endParaRPr lang="en-GB" altLang="en-US" sz="2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2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Water bottle – </a:t>
            </a:r>
            <a:r>
              <a:rPr lang="en-GB" altLang="en-US" sz="24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clearly named </a:t>
            </a:r>
            <a:r>
              <a:rPr lang="en-GB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>where possible.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0163"/>
            <a:ext cx="2232025" cy="148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BF7">
            <a:alpha val="4313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96863"/>
            <a:ext cx="6870700" cy="771525"/>
          </a:xfrm>
        </p:spPr>
        <p:txBody>
          <a:bodyPr/>
          <a:lstStyle/>
          <a:p>
            <a:pPr eaLnBrk="1" hangingPunct="1"/>
            <a:r>
              <a:rPr lang="en-GB" altLang="en-US" sz="3200" b="1" u="sng" smtClean="0">
                <a:solidFill>
                  <a:schemeClr val="hlink"/>
                </a:solidFill>
                <a:latin typeface="XCCW Joined 1a" panose="03050602040000000000" pitchFamily="66" charset="0"/>
              </a:rPr>
              <a:t>Our Behaviour Policy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8463F9E-27AC-B748-97A2-344E2E8B36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520249"/>
            <a:ext cx="8043863" cy="5256212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en-GB" altLang="en-US" sz="34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3600" dirty="0">
                <a:solidFill>
                  <a:srgbClr val="9A0000"/>
                </a:solidFill>
                <a:latin typeface="XCCW Joined 1a" panose="03050602040000000000" pitchFamily="66" charset="0"/>
              </a:rPr>
              <a:t>In </a:t>
            </a:r>
            <a:r>
              <a:rPr lang="en-GB" altLang="en-US" sz="36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India class</a:t>
            </a:r>
            <a:r>
              <a:rPr lang="en-GB" altLang="en-US" sz="3600" dirty="0">
                <a:solidFill>
                  <a:srgbClr val="9A0000"/>
                </a:solidFill>
                <a:latin typeface="XCCW Joined 1a" panose="03050602040000000000" pitchFamily="66" charset="0"/>
              </a:rPr>
              <a:t>, we aim to follow both our Golden Rules and Class Charter every day</a:t>
            </a:r>
            <a:r>
              <a:rPr lang="en-GB" altLang="en-US" sz="36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.</a:t>
            </a:r>
            <a:endParaRPr lang="en-GB" altLang="en-US" sz="36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GB" altLang="en-US" sz="3600" dirty="0">
                <a:solidFill>
                  <a:srgbClr val="9A0000"/>
                </a:solidFill>
                <a:latin typeface="XCCW Joined 1a" panose="03050602040000000000" pitchFamily="66" charset="0"/>
              </a:rPr>
              <a:t>Good behaviour, including good listening is rewarded with dojo points.  If a child reaches a weekly target 5 times in the year, they will receive a bronze badge. If they reach the target 15 times, they will receive a silver badge. </a:t>
            </a:r>
            <a:r>
              <a:rPr lang="en-GB" altLang="en-US" sz="3600" dirty="0">
                <a:solidFill>
                  <a:srgbClr val="9A0000"/>
                </a:solidFill>
                <a:latin typeface="XCCW Joined 1a" panose="03050602040000000000" pitchFamily="66" charset="0"/>
              </a:rPr>
              <a:t>If they reach the target 25 </a:t>
            </a:r>
            <a:r>
              <a:rPr lang="en-GB" altLang="en-US" sz="36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times, </a:t>
            </a:r>
            <a:r>
              <a:rPr lang="en-GB" altLang="en-US" sz="3600" dirty="0">
                <a:solidFill>
                  <a:srgbClr val="9A0000"/>
                </a:solidFill>
                <a:latin typeface="XCCW Joined 1a" panose="03050602040000000000" pitchFamily="66" charset="0"/>
              </a:rPr>
              <a:t>they will receive a gold badge. </a:t>
            </a:r>
            <a:endParaRPr lang="en-US" altLang="en-US" sz="3600" dirty="0">
              <a:solidFill>
                <a:srgbClr val="9A0000"/>
              </a:solidFill>
              <a:latin typeface="XCCW Joined 1a" panose="03050602040000000000" pitchFamily="66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sz="36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Every week, the child with the most dojo points will be given a ’Dojo Champion’ certificate. 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sz="36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Gentle </a:t>
            </a:r>
            <a:r>
              <a:rPr lang="en-US" altLang="en-US" sz="3600" dirty="0">
                <a:solidFill>
                  <a:srgbClr val="9A0000"/>
                </a:solidFill>
                <a:latin typeface="XCCW Joined 1a" panose="03050602040000000000" pitchFamily="66" charset="0"/>
              </a:rPr>
              <a:t>reminders and a restorative approach </a:t>
            </a:r>
            <a:r>
              <a:rPr lang="en-US" altLang="en-US" sz="3600" dirty="0" smtClean="0">
                <a:solidFill>
                  <a:srgbClr val="9A0000"/>
                </a:solidFill>
                <a:latin typeface="XCCW Joined 1a" panose="03050602040000000000" pitchFamily="66" charset="0"/>
              </a:rPr>
              <a:t>are </a:t>
            </a:r>
            <a:r>
              <a:rPr lang="en-US" altLang="en-US" sz="3600" dirty="0">
                <a:solidFill>
                  <a:srgbClr val="9A0000"/>
                </a:solidFill>
                <a:latin typeface="XCCW Joined 1a" panose="03050602040000000000" pitchFamily="66" charset="0"/>
              </a:rPr>
              <a:t>undertaken to address any poor </a:t>
            </a:r>
            <a:r>
              <a:rPr lang="en-US" altLang="en-US" sz="3600" dirty="0" err="1">
                <a:solidFill>
                  <a:srgbClr val="9A0000"/>
                </a:solidFill>
                <a:latin typeface="XCCW Joined 1a" panose="03050602040000000000" pitchFamily="66" charset="0"/>
              </a:rPr>
              <a:t>behaviour</a:t>
            </a:r>
            <a:r>
              <a:rPr lang="en-US" altLang="en-US" sz="3600" dirty="0">
                <a:solidFill>
                  <a:srgbClr val="9A0000"/>
                </a:solidFill>
                <a:latin typeface="XCCW Joined 1a" panose="03050602040000000000" pitchFamily="66" charset="0"/>
              </a:rPr>
              <a:t>.</a:t>
            </a:r>
            <a: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  <a:t/>
            </a:r>
            <a:br>
              <a:rPr lang="en-US" altLang="en-US" sz="2400" dirty="0">
                <a:solidFill>
                  <a:srgbClr val="9A0000"/>
                </a:solidFill>
                <a:latin typeface="XCCW Joined 1a" panose="03050602040000000000" pitchFamily="66" charset="0"/>
              </a:rPr>
            </a:br>
            <a:endParaRPr lang="en-GB" altLang="en-US" sz="2000" dirty="0">
              <a:solidFill>
                <a:srgbClr val="9A0000"/>
              </a:solidFill>
              <a:latin typeface="XCCW Joined 1a" panose="03050602040000000000" pitchFamily="66" charset="0"/>
            </a:endParaRP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9688"/>
            <a:ext cx="2066925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1022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Comic Sans MS</vt:lpstr>
      <vt:lpstr>Arial</vt:lpstr>
      <vt:lpstr>Calibri Light</vt:lpstr>
      <vt:lpstr>Calibri</vt:lpstr>
      <vt:lpstr>XCCW Joined 1a</vt:lpstr>
      <vt:lpstr>Wingdings 2</vt:lpstr>
      <vt:lpstr>Wingdings</vt:lpstr>
      <vt:lpstr>Office Theme</vt:lpstr>
      <vt:lpstr>‘Meet the Teacher’  Hello and Welcome to India Class!</vt:lpstr>
      <vt:lpstr>Curriculum  Our themes for the year….</vt:lpstr>
      <vt:lpstr>India Class Timetable</vt:lpstr>
      <vt:lpstr>PowerPoint Presentation</vt:lpstr>
      <vt:lpstr>India class - Reading</vt:lpstr>
      <vt:lpstr>Handwriting</vt:lpstr>
      <vt:lpstr>School Uniform</vt:lpstr>
      <vt:lpstr>What to bring to school</vt:lpstr>
      <vt:lpstr>Our Behaviour Policy</vt:lpstr>
      <vt:lpstr>Health and Safety</vt:lpstr>
      <vt:lpstr>Any Questions?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‘Meet the Teacher’ Good evening and welcome to India Class!</dc:title>
  <dc:creator>Andy</dc:creator>
  <cp:lastModifiedBy>FHancock</cp:lastModifiedBy>
  <cp:revision>78</cp:revision>
  <cp:lastPrinted>2017-09-28T08:53:50Z</cp:lastPrinted>
  <dcterms:created xsi:type="dcterms:W3CDTF">2014-09-14T11:41:14Z</dcterms:created>
  <dcterms:modified xsi:type="dcterms:W3CDTF">2023-10-10T09:16:43Z</dcterms:modified>
</cp:coreProperties>
</file>