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93" r:id="rId1"/>
  </p:sldMasterIdLst>
  <p:handoutMasterIdLst>
    <p:handoutMasterId r:id="rId11"/>
  </p:handoutMasterIdLst>
  <p:sldIdLst>
    <p:sldId id="278" r:id="rId2"/>
    <p:sldId id="276" r:id="rId3"/>
    <p:sldId id="279" r:id="rId4"/>
    <p:sldId id="280" r:id="rId5"/>
    <p:sldId id="281" r:id="rId6"/>
    <p:sldId id="262" r:id="rId7"/>
    <p:sldId id="282" r:id="rId8"/>
    <p:sldId id="283" r:id="rId9"/>
    <p:sldId id="268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D694"/>
    <a:srgbClr val="CCFFCC"/>
    <a:srgbClr val="FFFF66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 u="none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u="none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 u="none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9C13E02-44CA-4158-9EB6-585F2CD6604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9D0957-CBAA-442B-98C1-265A11E8923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94331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92288-BEDB-4E94-9ECD-85D89BAF05B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26619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EBF098-08D7-47F7-9BDC-AF0825498D0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6158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DBE743-345A-4CDE-AE35-2112D244F9B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20122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5DBCC4-6243-44DE-A0BA-65EFB64A63B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83081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BF2B0D-8E82-4F57-8C32-B6D6652D3AD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51571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077CF-EEAE-40F2-ACA8-3E1A8109787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08443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4B6C78-49C4-4593-9F3B-E8FB09DBB14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45715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09DD27-1F9F-4165-A6E9-09FC1674B16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74668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A71C6E-39FD-44A2-A016-F12B285FD4A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93798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CDFB9-412E-4C10-BE4E-DD5450CC6B4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78998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6EC1F94-E01D-473F-9987-D35A56F7134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94" r:id="rId1"/>
    <p:sldLayoutId id="2147484195" r:id="rId2"/>
    <p:sldLayoutId id="2147484196" r:id="rId3"/>
    <p:sldLayoutId id="2147484197" r:id="rId4"/>
    <p:sldLayoutId id="2147484198" r:id="rId5"/>
    <p:sldLayoutId id="2147484199" r:id="rId6"/>
    <p:sldLayoutId id="2147484200" r:id="rId7"/>
    <p:sldLayoutId id="2147484201" r:id="rId8"/>
    <p:sldLayoutId id="2147484202" r:id="rId9"/>
    <p:sldLayoutId id="2147484203" r:id="rId10"/>
    <p:sldLayoutId id="2147484204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sa@stmarysprimarypulborough.co.uk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2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1143000" y="1844675"/>
            <a:ext cx="6858000" cy="1665288"/>
          </a:xfrm>
        </p:spPr>
        <p:txBody>
          <a:bodyPr/>
          <a:lstStyle/>
          <a:p>
            <a:pPr eaLnBrk="1" hangingPunct="1"/>
            <a:r>
              <a:rPr lang="en-GB" altLang="en-US" sz="4800" b="1" u="sng" smtClean="0">
                <a:latin typeface="Arial" panose="020B0604020202020204" pitchFamily="34" charset="0"/>
                <a:cs typeface="Arial" panose="020B0604020202020204" pitchFamily="34" charset="0"/>
              </a:rPr>
              <a:t>Meet the Teacher</a:t>
            </a:r>
            <a:br>
              <a:rPr lang="en-GB" altLang="en-US" sz="4800" b="1" u="sng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n-US" sz="4800" b="1" u="sng" smtClean="0">
                <a:latin typeface="Arial" panose="020B0604020202020204" pitchFamily="34" charset="0"/>
                <a:cs typeface="Arial" panose="020B0604020202020204" pitchFamily="34" charset="0"/>
              </a:rPr>
              <a:t>Japan Class 2023</a:t>
            </a:r>
            <a:endParaRPr lang="en-GB" altLang="en-US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933825"/>
            <a:ext cx="6858000" cy="2303463"/>
          </a:xfrm>
        </p:spPr>
        <p:txBody>
          <a:bodyPr rtlCol="0">
            <a:noAutofit/>
          </a:bodyPr>
          <a:lstStyle/>
          <a:p>
            <a:pPr marL="342906" indent="-27432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defRPr/>
            </a:pPr>
            <a:r>
              <a:rPr lang="en-GB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Teacher: </a:t>
            </a:r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Miss </a:t>
            </a:r>
            <a:r>
              <a:rPr lang="en-GB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Callender</a:t>
            </a:r>
            <a:endParaRPr lang="en-GB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6" indent="-27432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defRPr/>
            </a:pPr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TA: Mrs Hayes</a:t>
            </a:r>
          </a:p>
          <a:p>
            <a:pPr marL="342906" indent="-27432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defRPr/>
            </a:pPr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Student teacher: Miss </a:t>
            </a:r>
            <a:r>
              <a:rPr lang="en-GB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Hook</a:t>
            </a:r>
          </a:p>
          <a:p>
            <a:pPr marL="342906" indent="-27432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defRPr/>
            </a:pPr>
            <a:r>
              <a:rPr lang="en-GB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PPA cover: Mrs </a:t>
            </a:r>
            <a:r>
              <a:rPr lang="en-GB" alt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Callender</a:t>
            </a:r>
            <a:r>
              <a:rPr lang="en-GB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and Senorita Bell</a:t>
            </a:r>
            <a:endParaRPr lang="en-GB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6" indent="-27432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defRPr/>
            </a:pPr>
            <a:r>
              <a:rPr lang="en-GB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Japan: </a:t>
            </a:r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japan@stmarysprimarypulborough.co.uk</a:t>
            </a:r>
            <a:endParaRPr lang="en-GB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6" indent="-27432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defRPr/>
            </a:pPr>
            <a:endParaRPr lang="en-GB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GB" sz="2400" dirty="0" smtClean="0"/>
          </a:p>
        </p:txBody>
      </p:sp>
      <p:pic>
        <p:nvPicPr>
          <p:cNvPr id="3076" name="Picture 2" descr="ANLEY Fly Breeze 3x5 Foot Japan Flag - Vivid Color and UV Fade Resistant -  Canvas Header and Double Stitched - Japanese National Flags Polyester with 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54" r="4054"/>
          <a:stretch>
            <a:fillRect/>
          </a:stretch>
        </p:blipFill>
        <p:spPr bwMode="auto">
          <a:xfrm>
            <a:off x="3348038" y="179388"/>
            <a:ext cx="2447925" cy="1665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2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765175"/>
            <a:ext cx="8601075" cy="525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2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b="1" u="sng" smtClean="0">
                <a:latin typeface="AbcTeacher" pitchFamily="2" charset="0"/>
              </a:rPr>
              <a:t>Break and Lunch</a:t>
            </a:r>
            <a:endParaRPr lang="en-GB" altLang="en-US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250825" y="1557338"/>
            <a:ext cx="8642350" cy="4351337"/>
          </a:xfrm>
        </p:spPr>
        <p:txBody>
          <a:bodyPr/>
          <a:lstStyle/>
          <a:p>
            <a:pPr eaLnBrk="1" hangingPunct="1"/>
            <a:r>
              <a:rPr lang="en-GB" altLang="en-US" sz="2800" dirty="0" smtClean="0"/>
              <a:t>Children will have their playtime at 12:15 and then eat their lunch in the hall at 1:35.  </a:t>
            </a:r>
          </a:p>
          <a:p>
            <a:pPr eaLnBrk="1" hangingPunct="1"/>
            <a:endParaRPr lang="en-GB" altLang="en-US" sz="1000" dirty="0" smtClean="0"/>
          </a:p>
          <a:p>
            <a:pPr eaLnBrk="1" hangingPunct="1"/>
            <a:r>
              <a:rPr lang="en-GB" altLang="en-US" sz="2800" dirty="0" smtClean="0"/>
              <a:t> Sign up for hot school meals at the </a:t>
            </a:r>
            <a:r>
              <a:rPr lang="en-GB" altLang="en-US" sz="2800" dirty="0" smtClean="0"/>
              <a:t>Office</a:t>
            </a:r>
            <a:r>
              <a:rPr lang="en-GB" altLang="en-US" sz="2800" dirty="0" smtClean="0"/>
              <a:t>.</a:t>
            </a:r>
          </a:p>
          <a:p>
            <a:pPr eaLnBrk="1" hangingPunct="1"/>
            <a:endParaRPr lang="en-GB" altLang="en-US" sz="1000" dirty="0" smtClean="0"/>
          </a:p>
          <a:p>
            <a:pPr eaLnBrk="1" hangingPunct="1"/>
            <a:r>
              <a:rPr lang="en-GB" altLang="en-US" sz="2800" dirty="0" smtClean="0"/>
              <a:t>  </a:t>
            </a:r>
            <a:r>
              <a:rPr lang="en-GB" altLang="en-US" sz="2800" b="1" dirty="0" smtClean="0"/>
              <a:t>Fruit/healthy snack </a:t>
            </a:r>
            <a:r>
              <a:rPr lang="en-GB" altLang="en-US" sz="2800" dirty="0" smtClean="0"/>
              <a:t>can be brought in for break times. </a:t>
            </a:r>
          </a:p>
          <a:p>
            <a:pPr eaLnBrk="1" hangingPunct="1"/>
            <a:endParaRPr lang="en-GB" altLang="en-US" sz="1000" dirty="0" smtClean="0"/>
          </a:p>
          <a:p>
            <a:pPr eaLnBrk="1" hangingPunct="1"/>
            <a:r>
              <a:rPr lang="en-GB" altLang="en-US" sz="2800" dirty="0" smtClean="0"/>
              <a:t>   Please note that we are a </a:t>
            </a:r>
            <a:r>
              <a:rPr lang="en-GB" altLang="en-US" sz="2800" dirty="0" smtClean="0"/>
              <a:t>nut-free </a:t>
            </a:r>
            <a:r>
              <a:rPr lang="en-GB" altLang="en-US" sz="2800" dirty="0" smtClean="0"/>
              <a:t>school. </a:t>
            </a:r>
            <a:endParaRPr lang="en-GB" altLang="en-US" sz="1000" dirty="0" smtClean="0"/>
          </a:p>
          <a:p>
            <a:pPr eaLnBrk="1" hangingPunct="1"/>
            <a:endParaRPr lang="en-GB" altLang="en-US" sz="1000" dirty="0" smtClean="0"/>
          </a:p>
          <a:p>
            <a:pPr eaLnBrk="1" hangingPunct="1"/>
            <a:r>
              <a:rPr lang="en-GB" altLang="en-US" sz="2800" dirty="0" smtClean="0"/>
              <a:t>   Water bottles are kept in the classroom and can be accessed at all  times – please ensure these are named.</a:t>
            </a:r>
          </a:p>
          <a:p>
            <a:pPr eaLnBrk="1" hangingPunct="1"/>
            <a:endParaRPr lang="en-GB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2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395288" y="342900"/>
            <a:ext cx="7886700" cy="998538"/>
          </a:xfrm>
        </p:spPr>
        <p:txBody>
          <a:bodyPr/>
          <a:lstStyle/>
          <a:p>
            <a:pPr eaLnBrk="1" hangingPunct="1"/>
            <a:r>
              <a:rPr lang="en-GB" altLang="en-US" b="1" u="sng" smtClean="0">
                <a:latin typeface="AbcTeacher" pitchFamily="2" charset="0"/>
              </a:rPr>
              <a:t>Homework</a:t>
            </a:r>
            <a:endParaRPr lang="en-GB" altLang="en-US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250825" y="1196975"/>
            <a:ext cx="8642350" cy="5256361"/>
          </a:xfrm>
        </p:spPr>
        <p:txBody>
          <a:bodyPr rtlCol="0">
            <a:noAutofit/>
          </a:bodyPr>
          <a:lstStyle/>
          <a:p>
            <a:pPr eaLnBrk="1" hangingPunct="1">
              <a:defRPr/>
            </a:pPr>
            <a:r>
              <a:rPr lang="en-GB" altLang="en-US" sz="2400" dirty="0" smtClean="0"/>
              <a:t>Log in details have been shared via email.</a:t>
            </a:r>
          </a:p>
          <a:p>
            <a:pPr eaLnBrk="1" hangingPunct="1">
              <a:defRPr/>
            </a:pPr>
            <a:r>
              <a:rPr lang="en-GB" altLang="en-US" sz="2400" dirty="0" smtClean="0"/>
              <a:t> The half termly homework grid is on Google Classroom. Submit electronically or bring it to school.</a:t>
            </a:r>
          </a:p>
          <a:p>
            <a:pPr eaLnBrk="1" hangingPunct="1">
              <a:defRPr/>
            </a:pPr>
            <a:r>
              <a:rPr lang="en-GB" altLang="en-US" sz="2400" dirty="0" smtClean="0"/>
              <a:t>One piece of homework completed per week. Choose from:  English, Maths, Science and Art/DT.</a:t>
            </a:r>
          </a:p>
          <a:p>
            <a:pPr eaLnBrk="1" hangingPunct="1">
              <a:defRPr/>
            </a:pPr>
            <a:r>
              <a:rPr lang="en-GB" altLang="en-US" sz="2400" dirty="0" smtClean="0"/>
              <a:t> Tasks explore our topics: ‘Into the Unknown’ and ‘Princes, Peasants and Pestilence.’</a:t>
            </a:r>
          </a:p>
          <a:p>
            <a:pPr eaLnBrk="1" hangingPunct="1">
              <a:defRPr/>
            </a:pPr>
            <a:r>
              <a:rPr lang="en-GB" altLang="en-US" sz="2400" dirty="0" smtClean="0"/>
              <a:t>Maths: TT Rockstars and Maths with a Mouse – little and often! </a:t>
            </a:r>
          </a:p>
          <a:p>
            <a:pPr eaLnBrk="1" hangingPunct="1">
              <a:defRPr/>
            </a:pPr>
            <a:r>
              <a:rPr lang="en-GB" altLang="en-US" sz="2400" dirty="0" smtClean="0"/>
              <a:t>By Year 5 and 6, it is imperative that the children know their multiplication and division facts. Quick recall will help them in many areas of their </a:t>
            </a:r>
            <a:r>
              <a:rPr lang="en-GB" altLang="en-US" sz="2400" dirty="0" smtClean="0"/>
              <a:t>Maths </a:t>
            </a:r>
            <a:r>
              <a:rPr lang="en-GB" altLang="en-US" sz="2400" dirty="0" smtClean="0"/>
              <a:t>learning this year. Please encourage them to keep </a:t>
            </a:r>
            <a:r>
              <a:rPr lang="en-GB" altLang="en-US" sz="2400" dirty="0" smtClean="0"/>
              <a:t>practising</a:t>
            </a:r>
            <a:r>
              <a:rPr lang="en-GB" altLang="en-US" sz="24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2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395288" y="342900"/>
            <a:ext cx="7886700" cy="998538"/>
          </a:xfrm>
        </p:spPr>
        <p:txBody>
          <a:bodyPr/>
          <a:lstStyle/>
          <a:p>
            <a:pPr eaLnBrk="1" hangingPunct="1"/>
            <a:r>
              <a:rPr lang="en-GB" altLang="en-US" b="1" u="sng" smtClean="0">
                <a:latin typeface="AbcTeacher" pitchFamily="2" charset="0"/>
              </a:rPr>
              <a:t>Reading Logs and Spellings</a:t>
            </a:r>
            <a:endParaRPr lang="en-GB" altLang="en-US" smtClean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250825" y="1341438"/>
            <a:ext cx="8642350" cy="47513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altLang="en-US" sz="2800" dirty="0" smtClean="0"/>
              <a:t>Reading logs are checked daily by Mrs Hayes and </a:t>
            </a:r>
            <a:r>
              <a:rPr lang="en-GB" altLang="en-US" sz="2800" dirty="0" smtClean="0"/>
              <a:t>me.</a:t>
            </a:r>
            <a:endParaRPr lang="en-GB" altLang="en-US" sz="2800" dirty="0" smtClean="0"/>
          </a:p>
          <a:p>
            <a:pPr eaLnBrk="1" hangingPunct="1">
              <a:lnSpc>
                <a:spcPct val="80000"/>
              </a:lnSpc>
            </a:pPr>
            <a:r>
              <a:rPr lang="en-GB" altLang="en-US" sz="2800" dirty="0" smtClean="0"/>
              <a:t>Children do not need to record </a:t>
            </a:r>
            <a:r>
              <a:rPr lang="en-GB" altLang="en-US" sz="2800" dirty="0" smtClean="0"/>
              <a:t>every day</a:t>
            </a:r>
            <a:r>
              <a:rPr lang="en-GB" altLang="en-US" sz="2800" dirty="0" smtClean="0"/>
              <a:t>, but they do need to bring it to school.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n-US" sz="2800" dirty="0" smtClean="0"/>
              <a:t>3 x per week at a minimum.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n-US" sz="2800" dirty="0" smtClean="0"/>
              <a:t>Please encourage personal comments – see page 3 of the logs for prompt questions.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n-US" sz="2800" dirty="0" smtClean="0"/>
              <a:t>Accelerated Reader and </a:t>
            </a:r>
            <a:r>
              <a:rPr lang="en-GB" altLang="en-US" sz="2800" dirty="0" err="1" smtClean="0"/>
              <a:t>MyOn</a:t>
            </a:r>
            <a:r>
              <a:rPr lang="en-GB" altLang="en-US" sz="2800" dirty="0" smtClean="0"/>
              <a:t>: online platform for reading. Please encourage children to complete the relevant quiz once they have finished their book.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n-US" sz="2800" dirty="0" smtClean="0"/>
              <a:t> Weekly spellings are tested on Monday. Spelling books remain in school and word lists will be uploaded to Google Classroom. 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2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altLang="en-US" sz="4000" b="1" u="sng" dirty="0" smtClean="0">
                <a:latin typeface="+mn-lt"/>
              </a:rPr>
              <a:t>Behaviour: Rewards and Sanctions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0" y="1412875"/>
            <a:ext cx="8820150" cy="3878263"/>
          </a:xfrm>
        </p:spPr>
        <p:txBody>
          <a:bodyPr/>
          <a:lstStyle/>
          <a:p>
            <a:pPr marL="525463" indent="-457200" defTabSz="457200" eaLnBrk="1" hangingPunct="1"/>
            <a:r>
              <a:rPr lang="en-GB" altLang="en-US" sz="3200" smtClean="0">
                <a:latin typeface="AbcTeacher" pitchFamily="2" charset="0"/>
              </a:rPr>
              <a:t>At St Mary’s, we believe in praising positive behaviour and hard work. </a:t>
            </a:r>
          </a:p>
          <a:p>
            <a:pPr marL="525463" indent="-457200" defTabSz="457200" eaLnBrk="1" hangingPunct="1"/>
            <a:r>
              <a:rPr lang="en-GB" altLang="en-US" sz="3200" smtClean="0">
                <a:latin typeface="AbcTeacher" pitchFamily="2" charset="0"/>
              </a:rPr>
              <a:t>Dojo Champion and Star of the Week</a:t>
            </a:r>
          </a:p>
          <a:p>
            <a:pPr marL="525463" indent="-457200" defTabSz="457200" eaLnBrk="1" hangingPunct="1"/>
            <a:r>
              <a:rPr lang="en-GB" altLang="en-US" sz="3200" smtClean="0">
                <a:latin typeface="AbcTeacher" pitchFamily="2" charset="0"/>
              </a:rPr>
              <a:t>Star Worker Board for recognition </a:t>
            </a:r>
          </a:p>
          <a:p>
            <a:pPr marL="525463" indent="-457200" defTabSz="457200" eaLnBrk="1" hangingPunct="1"/>
            <a:r>
              <a:rPr lang="en-GB" altLang="en-US" sz="3200" smtClean="0">
                <a:latin typeface="AbcTeacher" pitchFamily="2" charset="0"/>
              </a:rPr>
              <a:t>School Celebrations: Happy Book and vine leaves for our Christian values. </a:t>
            </a:r>
            <a:endParaRPr lang="en-GB" altLang="en-US" sz="2400" smtClean="0">
              <a:latin typeface="AbcTeacher" pitchFamily="2" charset="0"/>
            </a:endParaRPr>
          </a:p>
          <a:p>
            <a:pPr marL="525463" indent="-457200" defTabSz="457200" eaLnBrk="1" hangingPunct="1"/>
            <a:endParaRPr lang="en-GB" altLang="en-US" sz="2400" smtClean="0">
              <a:latin typeface="AbcTeacher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2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altLang="en-US" sz="4000" b="1" u="sng" dirty="0" smtClean="0">
                <a:latin typeface="+mn-lt"/>
              </a:rPr>
              <a:t>Behaviour: Rewards and Sanctions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idx="1"/>
          </p:nvPr>
        </p:nvSpPr>
        <p:spPr>
          <a:xfrm>
            <a:off x="173038" y="1603375"/>
            <a:ext cx="8820150" cy="4392613"/>
          </a:xfrm>
        </p:spPr>
        <p:txBody>
          <a:bodyPr/>
          <a:lstStyle/>
          <a:p>
            <a:pPr marL="525463" indent="-457200" defTabSz="457200" eaLnBrk="1" hangingPunct="1"/>
            <a:r>
              <a:rPr lang="en-GB" altLang="en-US" sz="2800" dirty="0" smtClean="0">
                <a:latin typeface="AbcTeacher" pitchFamily="2" charset="0"/>
              </a:rPr>
              <a:t>Behaviour Policy: found on our school’s website.</a:t>
            </a:r>
            <a:endParaRPr lang="en-GB" altLang="en-US" sz="1000" dirty="0" smtClean="0">
              <a:latin typeface="AbcTeacher" pitchFamily="2" charset="0"/>
            </a:endParaRPr>
          </a:p>
          <a:p>
            <a:pPr marL="525463" indent="-457200" defTabSz="457200" eaLnBrk="1" hangingPunct="1"/>
            <a:r>
              <a:rPr lang="en-GB" altLang="en-US" sz="2800" dirty="0" smtClean="0">
                <a:latin typeface="AbcTeacher" pitchFamily="2" charset="0"/>
              </a:rPr>
              <a:t>Underpinned by our school Golden Rules.</a:t>
            </a:r>
          </a:p>
          <a:p>
            <a:pPr marL="525463" indent="-457200" defTabSz="457200" eaLnBrk="1" hangingPunct="1"/>
            <a:r>
              <a:rPr lang="en-GB" altLang="en-US" sz="2800" dirty="0" smtClean="0">
                <a:latin typeface="AbcTeacher" pitchFamily="2" charset="0"/>
              </a:rPr>
              <a:t>Follows a restorative approach – ‘community classroom.’</a:t>
            </a:r>
          </a:p>
          <a:p>
            <a:pPr marL="525463" indent="-457200" defTabSz="457200" eaLnBrk="1" hangingPunct="1"/>
            <a:r>
              <a:rPr lang="en-GB" altLang="en-US" sz="2800" dirty="0" smtClean="0">
                <a:latin typeface="AbcTeacher" pitchFamily="2" charset="0"/>
              </a:rPr>
              <a:t>Children may receive a timeout if they have been persistently disruptive or broken a Golden Rule.</a:t>
            </a:r>
          </a:p>
          <a:p>
            <a:pPr marL="525463" indent="-457200" defTabSz="457200" eaLnBrk="1" hangingPunct="1"/>
            <a:r>
              <a:rPr lang="en-GB" altLang="en-US" sz="2800" dirty="0" smtClean="0">
                <a:latin typeface="AbcTeacher" pitchFamily="2" charset="0"/>
              </a:rPr>
              <a:t>Communication with parents if a child has had a difficult day or received a timeout. </a:t>
            </a:r>
          </a:p>
          <a:p>
            <a:pPr marL="525463" indent="-457200" defTabSz="457200" eaLnBrk="1" hangingPunct="1"/>
            <a:r>
              <a:rPr lang="en-GB" altLang="en-US" sz="2800" dirty="0" smtClean="0">
                <a:latin typeface="AbcTeacher" pitchFamily="2" charset="0"/>
              </a:rPr>
              <a:t>E-safety </a:t>
            </a:r>
            <a:r>
              <a:rPr lang="en-GB" altLang="en-US" sz="2800" dirty="0" smtClean="0">
                <a:latin typeface="AbcTeacher" pitchFamily="2" charset="0"/>
              </a:rPr>
              <a:t>is currently being covered in Computing.</a:t>
            </a:r>
          </a:p>
          <a:p>
            <a:pPr marL="525463" indent="-457200" defTabSz="457200" eaLnBrk="1" hangingPunct="1"/>
            <a:endParaRPr lang="en-GB" altLang="en-US" sz="2800" dirty="0" smtClean="0">
              <a:latin typeface="AbcTeacher" pitchFamily="2" charset="0"/>
            </a:endParaRPr>
          </a:p>
          <a:p>
            <a:pPr marL="525463" indent="-457200" defTabSz="457200" eaLnBrk="1" hangingPunct="1"/>
            <a:endParaRPr lang="en-GB" altLang="en-US" sz="2800" dirty="0" smtClean="0">
              <a:latin typeface="AbcTeacher" pitchFamily="2" charset="0"/>
            </a:endParaRPr>
          </a:p>
          <a:p>
            <a:pPr marL="525463" indent="-457200" defTabSz="457200" eaLnBrk="1" hangingPunct="1"/>
            <a:endParaRPr lang="en-GB" altLang="en-US" sz="2800" dirty="0" smtClean="0">
              <a:latin typeface="AbcTeacher" pitchFamily="2" charset="0"/>
            </a:endParaRPr>
          </a:p>
          <a:p>
            <a:pPr marL="525463" indent="-457200" defTabSz="457200" eaLnBrk="1" hangingPunct="1"/>
            <a:endParaRPr lang="en-GB" altLang="en-US" sz="2000" dirty="0" smtClean="0">
              <a:latin typeface="AbcTeacher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2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333375"/>
            <a:ext cx="8820150" cy="4391025"/>
          </a:xfrm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GB" altLang="en-US" sz="1800" u="sng" dirty="0" smtClean="0"/>
              <a:t>Uniform</a:t>
            </a:r>
            <a:r>
              <a:rPr lang="en-GB" altLang="en-US" sz="1800" dirty="0" smtClean="0"/>
              <a:t> -Trainers are not part of school uniform.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1800" dirty="0" smtClean="0"/>
              <a:t>Children require a full P.E kit which should be brought to school on Monday and taken home on Friday.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1800" dirty="0" smtClean="0"/>
              <a:t>Please ensure that all uniform is labelled clearly. 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1800" dirty="0" smtClean="0"/>
              <a:t>Children should not wear jewellery to school. 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1800" u="sng" dirty="0" smtClean="0"/>
              <a:t>Walking home:</a:t>
            </a:r>
            <a:r>
              <a:rPr lang="en-GB" altLang="en-US" sz="1800" dirty="0" smtClean="0"/>
              <a:t> please send a letter or an email to provide consent if you would like your child to walk home independently.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1800" u="sng" dirty="0" smtClean="0"/>
              <a:t>Photography</a:t>
            </a:r>
            <a:r>
              <a:rPr lang="en-GB" altLang="en-US" sz="1800" dirty="0" smtClean="0"/>
              <a:t> permission slips</a:t>
            </a:r>
            <a:r>
              <a:rPr lang="en-US" altLang="en-US" sz="1800" dirty="0" smtClean="0"/>
              <a:t> (</a:t>
            </a:r>
            <a:r>
              <a:rPr lang="en-GB" altLang="en-US" sz="1800" dirty="0" smtClean="0"/>
              <a:t>internet/website)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1800" u="sng" dirty="0" smtClean="0"/>
              <a:t>Parents’ Evenings: </a:t>
            </a:r>
            <a:r>
              <a:rPr lang="en-GB" altLang="en-US" sz="1800" dirty="0" smtClean="0"/>
              <a:t>to take place via School Cloud: Tuesday 7th and Thursday 9th November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1800" u="sng" dirty="0" smtClean="0"/>
              <a:t>PE: </a:t>
            </a:r>
            <a:r>
              <a:rPr lang="en-GB" altLang="en-US" sz="1800" dirty="0" smtClean="0"/>
              <a:t>Outdoor Games – Thursdays (hockey and netball).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1800" dirty="0" smtClean="0"/>
              <a:t>Swimming – Wednesday/Thursday up until half term (weather permitting).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1800" dirty="0" smtClean="0"/>
              <a:t>Second session of the week will be Gymnastics after half term (Wednesday).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1800" u="sng" dirty="0" smtClean="0"/>
              <a:t>RHE: </a:t>
            </a:r>
            <a:r>
              <a:rPr lang="en-GB" altLang="en-US" sz="1800" dirty="0" smtClean="0"/>
              <a:t>Sex Education Information Evening – right after </a:t>
            </a:r>
            <a:r>
              <a:rPr lang="en-GB" altLang="en-US" sz="1800" dirty="0" smtClean="0"/>
              <a:t>this meeting.</a:t>
            </a:r>
            <a:endParaRPr lang="en-GB" altLang="en-US" sz="1800" dirty="0" smtClean="0"/>
          </a:p>
          <a:p>
            <a:pPr eaLnBrk="1" hangingPunct="1">
              <a:spcBef>
                <a:spcPct val="50000"/>
              </a:spcBef>
            </a:pPr>
            <a:r>
              <a:rPr lang="en-GB" altLang="en-US" sz="1800" dirty="0" smtClean="0"/>
              <a:t>Class assembly: November 30th 9:00am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1800" u="sng" dirty="0" smtClean="0"/>
              <a:t>Year 6 SATs </a:t>
            </a:r>
            <a:r>
              <a:rPr lang="en-GB" altLang="en-US" sz="1800" dirty="0" smtClean="0"/>
              <a:t>– week beginning 13th May.                                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1800" dirty="0" smtClean="0"/>
              <a:t>SATs Information Meeting for parents will be held in the Spring term.</a:t>
            </a:r>
          </a:p>
          <a:p>
            <a:pPr eaLnBrk="1" hangingPunct="1">
              <a:spcBef>
                <a:spcPct val="50000"/>
              </a:spcBef>
            </a:pPr>
            <a:endParaRPr lang="en-GB" altLang="en-US" sz="1800" dirty="0" smtClean="0"/>
          </a:p>
          <a:p>
            <a:pPr eaLnBrk="1" hangingPunct="1">
              <a:spcBef>
                <a:spcPct val="50000"/>
              </a:spcBef>
            </a:pPr>
            <a:endParaRPr lang="en-GB" alt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2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2204864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AbcTeacher"/>
              </a:rPr>
              <a:t>Any queries or concerns, please </a:t>
            </a:r>
            <a:r>
              <a:rPr lang="en-GB" sz="2800" smtClean="0">
                <a:latin typeface="AbcTeacher"/>
              </a:rPr>
              <a:t>email me on</a:t>
            </a:r>
            <a:endParaRPr lang="en-GB" sz="2800" dirty="0" smtClean="0">
              <a:latin typeface="AbcTeacher"/>
            </a:endParaRPr>
          </a:p>
          <a:p>
            <a:pPr algn="ctr"/>
            <a:endParaRPr lang="en-GB" sz="2800" dirty="0">
              <a:latin typeface="AbcTeacher"/>
            </a:endParaRPr>
          </a:p>
          <a:p>
            <a:pPr algn="ctr"/>
            <a:r>
              <a:rPr lang="en-GB" sz="2800" dirty="0" err="1" smtClean="0">
                <a:latin typeface="AbcTeacher"/>
              </a:rPr>
              <a:t>japan@stmarysprimarypulborough.couk</a:t>
            </a:r>
            <a:endParaRPr lang="en-GB" sz="2800" dirty="0">
              <a:latin typeface="AbcTeacher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2099</TotalTime>
  <Words>629</Words>
  <Application>Microsoft Office PowerPoint</Application>
  <PresentationFormat>On-screen Show (4:3)</PresentationFormat>
  <Paragraphs>61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Calibri</vt:lpstr>
      <vt:lpstr>Arial</vt:lpstr>
      <vt:lpstr>Calibri Light</vt:lpstr>
      <vt:lpstr>AbcTeacher</vt:lpstr>
      <vt:lpstr>Office Theme</vt:lpstr>
      <vt:lpstr>Meet the Teacher Japan Class 2023</vt:lpstr>
      <vt:lpstr>PowerPoint Presentation</vt:lpstr>
      <vt:lpstr>Break and Lunch</vt:lpstr>
      <vt:lpstr>Homework</vt:lpstr>
      <vt:lpstr>Reading Logs and Spellings</vt:lpstr>
      <vt:lpstr>Behaviour: Rewards and Sanctions</vt:lpstr>
      <vt:lpstr>Behaviour: Rewards and Sanctions</vt:lpstr>
      <vt:lpstr>PowerPoint Presentation</vt:lpstr>
      <vt:lpstr>PowerPoint Presentation</vt:lpstr>
    </vt:vector>
  </TitlesOfParts>
  <Company>BwD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Handwriting Training</dc:title>
  <dc:creator>c.dootson</dc:creator>
  <cp:lastModifiedBy>FHancock</cp:lastModifiedBy>
  <cp:revision>123</cp:revision>
  <dcterms:created xsi:type="dcterms:W3CDTF">2011-02-02T10:29:17Z</dcterms:created>
  <dcterms:modified xsi:type="dcterms:W3CDTF">2023-10-11T13:32:53Z</dcterms:modified>
</cp:coreProperties>
</file>