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8" r:id="rId3"/>
    <p:sldId id="269" r:id="rId4"/>
    <p:sldId id="276" r:id="rId5"/>
    <p:sldId id="278" r:id="rId6"/>
    <p:sldId id="270" r:id="rId7"/>
    <p:sldId id="271" r:id="rId8"/>
    <p:sldId id="272" r:id="rId9"/>
    <p:sldId id="273" r:id="rId10"/>
    <p:sldId id="274" r:id="rId11"/>
  </p:sldIdLst>
  <p:sldSz cx="9144000" cy="6858000" type="screen4x3"/>
  <p:notesSz cx="6799263" cy="9929813"/>
  <p:embeddedFontLst>
    <p:embeddedFont>
      <p:font typeface="Calibri Light" panose="020F0302020204030204" pitchFamily="34" charset="0"/>
      <p:regular r:id="rId14"/>
      <p:italic r:id="rId15"/>
    </p:embeddedFont>
    <p:embeddedFont>
      <p:font typeface="Sassoon Infant Rg" panose="02000503030000020003" charset="0"/>
      <p:regular r:id="rId16"/>
      <p:bold r:id="rId17"/>
    </p:embeddedFont>
    <p:embeddedFont>
      <p:font typeface="BPreplay" panose="02000503000000020004" charset="0"/>
      <p:regular r:id="rId18"/>
      <p:bold r:id="rId19"/>
      <p:italic r:id="rId20"/>
      <p:boldItalic r:id="rId21"/>
    </p:embeddedFont>
    <p:embeddedFont>
      <p:font typeface="Sassoon Infant Md" panose="02000603050000020003"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EA2"/>
    <a:srgbClr val="80C1EB"/>
    <a:srgbClr val="ACDDFC"/>
    <a:srgbClr val="21A6F9"/>
    <a:srgbClr val="1C1C1C"/>
    <a:srgbClr val="2898A8"/>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73" d="100"/>
          <a:sy n="73" d="100"/>
        </p:scale>
        <p:origin x="1194" y="60"/>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B34F151-63AC-41CE-96F5-7702E930870C}" type="datetimeFigureOut">
              <a:rPr lang="en-GB" smtClean="0"/>
              <a:t>10/05/2022</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D02C5D1-7818-41B5-ABAD-5E4B38A5388F}" type="datetimeFigureOut">
              <a:rPr lang="en-GB" smtClean="0"/>
              <a:t>10/05/2022</a:t>
            </a:fld>
            <a:endParaRPr lang="en-GB"/>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10/05/2022</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CE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rgbClr val="E6CEA2"/>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5">
                    <a:lumMod val="50000"/>
                  </a:schemeClr>
                </a:solidFill>
                <a:latin typeface="Calibri Light" panose="020F0302020204030204" pitchFamily="34" charset="0"/>
                <a:cs typeface="Calibri Light" panose="020F0302020204030204" pitchFamily="34" charset="0"/>
              </a:rPr>
              <a:t>Phonics Screening Check</a:t>
            </a:r>
            <a:endParaRPr lang="en-GB" altLang="en-US" sz="5000" b="1" dirty="0">
              <a:solidFill>
                <a:schemeClr val="accent5">
                  <a:lumMod val="50000"/>
                </a:schemeClr>
              </a:solidFill>
              <a:latin typeface="Calibri Light" panose="020F0302020204030204" pitchFamily="34" charset="0"/>
              <a:cs typeface="Calibri Light" panose="020F0302020204030204" pitchFamily="34" charset="0"/>
            </a:endParaRPr>
          </a:p>
          <a:p>
            <a:pPr algn="ctr">
              <a:defRPr/>
            </a:pPr>
            <a:endParaRPr lang="en-GB" dirty="0"/>
          </a:p>
        </p:txBody>
      </p:sp>
      <p:sp>
        <p:nvSpPr>
          <p:cNvPr id="6" name="Rectangle 2"/>
          <p:cNvSpPr>
            <a:spLocks noChangeArrowheads="1"/>
          </p:cNvSpPr>
          <p:nvPr/>
        </p:nvSpPr>
        <p:spPr bwMode="auto">
          <a:xfrm>
            <a:off x="2883204" y="4256088"/>
            <a:ext cx="33775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Calibri Light" panose="020F0302020204030204" pitchFamily="34" charset="0"/>
                <a:cs typeface="Calibri Light" panose="020F0302020204030204" pitchFamily="34" charset="0"/>
              </a:rPr>
              <a:t>A </a:t>
            </a:r>
            <a:r>
              <a:rPr lang="en-GB" altLang="en-US" sz="3200" dirty="0" smtClean="0">
                <a:solidFill>
                  <a:schemeClr val="tx2"/>
                </a:solidFill>
                <a:latin typeface="Calibri Light" panose="020F0302020204030204" pitchFamily="34" charset="0"/>
                <a:cs typeface="Calibri Light" panose="020F0302020204030204" pitchFamily="34" charset="0"/>
              </a:rPr>
              <a:t>Guide for Parents</a:t>
            </a:r>
            <a:endParaRPr lang="en-GB" altLang="en-US" sz="3200" dirty="0">
              <a:solidFill>
                <a:schemeClr val="tx2"/>
              </a:solidFill>
              <a:latin typeface="Calibri Light" panose="020F0302020204030204" pitchFamily="34" charset="0"/>
              <a:cs typeface="Calibri Light" panose="020F0302020204030204" pitchFamily="34" charset="0"/>
            </a:endParaRPr>
          </a:p>
        </p:txBody>
      </p:sp>
      <p:sp>
        <p:nvSpPr>
          <p:cNvPr id="7" name="Rectangle 2"/>
          <p:cNvSpPr>
            <a:spLocks noChangeArrowheads="1"/>
          </p:cNvSpPr>
          <p:nvPr/>
        </p:nvSpPr>
        <p:spPr bwMode="auto">
          <a:xfrm>
            <a:off x="3231312" y="1335858"/>
            <a:ext cx="26813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smtClean="0">
                <a:solidFill>
                  <a:schemeClr val="accent5">
                    <a:lumMod val="50000"/>
                  </a:schemeClr>
                </a:solidFill>
                <a:latin typeface="Calibri Light" panose="020F0302020204030204" pitchFamily="34" charset="0"/>
                <a:cs typeface="Calibri Light" panose="020F0302020204030204" pitchFamily="34" charset="0"/>
              </a:rPr>
              <a:t>Year One</a:t>
            </a:r>
            <a:endParaRPr lang="en-GB" altLang="en-US" sz="5400" dirty="0">
              <a:solidFill>
                <a:schemeClr val="accent5">
                  <a:lumMod val="50000"/>
                </a:schemeClr>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a:stretch>
            <a:fillRect/>
          </a:stretch>
        </p:blipFill>
        <p:spPr>
          <a:xfrm>
            <a:off x="414339" y="169004"/>
            <a:ext cx="1296896" cy="14418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045" y="4698823"/>
            <a:ext cx="1978618" cy="1477856"/>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2744" y="213036"/>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998628"/>
            <a:ext cx="8429625" cy="5595031"/>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sz="1600" dirty="0">
                <a:solidFill>
                  <a:schemeClr val="bg2">
                    <a:lumMod val="10000"/>
                  </a:schemeClr>
                </a:solidFill>
                <a:latin typeface="Calibri Light" panose="020F0302020204030204" pitchFamily="34" charset="0"/>
                <a:cs typeface="Calibri Light" panose="020F0302020204030204" pitchFamily="34" charset="0"/>
              </a:rPr>
              <a:t>Play lots of sound and listening games with your child</a:t>
            </a:r>
            <a:r>
              <a:rPr lang="en-GB" sz="1600" dirty="0" smtClean="0">
                <a:solidFill>
                  <a:schemeClr val="bg2">
                    <a:lumMod val="10000"/>
                  </a:schemeClr>
                </a:solidFill>
                <a:latin typeface="Calibri Light" panose="020F0302020204030204" pitchFamily="34" charset="0"/>
                <a:cs typeface="Calibri Light" panose="020F0302020204030204" pitchFamily="34" charset="0"/>
              </a:rPr>
              <a:t>.</a:t>
            </a:r>
          </a:p>
          <a:p>
            <a:pPr marL="285750" indent="-192088" algn="just">
              <a:buFont typeface="Arial" panose="020B0604020202020204" pitchFamily="34" charset="0"/>
              <a:buChar char="•"/>
              <a:defRPr/>
            </a:pPr>
            <a:endParaRPr lang="en-GB" sz="1600" dirty="0">
              <a:solidFill>
                <a:schemeClr val="bg2">
                  <a:lumMod val="10000"/>
                </a:schemeClr>
              </a:solidFill>
              <a:latin typeface="Calibri Light" panose="020F0302020204030204" pitchFamily="34" charset="0"/>
              <a:cs typeface="Calibri Light" panose="020F0302020204030204" pitchFamily="34" charset="0"/>
            </a:endParaRPr>
          </a:p>
          <a:p>
            <a:pPr marL="285750" indent="-192088" algn="just">
              <a:buFont typeface="Arial" panose="020B0604020202020204" pitchFamily="34" charset="0"/>
              <a:buChar char="•"/>
              <a:defRPr/>
            </a:pPr>
            <a:r>
              <a:rPr lang="en-GB" sz="1600" dirty="0">
                <a:solidFill>
                  <a:schemeClr val="bg2">
                    <a:lumMod val="10000"/>
                  </a:schemeClr>
                </a:solidFill>
                <a:latin typeface="Calibri Light" panose="020F0302020204030204" pitchFamily="34" charset="0"/>
                <a:cs typeface="Calibri Light" panose="020F0302020204030204" pitchFamily="34" charset="0"/>
              </a:rPr>
              <a:t>Read as much as possible to and with your </a:t>
            </a:r>
            <a:r>
              <a:rPr lang="en-GB" sz="1600" dirty="0" smtClean="0">
                <a:solidFill>
                  <a:schemeClr val="bg2">
                    <a:lumMod val="10000"/>
                  </a:schemeClr>
                </a:solidFill>
                <a:latin typeface="Calibri Light" panose="020F0302020204030204" pitchFamily="34" charset="0"/>
                <a:cs typeface="Calibri Light" panose="020F0302020204030204" pitchFamily="34" charset="0"/>
              </a:rPr>
              <a:t>child – </a:t>
            </a:r>
            <a:r>
              <a:rPr lang="en-GB" sz="1600" dirty="0" smtClean="0">
                <a:solidFill>
                  <a:schemeClr val="bg2">
                    <a:lumMod val="10000"/>
                  </a:schemeClr>
                </a:solidFill>
                <a:latin typeface="Calibri Light" panose="020F0302020204030204" pitchFamily="34" charset="0"/>
                <a:cs typeface="Calibri Light" panose="020F0302020204030204" pitchFamily="34" charset="0"/>
              </a:rPr>
              <a:t>an additional </a:t>
            </a:r>
            <a:r>
              <a:rPr lang="en-GB" sz="1600" dirty="0" smtClean="0">
                <a:solidFill>
                  <a:schemeClr val="bg2">
                    <a:lumMod val="10000"/>
                  </a:schemeClr>
                </a:solidFill>
                <a:latin typeface="Calibri Light" panose="020F0302020204030204" pitchFamily="34" charset="0"/>
                <a:cs typeface="Calibri Light" panose="020F0302020204030204" pitchFamily="34" charset="0"/>
              </a:rPr>
              <a:t>information sheet on ‘Moving through the new Phonics Reading Scheme’ </a:t>
            </a:r>
            <a:r>
              <a:rPr lang="en-GB" sz="1600" dirty="0" smtClean="0">
                <a:solidFill>
                  <a:schemeClr val="bg2">
                    <a:lumMod val="10000"/>
                  </a:schemeClr>
                </a:solidFill>
                <a:latin typeface="Calibri Light" panose="020F0302020204030204" pitchFamily="34" charset="0"/>
                <a:cs typeface="Calibri Light" panose="020F0302020204030204" pitchFamily="34" charset="0"/>
              </a:rPr>
              <a:t>is available </a:t>
            </a:r>
            <a:r>
              <a:rPr lang="en-GB" sz="1600" dirty="0" smtClean="0">
                <a:solidFill>
                  <a:schemeClr val="bg2">
                    <a:lumMod val="10000"/>
                  </a:schemeClr>
                </a:solidFill>
                <a:latin typeface="Calibri Light" panose="020F0302020204030204" pitchFamily="34" charset="0"/>
                <a:cs typeface="Calibri Light" panose="020F0302020204030204" pitchFamily="34" charset="0"/>
              </a:rPr>
              <a:t>on the school website (Curriculum: Phonics)</a:t>
            </a:r>
          </a:p>
          <a:p>
            <a:pPr marL="285750" indent="-192088" algn="just">
              <a:buFont typeface="Arial" panose="020B0604020202020204" pitchFamily="34" charset="0"/>
              <a:buChar char="•"/>
              <a:defRPr/>
            </a:pPr>
            <a:endParaRPr lang="en-GB" sz="1600" dirty="0">
              <a:solidFill>
                <a:schemeClr val="bg2">
                  <a:lumMod val="10000"/>
                </a:schemeClr>
              </a:solidFill>
              <a:latin typeface="Calibri Light" panose="020F0302020204030204" pitchFamily="34" charset="0"/>
              <a:cs typeface="Calibri Light" panose="020F0302020204030204" pitchFamily="34" charset="0"/>
            </a:endParaRPr>
          </a:p>
          <a:p>
            <a:pPr marL="285750" indent="-192088" algn="just">
              <a:buFont typeface="Arial" panose="020B0604020202020204" pitchFamily="34" charset="0"/>
              <a:buChar char="•"/>
              <a:defRPr/>
            </a:pPr>
            <a:r>
              <a:rPr lang="en-GB" sz="1600" dirty="0">
                <a:solidFill>
                  <a:schemeClr val="bg2">
                    <a:lumMod val="10000"/>
                  </a:schemeClr>
                </a:solidFill>
                <a:latin typeface="Calibri Light" panose="020F0302020204030204" pitchFamily="34" charset="0"/>
                <a:cs typeface="Calibri Light" panose="020F0302020204030204" pitchFamily="34" charset="0"/>
              </a:rPr>
              <a:t>Encourage and praise </a:t>
            </a:r>
            <a:r>
              <a:rPr lang="en-GB" sz="1600" dirty="0" smtClean="0">
                <a:solidFill>
                  <a:schemeClr val="bg2">
                    <a:lumMod val="10000"/>
                  </a:schemeClr>
                </a:solidFill>
                <a:latin typeface="Calibri Light" panose="020F0302020204030204" pitchFamily="34" charset="0"/>
                <a:cs typeface="Calibri Light" panose="020F0302020204030204" pitchFamily="34" charset="0"/>
              </a:rPr>
              <a:t>– talk about the phonemes they have blended correctly, have another look at the other phonemes together.</a:t>
            </a:r>
          </a:p>
          <a:p>
            <a:pPr marL="285750" indent="-192088" algn="just">
              <a:buFont typeface="Arial" panose="020B0604020202020204" pitchFamily="34" charset="0"/>
              <a:buChar char="•"/>
              <a:defRPr/>
            </a:pPr>
            <a:endParaRPr lang="en-GB" sz="1600" dirty="0" smtClean="0">
              <a:solidFill>
                <a:schemeClr val="bg2">
                  <a:lumMod val="10000"/>
                </a:schemeClr>
              </a:solidFill>
              <a:latin typeface="Calibri Light" panose="020F0302020204030204" pitchFamily="34" charset="0"/>
              <a:cs typeface="Calibri Light" panose="020F0302020204030204" pitchFamily="34" charset="0"/>
            </a:endParaRPr>
          </a:p>
          <a:p>
            <a:pPr marL="285750" indent="-192088" algn="just">
              <a:buFont typeface="Arial" panose="020B0604020202020204" pitchFamily="34" charset="0"/>
              <a:buChar char="•"/>
              <a:defRPr/>
            </a:pPr>
            <a:r>
              <a:rPr lang="en-GB" sz="1600" dirty="0" smtClean="0">
                <a:solidFill>
                  <a:schemeClr val="bg2">
                    <a:lumMod val="10000"/>
                  </a:schemeClr>
                </a:solidFill>
                <a:latin typeface="Calibri Light" panose="020F0302020204030204" pitchFamily="34" charset="0"/>
                <a:cs typeface="Calibri Light" panose="020F0302020204030204" pitchFamily="34" charset="0"/>
              </a:rPr>
              <a:t>Be detectives – hunt for digraphs and trigraphs in words before reading them.</a:t>
            </a:r>
          </a:p>
          <a:p>
            <a:pPr marL="285750" indent="-192088" algn="just">
              <a:buFont typeface="Arial" panose="020B0604020202020204" pitchFamily="34" charset="0"/>
              <a:buChar char="•"/>
              <a:defRPr/>
            </a:pPr>
            <a:endParaRPr lang="en-GB" sz="1600" dirty="0">
              <a:solidFill>
                <a:schemeClr val="bg2">
                  <a:lumMod val="10000"/>
                </a:schemeClr>
              </a:solidFill>
              <a:latin typeface="Calibri Light" panose="020F0302020204030204" pitchFamily="34" charset="0"/>
              <a:cs typeface="Calibri Light" panose="020F0302020204030204" pitchFamily="34" charset="0"/>
            </a:endParaRPr>
          </a:p>
          <a:p>
            <a:pPr marL="285750" indent="-192088" algn="just">
              <a:buFont typeface="Arial" panose="020B0604020202020204" pitchFamily="34" charset="0"/>
              <a:buChar char="•"/>
              <a:defRPr/>
            </a:pPr>
            <a:r>
              <a:rPr lang="en-GB" sz="1600" dirty="0" smtClean="0">
                <a:solidFill>
                  <a:schemeClr val="bg2">
                    <a:lumMod val="10000"/>
                  </a:schemeClr>
                </a:solidFill>
                <a:latin typeface="Calibri Light" panose="020F0302020204030204" pitchFamily="34" charset="0"/>
                <a:cs typeface="Calibri Light" panose="020F0302020204030204" pitchFamily="34" charset="0"/>
              </a:rPr>
              <a:t>If your child is struggling to decode a word, help them by encouraging them to say each sound in the word from left to right. Use the chop and blend action as you do this.</a:t>
            </a:r>
          </a:p>
          <a:p>
            <a:pPr marL="285750" indent="-192088" algn="just">
              <a:buFont typeface="Arial" panose="020B0604020202020204" pitchFamily="34" charset="0"/>
              <a:buChar char="•"/>
              <a:defRPr/>
            </a:pPr>
            <a:endParaRPr lang="en-GB" sz="1600" dirty="0" smtClean="0">
              <a:solidFill>
                <a:schemeClr val="bg2">
                  <a:lumMod val="10000"/>
                </a:schemeClr>
              </a:solidFill>
              <a:latin typeface="Calibri Light" panose="020F0302020204030204" pitchFamily="34" charset="0"/>
              <a:cs typeface="Calibri Light" panose="020F0302020204030204" pitchFamily="34" charset="0"/>
            </a:endParaRPr>
          </a:p>
          <a:p>
            <a:pPr marL="285750" indent="-192088" algn="just">
              <a:buFont typeface="Arial" panose="020B0604020202020204" pitchFamily="34" charset="0"/>
              <a:buChar char="•"/>
              <a:defRPr/>
            </a:pPr>
            <a:r>
              <a:rPr lang="en-GB" sz="1600" dirty="0" smtClean="0">
                <a:solidFill>
                  <a:schemeClr val="bg2">
                    <a:lumMod val="10000"/>
                  </a:schemeClr>
                </a:solidFill>
                <a:latin typeface="Calibri Light" panose="020F0302020204030204" pitchFamily="34" charset="0"/>
                <a:cs typeface="Calibri Light" panose="020F0302020204030204" pitchFamily="34" charset="0"/>
              </a:rPr>
              <a:t>Syllables – additional information sheet about the importance of these and how to identify them, </a:t>
            </a:r>
            <a:r>
              <a:rPr lang="en-GB" sz="1600" dirty="0">
                <a:solidFill>
                  <a:schemeClr val="bg2">
                    <a:lumMod val="10000"/>
                  </a:schemeClr>
                </a:solidFill>
                <a:latin typeface="Calibri Light" panose="020F0302020204030204" pitchFamily="34" charset="0"/>
                <a:cs typeface="Calibri Light" panose="020F0302020204030204" pitchFamily="34" charset="0"/>
              </a:rPr>
              <a:t>available on the school website (Curriculum</a:t>
            </a:r>
            <a:r>
              <a:rPr lang="en-GB" sz="1600" dirty="0" smtClean="0">
                <a:solidFill>
                  <a:schemeClr val="bg2">
                    <a:lumMod val="10000"/>
                  </a:schemeClr>
                </a:solidFill>
                <a:latin typeface="Calibri Light" panose="020F0302020204030204" pitchFamily="34" charset="0"/>
                <a:cs typeface="Calibri Light" panose="020F0302020204030204" pitchFamily="34" charset="0"/>
              </a:rPr>
              <a:t>: Phonics</a:t>
            </a:r>
            <a:r>
              <a:rPr lang="en-GB" sz="1600" dirty="0">
                <a:solidFill>
                  <a:schemeClr val="bg2">
                    <a:lumMod val="10000"/>
                  </a:schemeClr>
                </a:solidFill>
                <a:latin typeface="Calibri Light" panose="020F0302020204030204" pitchFamily="34" charset="0"/>
                <a:cs typeface="Calibri Light" panose="020F0302020204030204" pitchFamily="34" charset="0"/>
              </a:rPr>
              <a:t>)</a:t>
            </a:r>
            <a:endParaRPr lang="en-GB" sz="1600" dirty="0" smtClean="0">
              <a:solidFill>
                <a:schemeClr val="bg2">
                  <a:lumMod val="10000"/>
                </a:schemeClr>
              </a:solidFill>
              <a:latin typeface="Calibri Light" panose="020F0302020204030204" pitchFamily="34" charset="0"/>
              <a:cs typeface="Calibri Light" panose="020F0302020204030204" pitchFamily="34" charset="0"/>
            </a:endParaRPr>
          </a:p>
          <a:p>
            <a:pPr marL="285750" indent="-192088" algn="just">
              <a:buFont typeface="Arial" panose="020B0604020202020204" pitchFamily="34" charset="0"/>
              <a:buChar char="•"/>
              <a:defRPr/>
            </a:pPr>
            <a:endParaRPr lang="en-GB" sz="1600" dirty="0" smtClean="0">
              <a:solidFill>
                <a:schemeClr val="bg2">
                  <a:lumMod val="10000"/>
                </a:schemeClr>
              </a:solidFill>
              <a:latin typeface="Calibri Light" panose="020F0302020204030204" pitchFamily="34" charset="0"/>
              <a:cs typeface="Calibri Light" panose="020F0302020204030204" pitchFamily="34" charset="0"/>
            </a:endParaRPr>
          </a:p>
          <a:p>
            <a:pPr marL="285750" indent="-192088" algn="just">
              <a:buFont typeface="Arial" panose="020B0604020202020204" pitchFamily="34" charset="0"/>
              <a:buChar char="•"/>
              <a:defRPr/>
            </a:pPr>
            <a:r>
              <a:rPr lang="en-GB" sz="1600" dirty="0">
                <a:solidFill>
                  <a:schemeClr val="bg2">
                    <a:lumMod val="10000"/>
                  </a:schemeClr>
                </a:solidFill>
                <a:latin typeface="Calibri Light" panose="020F0302020204030204" pitchFamily="34" charset="0"/>
                <a:cs typeface="Calibri Light" panose="020F0302020204030204" pitchFamily="34" charset="0"/>
              </a:rPr>
              <a:t>Blend the sounds by pointing to each one, e.g. /c/ in cat, /p/ in pat, /ng/ in sing, /</a:t>
            </a:r>
            <a:r>
              <a:rPr lang="en-GB" sz="1600" dirty="0" err="1">
                <a:solidFill>
                  <a:schemeClr val="bg2">
                    <a:lumMod val="10000"/>
                  </a:schemeClr>
                </a:solidFill>
                <a:latin typeface="Calibri Light" panose="020F0302020204030204" pitchFamily="34" charset="0"/>
                <a:cs typeface="Calibri Light" panose="020F0302020204030204" pitchFamily="34" charset="0"/>
              </a:rPr>
              <a:t>ee</a:t>
            </a:r>
            <a:r>
              <a:rPr lang="en-GB" sz="1600" dirty="0">
                <a:solidFill>
                  <a:schemeClr val="bg2">
                    <a:lumMod val="10000"/>
                  </a:schemeClr>
                </a:solidFill>
                <a:latin typeface="Calibri Light" panose="020F0302020204030204" pitchFamily="34" charset="0"/>
                <a:cs typeface="Calibri Light" panose="020F0302020204030204" pitchFamily="34" charset="0"/>
              </a:rPr>
              <a:t>/ in been</a:t>
            </a:r>
            <a:r>
              <a:rPr lang="en-GB" sz="1600" dirty="0" smtClean="0">
                <a:solidFill>
                  <a:schemeClr val="bg2">
                    <a:lumMod val="10000"/>
                  </a:schemeClr>
                </a:solidFill>
                <a:latin typeface="Calibri Light" panose="020F0302020204030204" pitchFamily="34" charset="0"/>
                <a:cs typeface="Calibri Light" panose="020F0302020204030204" pitchFamily="34" charset="0"/>
              </a:rPr>
              <a:t>. Next </a:t>
            </a:r>
            <a:r>
              <a:rPr lang="en-GB" sz="1600" dirty="0">
                <a:solidFill>
                  <a:schemeClr val="bg2">
                    <a:lumMod val="10000"/>
                  </a:schemeClr>
                </a:solidFill>
                <a:latin typeface="Calibri Light" panose="020F0302020204030204" pitchFamily="34" charset="0"/>
                <a:cs typeface="Calibri Light" panose="020F0302020204030204" pitchFamily="34" charset="0"/>
              </a:rPr>
              <a:t>move your finger under the whole word as you say it</a:t>
            </a:r>
            <a:r>
              <a:rPr lang="en-GB" sz="1600" dirty="0" smtClean="0">
                <a:solidFill>
                  <a:schemeClr val="bg2">
                    <a:lumMod val="10000"/>
                  </a:schemeClr>
                </a:solidFill>
                <a:latin typeface="Calibri Light" panose="020F0302020204030204" pitchFamily="34" charset="0"/>
                <a:cs typeface="Calibri Light" panose="020F0302020204030204" pitchFamily="34" charset="0"/>
              </a:rPr>
              <a:t>.</a:t>
            </a:r>
          </a:p>
          <a:p>
            <a:pPr marL="285750" indent="-192088" algn="just">
              <a:buFont typeface="Arial" panose="020B0604020202020204" pitchFamily="34" charset="0"/>
              <a:buChar char="•"/>
              <a:defRPr/>
            </a:pPr>
            <a:endParaRPr lang="en-GB" sz="1600" dirty="0">
              <a:solidFill>
                <a:schemeClr val="bg2">
                  <a:lumMod val="10000"/>
                </a:schemeClr>
              </a:solidFill>
              <a:latin typeface="Calibri Light" panose="020F0302020204030204" pitchFamily="34" charset="0"/>
              <a:cs typeface="Calibri Light" panose="020F0302020204030204" pitchFamily="34" charset="0"/>
            </a:endParaRPr>
          </a:p>
          <a:p>
            <a:pPr marL="285750" indent="-192088" algn="just">
              <a:buFont typeface="Arial" panose="020B0604020202020204" pitchFamily="34" charset="0"/>
              <a:buChar char="•"/>
              <a:defRPr/>
            </a:pPr>
            <a:r>
              <a:rPr lang="en-GB" sz="1600" dirty="0">
                <a:solidFill>
                  <a:schemeClr val="bg2">
                    <a:lumMod val="10000"/>
                  </a:schemeClr>
                </a:solidFill>
                <a:latin typeface="Calibri Light" panose="020F0302020204030204" pitchFamily="34" charset="0"/>
                <a:cs typeface="Calibri Light" panose="020F0302020204030204" pitchFamily="34" charset="0"/>
              </a:rPr>
              <a:t>Discuss the meaning of words if your child does not know what they have read</a:t>
            </a:r>
            <a:r>
              <a:rPr lang="en-GB" sz="1600" dirty="0" smtClean="0">
                <a:solidFill>
                  <a:schemeClr val="bg2">
                    <a:lumMod val="10000"/>
                  </a:schemeClr>
                </a:solidFill>
                <a:latin typeface="Calibri Light" panose="020F0302020204030204" pitchFamily="34" charset="0"/>
                <a:cs typeface="Calibri Light" panose="020F0302020204030204" pitchFamily="34" charset="0"/>
              </a:rPr>
              <a:t>.</a:t>
            </a:r>
          </a:p>
          <a:p>
            <a:pPr marL="285750" indent="-192088" algn="just">
              <a:buFont typeface="Arial" panose="020B0604020202020204" pitchFamily="34" charset="0"/>
              <a:buChar char="•"/>
              <a:defRPr/>
            </a:pPr>
            <a:endParaRPr lang="en-GB" sz="1600" dirty="0" smtClean="0">
              <a:solidFill>
                <a:schemeClr val="bg2">
                  <a:lumMod val="10000"/>
                </a:schemeClr>
              </a:solidFill>
              <a:latin typeface="Calibri Light" panose="020F0302020204030204" pitchFamily="34" charset="0"/>
              <a:cs typeface="Calibri Light" panose="020F0302020204030204" pitchFamily="34" charset="0"/>
            </a:endParaRPr>
          </a:p>
          <a:p>
            <a:pPr marL="285750" indent="-192088" algn="just">
              <a:buFont typeface="Arial" panose="020B0604020202020204" pitchFamily="34" charset="0"/>
              <a:buChar char="•"/>
              <a:defRPr/>
            </a:pPr>
            <a:endParaRPr lang="en-GB" dirty="0" smtClean="0">
              <a:solidFill>
                <a:schemeClr val="bg2">
                  <a:lumMod val="10000"/>
                </a:schemeClr>
              </a:solidFill>
              <a:latin typeface="Calibri Light" panose="020F0302020204030204" pitchFamily="34" charset="0"/>
              <a:cs typeface="Calibri Light" panose="020F0302020204030204" pitchFamily="34" charset="0"/>
            </a:endParaRPr>
          </a:p>
        </p:txBody>
      </p:sp>
      <p:sp>
        <p:nvSpPr>
          <p:cNvPr id="12" name="Oval 11">
            <a:hlinkClick r:id="rId2" action="ppaction://hlinksldjump"/>
          </p:cNvPr>
          <p:cNvSpPr/>
          <p:nvPr/>
        </p:nvSpPr>
        <p:spPr>
          <a:xfrm>
            <a:off x="8027194" y="5836422"/>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362744" y="282667"/>
            <a:ext cx="6722033"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Calibri Light" panose="020F0302020204030204" pitchFamily="34" charset="0"/>
                <a:cs typeface="Calibri Light" panose="020F0302020204030204" pitchFamily="34" charset="0"/>
              </a:rPr>
              <a:t>How Can I Help My Child </a:t>
            </a:r>
            <a:r>
              <a:rPr lang="en-GB" altLang="en-US" sz="3600" dirty="0" smtClean="0">
                <a:solidFill>
                  <a:schemeClr val="accent5">
                    <a:lumMod val="50000"/>
                  </a:schemeClr>
                </a:solidFill>
                <a:latin typeface="Calibri Light" panose="020F0302020204030204" pitchFamily="34" charset="0"/>
                <a:cs typeface="Calibri Light" panose="020F0302020204030204" pitchFamily="34" charset="0"/>
              </a:rPr>
              <a:t>at </a:t>
            </a:r>
            <a:r>
              <a:rPr lang="en-GB" altLang="en-US" sz="3600" dirty="0">
                <a:solidFill>
                  <a:schemeClr val="accent5">
                    <a:lumMod val="50000"/>
                  </a:schemeClr>
                </a:solidFill>
                <a:latin typeface="Calibri Light" panose="020F0302020204030204" pitchFamily="34" charset="0"/>
                <a:cs typeface="Calibri Light" panose="020F0302020204030204" pitchFamily="34"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2" name="Rectangle 1">
            <a:hlinkClick r:id="rId2" action="ppaction://hlinksldjump"/>
          </p:cNvPr>
          <p:cNvSpPr/>
          <p:nvPr/>
        </p:nvSpPr>
        <p:spPr>
          <a:xfrm>
            <a:off x="355600" y="1193800"/>
            <a:ext cx="2705100"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Calibri Light" panose="020F0302020204030204" pitchFamily="34" charset="0"/>
                <a:cs typeface="Calibri Light" panose="020F0302020204030204" pitchFamily="34" charset="0"/>
              </a:rPr>
              <a:t>1</a:t>
            </a:r>
          </a:p>
          <a:p>
            <a:pPr algn="ctr">
              <a:defRPr/>
            </a:pPr>
            <a:r>
              <a:rPr lang="en-GB" sz="2000" dirty="0" smtClean="0">
                <a:solidFill>
                  <a:schemeClr val="accent5">
                    <a:lumMod val="50000"/>
                  </a:schemeClr>
                </a:solidFill>
                <a:latin typeface="Calibri Light" panose="020F0302020204030204" pitchFamily="34" charset="0"/>
                <a:cs typeface="Calibri Light" panose="020F0302020204030204" pitchFamily="34" charset="0"/>
              </a:rPr>
              <a:t>What </a:t>
            </a:r>
            <a:r>
              <a:rPr lang="en-GB" sz="2000" dirty="0">
                <a:solidFill>
                  <a:schemeClr val="accent5">
                    <a:lumMod val="50000"/>
                  </a:schemeClr>
                </a:solidFill>
                <a:latin typeface="Calibri Light" panose="020F0302020204030204" pitchFamily="34" charset="0"/>
                <a:cs typeface="Calibri Light" panose="020F0302020204030204" pitchFamily="34" charset="0"/>
              </a:rPr>
              <a:t>is Phonics?</a:t>
            </a:r>
          </a:p>
        </p:txBody>
      </p:sp>
      <p:sp>
        <p:nvSpPr>
          <p:cNvPr id="14" name="Rectangle 13">
            <a:hlinkClick r:id="rId3" action="ppaction://hlinksldjump"/>
          </p:cNvPr>
          <p:cNvSpPr/>
          <p:nvPr/>
        </p:nvSpPr>
        <p:spPr>
          <a:xfrm>
            <a:off x="3217863" y="1193800"/>
            <a:ext cx="2706687"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Calibri Light" panose="020F0302020204030204" pitchFamily="34" charset="0"/>
                <a:cs typeface="Calibri Light" panose="020F0302020204030204" pitchFamily="34" charset="0"/>
              </a:rPr>
              <a:t>2</a:t>
            </a:r>
            <a:endParaRPr lang="en-GB" sz="2400" b="1" dirty="0">
              <a:solidFill>
                <a:schemeClr val="accent5">
                  <a:lumMod val="50000"/>
                </a:schemeClr>
              </a:solidFill>
              <a:latin typeface="Calibri Light" panose="020F0302020204030204" pitchFamily="34" charset="0"/>
              <a:cs typeface="Calibri Light" panose="020F0302020204030204" pitchFamily="34" charset="0"/>
            </a:endParaRPr>
          </a:p>
          <a:p>
            <a:pPr algn="ctr">
              <a:defRPr/>
            </a:pPr>
            <a:r>
              <a:rPr lang="en-GB" sz="2000" dirty="0">
                <a:solidFill>
                  <a:schemeClr val="accent5">
                    <a:lumMod val="50000"/>
                  </a:schemeClr>
                </a:solidFill>
                <a:latin typeface="Calibri Light" panose="020F0302020204030204" pitchFamily="34" charset="0"/>
                <a:cs typeface="Calibri Light" panose="020F0302020204030204" pitchFamily="34" charset="0"/>
              </a:rPr>
              <a:t>What is the Phonics Screening Check?</a:t>
            </a:r>
          </a:p>
        </p:txBody>
      </p:sp>
      <p:sp>
        <p:nvSpPr>
          <p:cNvPr id="15" name="Rectangle 14">
            <a:hlinkClick r:id="rId4" action="ppaction://hlinksldjump"/>
          </p:cNvPr>
          <p:cNvSpPr/>
          <p:nvPr/>
        </p:nvSpPr>
        <p:spPr>
          <a:xfrm>
            <a:off x="354013" y="2829426"/>
            <a:ext cx="2705100" cy="1421104"/>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36000" bIns="144000" anchor="t">
            <a:spAutoFit/>
          </a:bodyPr>
          <a:lstStyle/>
          <a:p>
            <a:pPr algn="ctr">
              <a:defRPr/>
            </a:pPr>
            <a:r>
              <a:rPr lang="en-GB" sz="2400" b="1" dirty="0" smtClean="0">
                <a:solidFill>
                  <a:schemeClr val="accent5">
                    <a:lumMod val="50000"/>
                  </a:schemeClr>
                </a:solidFill>
                <a:latin typeface="Calibri Light" panose="020F0302020204030204" pitchFamily="34" charset="0"/>
                <a:cs typeface="Calibri Light" panose="020F0302020204030204" pitchFamily="34" charset="0"/>
              </a:rPr>
              <a:t>4</a:t>
            </a:r>
            <a:endParaRPr lang="en-GB" sz="2400" b="1" dirty="0">
              <a:solidFill>
                <a:schemeClr val="accent5">
                  <a:lumMod val="50000"/>
                </a:schemeClr>
              </a:solidFill>
              <a:latin typeface="Calibri Light" panose="020F0302020204030204" pitchFamily="34" charset="0"/>
              <a:cs typeface="Calibri Light" panose="020F0302020204030204" pitchFamily="34" charset="0"/>
            </a:endParaRPr>
          </a:p>
          <a:p>
            <a:pPr algn="ctr">
              <a:defRPr/>
            </a:pPr>
            <a:r>
              <a:rPr lang="en-GB" sz="2000" dirty="0">
                <a:solidFill>
                  <a:schemeClr val="accent5">
                    <a:lumMod val="50000"/>
                  </a:schemeClr>
                </a:solidFill>
                <a:latin typeface="Calibri Light" panose="020F0302020204030204" pitchFamily="34" charset="0"/>
                <a:cs typeface="Calibri Light" panose="020F0302020204030204" pitchFamily="34" charset="0"/>
              </a:rPr>
              <a:t>What Happens During the </a:t>
            </a:r>
            <a:r>
              <a:rPr lang="en-GB" sz="2000" dirty="0" smtClean="0">
                <a:solidFill>
                  <a:schemeClr val="accent5">
                    <a:lumMod val="50000"/>
                  </a:schemeClr>
                </a:solidFill>
                <a:latin typeface="Calibri Light" panose="020F0302020204030204" pitchFamily="34" charset="0"/>
                <a:cs typeface="Calibri Light" panose="020F0302020204030204" pitchFamily="34" charset="0"/>
              </a:rPr>
              <a:t>Screening?</a:t>
            </a:r>
            <a:endParaRPr lang="en-GB" sz="2000" dirty="0">
              <a:solidFill>
                <a:schemeClr val="accent5">
                  <a:lumMod val="50000"/>
                </a:schemeClr>
              </a:solidFill>
              <a:latin typeface="Calibri Light" panose="020F0302020204030204" pitchFamily="34" charset="0"/>
              <a:cs typeface="Calibri Light" panose="020F0302020204030204" pitchFamily="34" charset="0"/>
            </a:endParaRPr>
          </a:p>
        </p:txBody>
      </p:sp>
      <p:sp>
        <p:nvSpPr>
          <p:cNvPr id="24" name="Rectangle 23">
            <a:hlinkClick r:id="rId5" action="ppaction://hlinksldjump"/>
          </p:cNvPr>
          <p:cNvSpPr/>
          <p:nvPr/>
        </p:nvSpPr>
        <p:spPr>
          <a:xfrm>
            <a:off x="3217863" y="2781300"/>
            <a:ext cx="2705100"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Calibri Light" panose="020F0302020204030204" pitchFamily="34" charset="0"/>
                <a:cs typeface="Calibri Light" panose="020F0302020204030204" pitchFamily="34" charset="0"/>
              </a:rPr>
              <a:t>5</a:t>
            </a:r>
            <a:endParaRPr lang="en-GB" sz="2400" b="1" dirty="0">
              <a:solidFill>
                <a:schemeClr val="accent5">
                  <a:lumMod val="50000"/>
                </a:schemeClr>
              </a:solidFill>
              <a:latin typeface="Calibri Light" panose="020F0302020204030204" pitchFamily="34" charset="0"/>
              <a:cs typeface="Calibri Light" panose="020F0302020204030204" pitchFamily="34" charset="0"/>
            </a:endParaRPr>
          </a:p>
          <a:p>
            <a:pPr algn="ctr">
              <a:defRPr/>
            </a:pPr>
            <a:r>
              <a:rPr lang="en-GB" sz="2000" dirty="0">
                <a:solidFill>
                  <a:schemeClr val="accent5">
                    <a:lumMod val="50000"/>
                  </a:schemeClr>
                </a:solidFill>
                <a:latin typeface="Calibri Light" panose="020F0302020204030204" pitchFamily="34" charset="0"/>
                <a:cs typeface="Calibri Light" panose="020F0302020204030204" pitchFamily="34" charset="0"/>
              </a:rPr>
              <a:t>Pseudo Words (Nonsense words)</a:t>
            </a:r>
          </a:p>
        </p:txBody>
      </p:sp>
      <p:sp>
        <p:nvSpPr>
          <p:cNvPr id="25" name="Rectangle 24">
            <a:hlinkClick r:id="rId6" action="ppaction://hlinksldjump"/>
          </p:cNvPr>
          <p:cNvSpPr/>
          <p:nvPr/>
        </p:nvSpPr>
        <p:spPr>
          <a:xfrm>
            <a:off x="6081713" y="2781300"/>
            <a:ext cx="2705100"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Calibri Light" panose="020F0302020204030204" pitchFamily="34" charset="0"/>
                <a:cs typeface="Calibri Light" panose="020F0302020204030204" pitchFamily="34" charset="0"/>
              </a:rPr>
              <a:t>6</a:t>
            </a:r>
            <a:endParaRPr lang="en-GB" sz="2400" b="1" dirty="0">
              <a:solidFill>
                <a:schemeClr val="accent5">
                  <a:lumMod val="50000"/>
                </a:schemeClr>
              </a:solidFill>
              <a:latin typeface="Calibri Light" panose="020F0302020204030204" pitchFamily="34" charset="0"/>
              <a:cs typeface="Calibri Light" panose="020F0302020204030204" pitchFamily="34" charset="0"/>
            </a:endParaRPr>
          </a:p>
          <a:p>
            <a:pPr algn="ctr">
              <a:defRPr/>
            </a:pPr>
            <a:r>
              <a:rPr lang="en-GB" sz="2000" dirty="0">
                <a:solidFill>
                  <a:schemeClr val="accent5">
                    <a:lumMod val="50000"/>
                  </a:schemeClr>
                </a:solidFill>
                <a:latin typeface="Calibri Light" panose="020F0302020204030204" pitchFamily="34" charset="0"/>
                <a:cs typeface="Calibri Light" panose="020F0302020204030204" pitchFamily="34" charset="0"/>
              </a:rPr>
              <a:t>Reporting to Parents</a:t>
            </a:r>
          </a:p>
        </p:txBody>
      </p:sp>
      <p:sp>
        <p:nvSpPr>
          <p:cNvPr id="26" name="Rectangle 25">
            <a:hlinkClick r:id="rId7" action="ppaction://hlinksldjump"/>
          </p:cNvPr>
          <p:cNvSpPr/>
          <p:nvPr/>
        </p:nvSpPr>
        <p:spPr>
          <a:xfrm>
            <a:off x="3217863" y="4368800"/>
            <a:ext cx="2706688"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Calibri Light" panose="020F0302020204030204" pitchFamily="34" charset="0"/>
                <a:cs typeface="Calibri Light" panose="020F0302020204030204" pitchFamily="34" charset="0"/>
              </a:rPr>
              <a:t>7</a:t>
            </a:r>
          </a:p>
          <a:p>
            <a:pPr algn="ctr">
              <a:defRPr/>
            </a:pPr>
            <a:r>
              <a:rPr lang="en-GB" sz="2000" dirty="0" smtClean="0">
                <a:solidFill>
                  <a:schemeClr val="accent5">
                    <a:lumMod val="50000"/>
                  </a:schemeClr>
                </a:solidFill>
                <a:latin typeface="Calibri Light" panose="020F0302020204030204" pitchFamily="34" charset="0"/>
                <a:cs typeface="Calibri Light" panose="020F0302020204030204" pitchFamily="34" charset="0"/>
              </a:rPr>
              <a:t>How Are the Results Used?</a:t>
            </a:r>
            <a:endParaRPr lang="en-GB" sz="2000" dirty="0">
              <a:solidFill>
                <a:schemeClr val="accent5">
                  <a:lumMod val="50000"/>
                </a:schemeClr>
              </a:solidFill>
              <a:latin typeface="Calibri Light" panose="020F0302020204030204" pitchFamily="34" charset="0"/>
              <a:cs typeface="Calibri Light" panose="020F0302020204030204" pitchFamily="34" charset="0"/>
            </a:endParaRPr>
          </a:p>
        </p:txBody>
      </p:sp>
      <p:sp>
        <p:nvSpPr>
          <p:cNvPr id="27" name="Rectangle 26">
            <a:hlinkClick r:id="rId8" action="ppaction://hlinksldjump"/>
          </p:cNvPr>
          <p:cNvSpPr/>
          <p:nvPr/>
        </p:nvSpPr>
        <p:spPr>
          <a:xfrm>
            <a:off x="6081713" y="4356100"/>
            <a:ext cx="2705100"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400" b="1" dirty="0" smtClean="0">
                <a:solidFill>
                  <a:schemeClr val="accent5">
                    <a:lumMod val="50000"/>
                  </a:schemeClr>
                </a:solidFill>
                <a:latin typeface="Calibri Light" panose="020F0302020204030204" pitchFamily="34" charset="0"/>
                <a:cs typeface="Calibri Light" panose="020F0302020204030204" pitchFamily="34" charset="0"/>
              </a:rPr>
              <a:t>8</a:t>
            </a:r>
            <a:endParaRPr lang="en-GB" sz="2400" b="1" dirty="0">
              <a:solidFill>
                <a:schemeClr val="accent5">
                  <a:lumMod val="50000"/>
                </a:schemeClr>
              </a:solidFill>
              <a:latin typeface="Calibri Light" panose="020F0302020204030204" pitchFamily="34" charset="0"/>
              <a:cs typeface="Calibri Light" panose="020F0302020204030204" pitchFamily="34" charset="0"/>
            </a:endParaRPr>
          </a:p>
          <a:p>
            <a:pPr algn="ctr">
              <a:defRPr/>
            </a:pPr>
            <a:r>
              <a:rPr lang="en-GB" sz="2000" dirty="0">
                <a:solidFill>
                  <a:schemeClr val="accent5">
                    <a:lumMod val="50000"/>
                  </a:schemeClr>
                </a:solidFill>
                <a:latin typeface="Calibri Light" panose="020F0302020204030204" pitchFamily="34" charset="0"/>
                <a:cs typeface="Calibri Light" panose="020F0302020204030204" pitchFamily="34" charset="0"/>
              </a:rPr>
              <a:t>How Can I Help My Child </a:t>
            </a:r>
            <a:r>
              <a:rPr lang="en-GB" sz="2000" dirty="0" smtClean="0">
                <a:solidFill>
                  <a:schemeClr val="accent5">
                    <a:lumMod val="50000"/>
                  </a:schemeClr>
                </a:solidFill>
                <a:latin typeface="Calibri Light" panose="020F0302020204030204" pitchFamily="34" charset="0"/>
                <a:cs typeface="Calibri Light" panose="020F0302020204030204" pitchFamily="34" charset="0"/>
              </a:rPr>
              <a:t>at </a:t>
            </a:r>
            <a:r>
              <a:rPr lang="en-GB" sz="2000" dirty="0">
                <a:solidFill>
                  <a:schemeClr val="accent5">
                    <a:lumMod val="50000"/>
                  </a:schemeClr>
                </a:solidFill>
                <a:latin typeface="Calibri Light" panose="020F0302020204030204" pitchFamily="34" charset="0"/>
                <a:cs typeface="Calibri Light" panose="020F0302020204030204" pitchFamily="34" charset="0"/>
              </a:rPr>
              <a:t>Home?</a:t>
            </a: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837678" y="4923333"/>
            <a:ext cx="1737768" cy="1297963"/>
          </a:xfrm>
          <a:prstGeom prst="rect">
            <a:avLst/>
          </a:prstGeom>
        </p:spPr>
      </p:pic>
      <p:sp>
        <p:nvSpPr>
          <p:cNvPr id="16" name="Rectangle 15">
            <a:hlinkClick r:id="rId10" action="ppaction://hlinksldjump"/>
          </p:cNvPr>
          <p:cNvSpPr/>
          <p:nvPr/>
        </p:nvSpPr>
        <p:spPr>
          <a:xfrm>
            <a:off x="6080126" y="1193800"/>
            <a:ext cx="2706687"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Calibri Light" panose="020F0302020204030204" pitchFamily="34" charset="0"/>
                <a:cs typeface="Calibri Light" panose="020F0302020204030204" pitchFamily="34" charset="0"/>
              </a:rPr>
              <a:t>3</a:t>
            </a:r>
            <a:endParaRPr lang="en-GB" sz="2400" b="1" dirty="0">
              <a:solidFill>
                <a:schemeClr val="accent5">
                  <a:lumMod val="50000"/>
                </a:schemeClr>
              </a:solidFill>
              <a:latin typeface="Calibri Light" panose="020F0302020204030204" pitchFamily="34" charset="0"/>
              <a:cs typeface="Calibri Light" panose="020F0302020204030204" pitchFamily="34" charset="0"/>
            </a:endParaRPr>
          </a:p>
          <a:p>
            <a:pPr algn="ctr">
              <a:defRPr/>
            </a:pPr>
            <a:r>
              <a:rPr lang="en-GB" sz="2000" dirty="0" smtClean="0">
                <a:solidFill>
                  <a:schemeClr val="accent5">
                    <a:lumMod val="50000"/>
                  </a:schemeClr>
                </a:solidFill>
                <a:latin typeface="Calibri Light" panose="020F0302020204030204" pitchFamily="34" charset="0"/>
                <a:cs typeface="Calibri Light" panose="020F0302020204030204" pitchFamily="34" charset="0"/>
              </a:rPr>
              <a:t>Contents of the Phonics Screening Check.</a:t>
            </a:r>
            <a:endParaRPr lang="en-GB" sz="2000" dirty="0">
              <a:solidFill>
                <a:schemeClr val="accent5">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922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65251"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Calibri Light" panose="020F0302020204030204" pitchFamily="34" charset="0"/>
                <a:cs typeface="Calibri Light" panose="020F0302020204030204" pitchFamily="34" charset="0"/>
              </a:rPr>
              <a:t>Children begin to learn phonics (sounds) in </a:t>
            </a:r>
            <a:r>
              <a:rPr lang="en-GB" dirty="0">
                <a:solidFill>
                  <a:schemeClr val="tx1"/>
                </a:solidFill>
                <a:latin typeface="Calibri Light" panose="020F0302020204030204" pitchFamily="34" charset="0"/>
                <a:cs typeface="Calibri Light" panose="020F0302020204030204" pitchFamily="34" charset="0"/>
              </a:rPr>
              <a:t>E</a:t>
            </a:r>
            <a:r>
              <a:rPr lang="en-GB" dirty="0" smtClean="0">
                <a:solidFill>
                  <a:schemeClr val="tx1"/>
                </a:solidFill>
                <a:latin typeface="Calibri Light" panose="020F0302020204030204" pitchFamily="34" charset="0"/>
                <a:cs typeface="Calibri Light" panose="020F0302020204030204" pitchFamily="34" charset="0"/>
              </a:rPr>
              <a:t>arly </a:t>
            </a:r>
            <a:r>
              <a:rPr lang="en-GB" dirty="0">
                <a:solidFill>
                  <a:schemeClr val="tx1"/>
                </a:solidFill>
                <a:latin typeface="Calibri Light" panose="020F0302020204030204" pitchFamily="34" charset="0"/>
                <a:cs typeface="Calibri Light" panose="020F0302020204030204" pitchFamily="34" charset="0"/>
              </a:rPr>
              <a:t>Y</a:t>
            </a:r>
            <a:r>
              <a:rPr lang="en-GB" dirty="0" smtClean="0">
                <a:solidFill>
                  <a:schemeClr val="tx1"/>
                </a:solidFill>
                <a:latin typeface="Calibri Light" panose="020F0302020204030204" pitchFamily="34" charset="0"/>
                <a:cs typeface="Calibri Light" panose="020F0302020204030204" pitchFamily="34" charset="0"/>
              </a:rPr>
              <a:t>ears</a:t>
            </a:r>
            <a:r>
              <a:rPr lang="en-GB" dirty="0" smtClean="0">
                <a:solidFill>
                  <a:schemeClr val="tx1"/>
                </a:solidFill>
                <a:latin typeface="Calibri Light" panose="020F0302020204030204" pitchFamily="34" charset="0"/>
                <a:cs typeface="Calibri Light" panose="020F0302020204030204" pitchFamily="34" charset="0"/>
              </a:rPr>
              <a:t>, discriminating between sounds in nursery </a:t>
            </a:r>
            <a:r>
              <a:rPr lang="en-GB" dirty="0">
                <a:solidFill>
                  <a:schemeClr val="tx1"/>
                </a:solidFill>
                <a:latin typeface="Calibri Light" panose="020F0302020204030204" pitchFamily="34" charset="0"/>
                <a:cs typeface="Calibri Light" panose="020F0302020204030204" pitchFamily="34" charset="0"/>
              </a:rPr>
              <a:t>and </a:t>
            </a:r>
            <a:r>
              <a:rPr lang="en-GB" dirty="0" smtClean="0">
                <a:solidFill>
                  <a:schemeClr val="tx1"/>
                </a:solidFill>
                <a:latin typeface="Calibri Light" panose="020F0302020204030204" pitchFamily="34" charset="0"/>
                <a:cs typeface="Calibri Light" panose="020F0302020204030204" pitchFamily="34" charset="0"/>
              </a:rPr>
              <a:t>linking these to letters in </a:t>
            </a:r>
            <a:r>
              <a:rPr lang="en-GB" dirty="0" smtClean="0">
                <a:solidFill>
                  <a:schemeClr val="tx1"/>
                </a:solidFill>
                <a:latin typeface="Calibri Light" panose="020F0302020204030204" pitchFamily="34" charset="0"/>
                <a:cs typeface="Calibri Light" panose="020F0302020204030204" pitchFamily="34" charset="0"/>
              </a:rPr>
              <a:t>Reception</a:t>
            </a:r>
            <a:r>
              <a:rPr lang="en-GB" dirty="0">
                <a:solidFill>
                  <a:schemeClr val="tx1"/>
                </a:solidFill>
                <a:latin typeface="Calibri Light" panose="020F0302020204030204" pitchFamily="34" charset="0"/>
                <a:cs typeface="Calibri Light" panose="020F0302020204030204" pitchFamily="34" charset="0"/>
              </a:rPr>
              <a:t>. </a:t>
            </a:r>
            <a:endParaRPr lang="en-GB" dirty="0" smtClean="0">
              <a:solidFill>
                <a:schemeClr val="tx1"/>
              </a:solidFill>
              <a:latin typeface="Calibri Light" panose="020F0302020204030204" pitchFamily="34" charset="0"/>
              <a:cs typeface="Calibri Light" panose="020F0302020204030204" pitchFamily="34" charset="0"/>
            </a:endParaRPr>
          </a:p>
          <a:p>
            <a:pPr algn="just">
              <a:defRPr/>
            </a:pPr>
            <a:endParaRPr lang="en-GB" dirty="0" smtClean="0">
              <a:solidFill>
                <a:schemeClr val="tx1"/>
              </a:solidFill>
              <a:latin typeface="Calibri Light" panose="020F0302020204030204" pitchFamily="34" charset="0"/>
              <a:cs typeface="Calibri Light" panose="020F0302020204030204" pitchFamily="34" charset="0"/>
            </a:endParaRPr>
          </a:p>
          <a:p>
            <a:pPr algn="just">
              <a:defRPr/>
            </a:pPr>
            <a:r>
              <a:rPr lang="en-GB" dirty="0" smtClean="0">
                <a:solidFill>
                  <a:schemeClr val="bg2">
                    <a:lumMod val="10000"/>
                  </a:schemeClr>
                </a:solidFill>
                <a:latin typeface="Calibri Light" panose="020F0302020204030204" pitchFamily="34" charset="0"/>
                <a:cs typeface="Calibri Light" panose="020F0302020204030204" pitchFamily="34" charset="0"/>
              </a:rPr>
              <a:t>Once </a:t>
            </a:r>
            <a:r>
              <a:rPr lang="en-GB" dirty="0">
                <a:solidFill>
                  <a:schemeClr val="bg2">
                    <a:lumMod val="10000"/>
                  </a:schemeClr>
                </a:solidFill>
                <a:latin typeface="Calibri Light" panose="020F0302020204030204" pitchFamily="34" charset="0"/>
                <a:cs typeface="Calibri Light" panose="020F0302020204030204" pitchFamily="34" charset="0"/>
              </a:rPr>
              <a:t>children begin learning sounds, these sounds are used orally to identify and make words. They will then </a:t>
            </a:r>
            <a:r>
              <a:rPr lang="en-GB" dirty="0" smtClean="0">
                <a:solidFill>
                  <a:schemeClr val="bg2">
                    <a:lumMod val="10000"/>
                  </a:schemeClr>
                </a:solidFill>
                <a:latin typeface="Calibri Light" panose="020F0302020204030204" pitchFamily="34" charset="0"/>
                <a:cs typeface="Calibri Light" panose="020F0302020204030204" pitchFamily="34" charset="0"/>
              </a:rPr>
              <a:t>begin </a:t>
            </a:r>
            <a:r>
              <a:rPr lang="en-GB" dirty="0">
                <a:solidFill>
                  <a:schemeClr val="bg2">
                    <a:lumMod val="10000"/>
                  </a:schemeClr>
                </a:solidFill>
                <a:latin typeface="Calibri Light" panose="020F0302020204030204" pitchFamily="34" charset="0"/>
                <a:cs typeface="Calibri Light" panose="020F0302020204030204" pitchFamily="34" charset="0"/>
              </a:rPr>
              <a:t>to learn the letters which make each of the sounds and these are used to read and spell words</a:t>
            </a:r>
            <a:r>
              <a:rPr lang="en-GB" dirty="0" smtClean="0">
                <a:solidFill>
                  <a:schemeClr val="bg2">
                    <a:lumMod val="10000"/>
                  </a:schemeClr>
                </a:solidFill>
                <a:latin typeface="Calibri Light" panose="020F0302020204030204" pitchFamily="34" charset="0"/>
                <a:cs typeface="Calibri Light" panose="020F0302020204030204" pitchFamily="34" charset="0"/>
              </a:rPr>
              <a:t>.</a:t>
            </a:r>
          </a:p>
          <a:p>
            <a:pPr algn="just">
              <a:defRPr/>
            </a:pPr>
            <a:endParaRPr lang="en-GB" dirty="0">
              <a:solidFill>
                <a:schemeClr val="bg2">
                  <a:lumMod val="10000"/>
                </a:schemeClr>
              </a:solidFill>
              <a:latin typeface="Calibri Light" panose="020F0302020204030204" pitchFamily="34" charset="0"/>
              <a:cs typeface="Calibri Light" panose="020F0302020204030204" pitchFamily="34" charset="0"/>
            </a:endParaRPr>
          </a:p>
          <a:p>
            <a:pPr algn="just">
              <a:defRPr/>
            </a:pPr>
            <a:r>
              <a:rPr lang="en-GB" dirty="0" smtClean="0">
                <a:solidFill>
                  <a:schemeClr val="bg2">
                    <a:lumMod val="10000"/>
                  </a:schemeClr>
                </a:solidFill>
                <a:latin typeface="Calibri Light" panose="020F0302020204030204" pitchFamily="34" charset="0"/>
                <a:cs typeface="Calibri Light" panose="020F0302020204030204" pitchFamily="34" charset="0"/>
              </a:rPr>
              <a:t>St. Mary’s Phonic Scheme – songs, actions, images.</a:t>
            </a:r>
            <a:endParaRPr lang="en-GB" dirty="0">
              <a:solidFill>
                <a:schemeClr val="bg2">
                  <a:lumMod val="10000"/>
                </a:schemeClr>
              </a:solidFill>
              <a:latin typeface="Calibri Light" panose="020F0302020204030204" pitchFamily="34" charset="0"/>
              <a:cs typeface="Calibri Light" panose="020F0302020204030204" pitchFamily="34"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388575"/>
            <a:ext cx="3331681"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Calibri Light" panose="020F0302020204030204" pitchFamily="34" charset="0"/>
                <a:cs typeface="Calibri Light" panose="020F0302020204030204" pitchFamily="34" charset="0"/>
              </a:rPr>
              <a:t>What is Phonics?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1241" y="3997800"/>
            <a:ext cx="1450025" cy="10830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059104" y="3701009"/>
            <a:ext cx="1517659" cy="11335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686479" y="5118455"/>
            <a:ext cx="1491821" cy="111426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594730" y="4867930"/>
            <a:ext cx="1543422" cy="115280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6482" y="5179549"/>
            <a:ext cx="1662769" cy="1241945"/>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7714" t="19398" b="13532"/>
          <a:stretch/>
        </p:blipFill>
        <p:spPr>
          <a:xfrm rot="5400000">
            <a:off x="6801063" y="3695523"/>
            <a:ext cx="1613513" cy="98230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083288" y="3738740"/>
            <a:ext cx="1416629" cy="1058099"/>
          </a:xfrm>
          <a:prstGeom prst="rect">
            <a:avLst/>
          </a:prstGeom>
        </p:spPr>
      </p:pic>
      <p:pic>
        <p:nvPicPr>
          <p:cNvPr id="13" name="Picture 12"/>
          <p:cNvPicPr>
            <a:picLocks noChangeAspect="1"/>
          </p:cNvPicPr>
          <p:nvPr/>
        </p:nvPicPr>
        <p:blipFill>
          <a:blip r:embed="rId10"/>
          <a:stretch>
            <a:fillRect/>
          </a:stretch>
        </p:blipFill>
        <p:spPr>
          <a:xfrm>
            <a:off x="418471" y="5076011"/>
            <a:ext cx="762106" cy="809738"/>
          </a:xfrm>
          <a:prstGeom prst="rect">
            <a:avLst/>
          </a:prstGeom>
        </p:spPr>
      </p:pic>
      <p:pic>
        <p:nvPicPr>
          <p:cNvPr id="16" name="Picture 15"/>
          <p:cNvPicPr>
            <a:picLocks noChangeAspect="1"/>
          </p:cNvPicPr>
          <p:nvPr/>
        </p:nvPicPr>
        <p:blipFill>
          <a:blip r:embed="rId11"/>
          <a:stretch>
            <a:fillRect/>
          </a:stretch>
        </p:blipFill>
        <p:spPr>
          <a:xfrm>
            <a:off x="1590808" y="5617552"/>
            <a:ext cx="762106" cy="800212"/>
          </a:xfrm>
          <a:prstGeom prst="rect">
            <a:avLst/>
          </a:prstGeom>
        </p:spPr>
      </p:pic>
      <p:pic>
        <p:nvPicPr>
          <p:cNvPr id="17" name="Picture 16"/>
          <p:cNvPicPr>
            <a:picLocks noChangeAspect="1"/>
          </p:cNvPicPr>
          <p:nvPr/>
        </p:nvPicPr>
        <p:blipFill>
          <a:blip r:embed="rId12"/>
          <a:stretch>
            <a:fillRect/>
          </a:stretch>
        </p:blipFill>
        <p:spPr>
          <a:xfrm>
            <a:off x="4354404" y="4031040"/>
            <a:ext cx="771633" cy="790685"/>
          </a:xfrm>
          <a:prstGeom prst="rect">
            <a:avLst/>
          </a:prstGeom>
        </p:spPr>
      </p:pic>
      <p:pic>
        <p:nvPicPr>
          <p:cNvPr id="18" name="Picture 17"/>
          <p:cNvPicPr>
            <a:picLocks noChangeAspect="1"/>
          </p:cNvPicPr>
          <p:nvPr/>
        </p:nvPicPr>
        <p:blipFill>
          <a:blip r:embed="rId13"/>
          <a:stretch>
            <a:fillRect/>
          </a:stretch>
        </p:blipFill>
        <p:spPr>
          <a:xfrm>
            <a:off x="4669709" y="5617552"/>
            <a:ext cx="752580" cy="800212"/>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smtClean="0">
                <a:solidFill>
                  <a:schemeClr val="bg2">
                    <a:lumMod val="10000"/>
                  </a:schemeClr>
                </a:solidFill>
                <a:latin typeface="Calibri Light" panose="020F0302020204030204" pitchFamily="34" charset="0"/>
                <a:cs typeface="Calibri Light" panose="020F0302020204030204" pitchFamily="34" charset="0"/>
              </a:rPr>
              <a:t>Children in Year 1 throughout the country will all be taking part in a </a:t>
            </a:r>
            <a:r>
              <a:rPr lang="en-GB" dirty="0" smtClean="0">
                <a:solidFill>
                  <a:schemeClr val="bg2">
                    <a:lumMod val="10000"/>
                  </a:schemeClr>
                </a:solidFill>
                <a:latin typeface="Calibri Light" panose="020F0302020204030204" pitchFamily="34" charset="0"/>
                <a:cs typeface="Calibri Light" panose="020F0302020204030204" pitchFamily="34" charset="0"/>
              </a:rPr>
              <a:t>Phonics </a:t>
            </a:r>
            <a:r>
              <a:rPr lang="en-GB" dirty="0">
                <a:solidFill>
                  <a:schemeClr val="bg2">
                    <a:lumMod val="10000"/>
                  </a:schemeClr>
                </a:solidFill>
                <a:latin typeface="Calibri Light" panose="020F0302020204030204" pitchFamily="34" charset="0"/>
                <a:cs typeface="Calibri Light" panose="020F0302020204030204" pitchFamily="34" charset="0"/>
              </a:rPr>
              <a:t>S</a:t>
            </a:r>
            <a:r>
              <a:rPr lang="en-GB" dirty="0" smtClean="0">
                <a:solidFill>
                  <a:schemeClr val="bg2">
                    <a:lumMod val="10000"/>
                  </a:schemeClr>
                </a:solidFill>
                <a:latin typeface="Calibri Light" panose="020F0302020204030204" pitchFamily="34" charset="0"/>
                <a:cs typeface="Calibri Light" panose="020F0302020204030204" pitchFamily="34" charset="0"/>
              </a:rPr>
              <a:t>creening </a:t>
            </a:r>
            <a:r>
              <a:rPr lang="en-GB" dirty="0">
                <a:solidFill>
                  <a:schemeClr val="bg2">
                    <a:lumMod val="10000"/>
                  </a:schemeClr>
                </a:solidFill>
                <a:latin typeface="Calibri Light" panose="020F0302020204030204" pitchFamily="34" charset="0"/>
                <a:cs typeface="Calibri Light" panose="020F0302020204030204" pitchFamily="34" charset="0"/>
              </a:rPr>
              <a:t>C</a:t>
            </a:r>
            <a:r>
              <a:rPr lang="en-GB" dirty="0" smtClean="0">
                <a:solidFill>
                  <a:schemeClr val="bg2">
                    <a:lumMod val="10000"/>
                  </a:schemeClr>
                </a:solidFill>
                <a:latin typeface="Calibri Light" panose="020F0302020204030204" pitchFamily="34" charset="0"/>
                <a:cs typeface="Calibri Light" panose="020F0302020204030204" pitchFamily="34" charset="0"/>
              </a:rPr>
              <a:t>heck </a:t>
            </a:r>
            <a:r>
              <a:rPr lang="en-GB" dirty="0" smtClean="0">
                <a:solidFill>
                  <a:schemeClr val="bg2">
                    <a:lumMod val="10000"/>
                  </a:schemeClr>
                </a:solidFill>
                <a:latin typeface="Calibri Light" panose="020F0302020204030204" pitchFamily="34" charset="0"/>
                <a:cs typeface="Calibri Light" panose="020F0302020204030204" pitchFamily="34" charset="0"/>
              </a:rPr>
              <a:t>during the same week in June. Children in Year 2 will also take the check if they did not achieve the required result when in Year 1 or they have not taken the test before. </a:t>
            </a:r>
          </a:p>
          <a:p>
            <a:pPr algn="just">
              <a:defRPr/>
            </a:pPr>
            <a:endParaRPr lang="en-GB" dirty="0">
              <a:solidFill>
                <a:schemeClr val="bg2">
                  <a:lumMod val="10000"/>
                </a:schemeClr>
              </a:solidFill>
              <a:latin typeface="Calibri Light" panose="020F0302020204030204" pitchFamily="34" charset="0"/>
              <a:cs typeface="Calibri Light" panose="020F0302020204030204" pitchFamily="34" charset="0"/>
            </a:endParaRPr>
          </a:p>
          <a:p>
            <a:pPr algn="just">
              <a:defRPr/>
            </a:pPr>
            <a:r>
              <a:rPr lang="en-GB" dirty="0">
                <a:solidFill>
                  <a:schemeClr val="bg2">
                    <a:lumMod val="10000"/>
                  </a:schemeClr>
                </a:solidFill>
                <a:latin typeface="Calibri Light" panose="020F0302020204030204" pitchFamily="34" charset="0"/>
                <a:cs typeface="Calibri Light" panose="020F0302020204030204" pitchFamily="34" charset="0"/>
              </a:rPr>
              <a:t>The Year 1 </a:t>
            </a:r>
            <a:r>
              <a:rPr lang="en-GB" dirty="0" smtClean="0">
                <a:solidFill>
                  <a:schemeClr val="bg2">
                    <a:lumMod val="10000"/>
                  </a:schemeClr>
                </a:solidFill>
                <a:latin typeface="Calibri Light" panose="020F0302020204030204" pitchFamily="34" charset="0"/>
                <a:cs typeface="Calibri Light" panose="020F0302020204030204" pitchFamily="34" charset="0"/>
              </a:rPr>
              <a:t>Phonics </a:t>
            </a:r>
            <a:r>
              <a:rPr lang="en-GB" dirty="0">
                <a:solidFill>
                  <a:schemeClr val="bg2">
                    <a:lumMod val="10000"/>
                  </a:schemeClr>
                </a:solidFill>
                <a:latin typeface="Calibri Light" panose="020F0302020204030204" pitchFamily="34" charset="0"/>
                <a:cs typeface="Calibri Light" panose="020F0302020204030204" pitchFamily="34" charset="0"/>
              </a:rPr>
              <a:t>S</a:t>
            </a:r>
            <a:r>
              <a:rPr lang="en-GB" dirty="0" smtClean="0">
                <a:solidFill>
                  <a:schemeClr val="bg2">
                    <a:lumMod val="10000"/>
                  </a:schemeClr>
                </a:solidFill>
                <a:latin typeface="Calibri Light" panose="020F0302020204030204" pitchFamily="34" charset="0"/>
                <a:cs typeface="Calibri Light" panose="020F0302020204030204" pitchFamily="34" charset="0"/>
              </a:rPr>
              <a:t>creening </a:t>
            </a:r>
            <a:r>
              <a:rPr lang="en-GB" dirty="0">
                <a:solidFill>
                  <a:schemeClr val="bg2">
                    <a:lumMod val="10000"/>
                  </a:schemeClr>
                </a:solidFill>
                <a:latin typeface="Calibri Light" panose="020F0302020204030204" pitchFamily="34" charset="0"/>
                <a:cs typeface="Calibri Light" panose="020F0302020204030204" pitchFamily="34" charset="0"/>
              </a:rPr>
              <a:t>C</a:t>
            </a:r>
            <a:r>
              <a:rPr lang="en-GB" dirty="0" smtClean="0">
                <a:solidFill>
                  <a:schemeClr val="bg2">
                    <a:lumMod val="10000"/>
                  </a:schemeClr>
                </a:solidFill>
                <a:latin typeface="Calibri Light" panose="020F0302020204030204" pitchFamily="34" charset="0"/>
                <a:cs typeface="Calibri Light" panose="020F0302020204030204" pitchFamily="34" charset="0"/>
              </a:rPr>
              <a:t>heck </a:t>
            </a:r>
            <a:r>
              <a:rPr lang="en-GB" dirty="0">
                <a:solidFill>
                  <a:schemeClr val="bg2">
                    <a:lumMod val="10000"/>
                  </a:schemeClr>
                </a:solidFill>
                <a:latin typeface="Calibri Light" panose="020F0302020204030204" pitchFamily="34" charset="0"/>
                <a:cs typeface="Calibri Light" panose="020F0302020204030204" pitchFamily="34" charset="0"/>
              </a:rPr>
              <a:t>is not a formal test, but a way for teachers to ensure that children are making sufficient progress with their phonics skills to read words and that they are on track to become fluent readers who can enjoy reading for pleasure and for learning.</a:t>
            </a: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5">
                    <a:lumMod val="50000"/>
                  </a:schemeClr>
                </a:solidFill>
                <a:latin typeface="Calibri Light" panose="020F0302020204030204" pitchFamily="34" charset="0"/>
                <a:cs typeface="Calibri Light" panose="020F0302020204030204" pitchFamily="34" charset="0"/>
              </a:rPr>
              <a:t>What is the Phonics Screening Check</a:t>
            </a:r>
            <a:r>
              <a:rPr lang="en-GB" altLang="en-US" sz="3600" dirty="0" smtClean="0">
                <a:solidFill>
                  <a:schemeClr val="accent5">
                    <a:lumMod val="50000"/>
                  </a:schemeClr>
                </a:solidFill>
                <a:latin typeface="Calibri Light" panose="020F0302020204030204" pitchFamily="34" charset="0"/>
                <a:cs typeface="Calibri Light" panose="020F0302020204030204" pitchFamily="34" charset="0"/>
              </a:rPr>
              <a:t>?</a:t>
            </a:r>
            <a:endParaRPr lang="en-GB" altLang="en-US" sz="3600" dirty="0">
              <a:solidFill>
                <a:schemeClr val="accent5">
                  <a:lumMod val="50000"/>
                </a:schemeClr>
              </a:solidFill>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3"/>
          <a:stretch>
            <a:fillRect/>
          </a:stretch>
        </p:blipFill>
        <p:spPr>
          <a:xfrm>
            <a:off x="1193566" y="4010246"/>
            <a:ext cx="1604741" cy="2248267"/>
          </a:xfrm>
          <a:prstGeom prst="rect">
            <a:avLst/>
          </a:prstGeom>
        </p:spPr>
      </p:pic>
      <p:pic>
        <p:nvPicPr>
          <p:cNvPr id="3" name="Picture 2"/>
          <p:cNvPicPr>
            <a:picLocks noChangeAspect="1"/>
          </p:cNvPicPr>
          <p:nvPr/>
        </p:nvPicPr>
        <p:blipFill rotWithShape="1">
          <a:blip r:embed="rId4"/>
          <a:srcRect l="5990" t="831"/>
          <a:stretch/>
        </p:blipFill>
        <p:spPr>
          <a:xfrm>
            <a:off x="5838777" y="3892731"/>
            <a:ext cx="1562854" cy="2365782"/>
          </a:xfrm>
          <a:prstGeom prst="rect">
            <a:avLst/>
          </a:prstGeom>
        </p:spPr>
      </p:pic>
      <p:pic>
        <p:nvPicPr>
          <p:cNvPr id="5" name="Picture 4"/>
          <p:cNvPicPr>
            <a:picLocks noChangeAspect="1"/>
          </p:cNvPicPr>
          <p:nvPr/>
        </p:nvPicPr>
        <p:blipFill>
          <a:blip r:embed="rId5"/>
          <a:stretch>
            <a:fillRect/>
          </a:stretch>
        </p:blipFill>
        <p:spPr>
          <a:xfrm>
            <a:off x="3638654" y="3880417"/>
            <a:ext cx="1547301" cy="2378096"/>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40823"/>
            <a:ext cx="8429626" cy="535794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lvl="0">
              <a:spcBef>
                <a:spcPts val="1000"/>
              </a:spcBef>
            </a:pPr>
            <a:r>
              <a:rPr lang="en-GB" sz="1400" b="1" dirty="0">
                <a:solidFill>
                  <a:srgbClr val="1C1C1C"/>
                </a:solidFill>
                <a:latin typeface="Calibri Light" panose="020F0302020204030204" pitchFamily="34" charset="0"/>
                <a:cs typeface="Calibri Light" panose="020F0302020204030204" pitchFamily="34" charset="0"/>
              </a:rPr>
              <a:t>Section 1</a:t>
            </a:r>
          </a:p>
          <a:p>
            <a:pPr lvl="0">
              <a:spcBef>
                <a:spcPts val="1000"/>
              </a:spcBef>
            </a:pPr>
            <a:r>
              <a:rPr lang="en-GB" sz="1400" dirty="0">
                <a:solidFill>
                  <a:srgbClr val="1C1C1C"/>
                </a:solidFill>
                <a:latin typeface="Calibri Light" panose="020F0302020204030204" pitchFamily="34" charset="0"/>
                <a:cs typeface="Calibri Light" panose="020F0302020204030204" pitchFamily="34" charset="0"/>
              </a:rPr>
              <a:t>The words in section 1 will have a variety of simple word structures (for example CVC, VCC, CCVC and CVCC) using:</a:t>
            </a:r>
          </a:p>
          <a:p>
            <a:pPr marL="285750" lvl="0" indent="-285750">
              <a:spcBef>
                <a:spcPts val="1000"/>
              </a:spcBef>
              <a:buFont typeface="Arial" panose="020B0604020202020204" pitchFamily="34" charset="0"/>
              <a:buChar char="•"/>
            </a:pPr>
            <a:r>
              <a:rPr lang="en-GB" sz="1400" dirty="0">
                <a:solidFill>
                  <a:srgbClr val="1C1C1C"/>
                </a:solidFill>
                <a:latin typeface="Calibri Light" panose="020F0302020204030204" pitchFamily="34" charset="0"/>
                <a:cs typeface="Calibri Light" panose="020F0302020204030204" pitchFamily="34" charset="0"/>
              </a:rPr>
              <a:t>single letters (a, b, c, d, e, f, g, h, I, j, k, l, m, n, o, p, q(u), r, s, t, u, v, w, x, y, z)</a:t>
            </a:r>
          </a:p>
          <a:p>
            <a:pPr marL="285750" lvl="0" indent="-285750">
              <a:spcBef>
                <a:spcPts val="1000"/>
              </a:spcBef>
              <a:buFont typeface="Arial" panose="020B0604020202020204" pitchFamily="34" charset="0"/>
              <a:buChar char="•"/>
            </a:pPr>
            <a:r>
              <a:rPr lang="en-GB" sz="1400" dirty="0">
                <a:solidFill>
                  <a:srgbClr val="1C1C1C"/>
                </a:solidFill>
                <a:latin typeface="Calibri Light" panose="020F0302020204030204" pitchFamily="34" charset="0"/>
                <a:cs typeface="Calibri Light" panose="020F0302020204030204" pitchFamily="34" charset="0"/>
              </a:rPr>
              <a:t>some consonant digraphs (</a:t>
            </a:r>
            <a:r>
              <a:rPr lang="en-GB" sz="1400" dirty="0" err="1">
                <a:solidFill>
                  <a:srgbClr val="1C1C1C"/>
                </a:solidFill>
                <a:latin typeface="Calibri Light" panose="020F0302020204030204" pitchFamily="34" charset="0"/>
                <a:cs typeface="Calibri Light" panose="020F0302020204030204" pitchFamily="34" charset="0"/>
              </a:rPr>
              <a:t>ch</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ck</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ff</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ll</a:t>
            </a:r>
            <a:r>
              <a:rPr lang="en-GB" sz="1400" dirty="0">
                <a:solidFill>
                  <a:srgbClr val="1C1C1C"/>
                </a:solidFill>
                <a:latin typeface="Calibri Light" panose="020F0302020204030204" pitchFamily="34" charset="0"/>
                <a:cs typeface="Calibri Light" panose="020F0302020204030204" pitchFamily="34" charset="0"/>
              </a:rPr>
              <a:t>, ng, </a:t>
            </a:r>
            <a:r>
              <a:rPr lang="en-GB" sz="1400" dirty="0" err="1">
                <a:solidFill>
                  <a:srgbClr val="1C1C1C"/>
                </a:solidFill>
                <a:latin typeface="Calibri Light" panose="020F0302020204030204" pitchFamily="34" charset="0"/>
                <a:cs typeface="Calibri Light" panose="020F0302020204030204" pitchFamily="34" charset="0"/>
              </a:rPr>
              <a:t>sh</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ss</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th</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zz</a:t>
            </a:r>
            <a:r>
              <a:rPr lang="en-GB" sz="1400" dirty="0">
                <a:solidFill>
                  <a:srgbClr val="1C1C1C"/>
                </a:solidFill>
                <a:latin typeface="Calibri Light" panose="020F0302020204030204" pitchFamily="34" charset="0"/>
                <a:cs typeface="Calibri Light" panose="020F0302020204030204" pitchFamily="34" charset="0"/>
              </a:rPr>
              <a:t>)</a:t>
            </a:r>
          </a:p>
          <a:p>
            <a:pPr marL="285750" lvl="0" indent="-285750">
              <a:spcBef>
                <a:spcPts val="1000"/>
              </a:spcBef>
              <a:buFont typeface="Arial" panose="020B0604020202020204" pitchFamily="34" charset="0"/>
              <a:buChar char="•"/>
            </a:pPr>
            <a:r>
              <a:rPr lang="en-GB" sz="1400" dirty="0">
                <a:solidFill>
                  <a:srgbClr val="1C1C1C"/>
                </a:solidFill>
                <a:latin typeface="Calibri Light" panose="020F0302020204030204" pitchFamily="34" charset="0"/>
                <a:cs typeface="Calibri Light" panose="020F0302020204030204" pitchFamily="34" charset="0"/>
              </a:rPr>
              <a:t>frequent and consistent vowel digraphs (</a:t>
            </a:r>
            <a:r>
              <a:rPr lang="en-GB" sz="1400" dirty="0" err="1">
                <a:solidFill>
                  <a:srgbClr val="1C1C1C"/>
                </a:solidFill>
                <a:latin typeface="Calibri Light" panose="020F0302020204030204" pitchFamily="34" charset="0"/>
                <a:cs typeface="Calibri Light" panose="020F0302020204030204" pitchFamily="34" charset="0"/>
              </a:rPr>
              <a:t>ar</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ee</a:t>
            </a:r>
            <a:r>
              <a:rPr lang="en-GB" sz="1400" dirty="0">
                <a:solidFill>
                  <a:srgbClr val="1C1C1C"/>
                </a:solidFill>
                <a:latin typeface="Calibri Light" panose="020F0302020204030204" pitchFamily="34" charset="0"/>
                <a:cs typeface="Calibri Light" panose="020F0302020204030204" pitchFamily="34" charset="0"/>
              </a:rPr>
              <a:t>, oi, </a:t>
            </a:r>
            <a:r>
              <a:rPr lang="en-GB" sz="1400" dirty="0" err="1">
                <a:solidFill>
                  <a:srgbClr val="1C1C1C"/>
                </a:solidFill>
                <a:latin typeface="Calibri Light" panose="020F0302020204030204" pitchFamily="34" charset="0"/>
                <a:cs typeface="Calibri Light" panose="020F0302020204030204" pitchFamily="34" charset="0"/>
              </a:rPr>
              <a:t>oo</a:t>
            </a:r>
            <a:r>
              <a:rPr lang="en-GB" sz="1400" dirty="0" smtClean="0">
                <a:solidFill>
                  <a:srgbClr val="1C1C1C"/>
                </a:solidFill>
                <a:latin typeface="Calibri Light" panose="020F0302020204030204" pitchFamily="34" charset="0"/>
                <a:cs typeface="Calibri Light" panose="020F0302020204030204" pitchFamily="34" charset="0"/>
              </a:rPr>
              <a:t>, or</a:t>
            </a:r>
            <a:r>
              <a:rPr lang="en-GB" sz="1400" dirty="0" smtClean="0">
                <a:solidFill>
                  <a:srgbClr val="1C1C1C"/>
                </a:solidFill>
                <a:latin typeface="Calibri Light" panose="020F0302020204030204" pitchFamily="34" charset="0"/>
                <a:cs typeface="Calibri Light" panose="020F0302020204030204" pitchFamily="34" charset="0"/>
              </a:rPr>
              <a:t>)</a:t>
            </a:r>
          </a:p>
          <a:p>
            <a:pPr marL="285750" lvl="0" indent="-285750">
              <a:spcBef>
                <a:spcPts val="1000"/>
              </a:spcBef>
              <a:buFont typeface="Arial" panose="020B0604020202020204" pitchFamily="34" charset="0"/>
              <a:buChar char="•"/>
            </a:pPr>
            <a:endParaRPr lang="en-GB" sz="1400" dirty="0">
              <a:solidFill>
                <a:srgbClr val="1C1C1C"/>
              </a:solidFill>
              <a:latin typeface="Calibri Light" panose="020F0302020204030204" pitchFamily="34" charset="0"/>
              <a:cs typeface="Calibri Light" panose="020F0302020204030204" pitchFamily="34" charset="0"/>
            </a:endParaRPr>
          </a:p>
          <a:p>
            <a:pPr marL="285750" lvl="0" indent="-285750">
              <a:spcBef>
                <a:spcPts val="1000"/>
              </a:spcBef>
              <a:buFont typeface="Arial" panose="020B0604020202020204" pitchFamily="34" charset="0"/>
              <a:buChar char="•"/>
            </a:pPr>
            <a:endParaRPr lang="en-GB" sz="1400" dirty="0">
              <a:solidFill>
                <a:srgbClr val="1C1C1C"/>
              </a:solidFill>
              <a:latin typeface="Calibri Light" panose="020F0302020204030204" pitchFamily="34" charset="0"/>
              <a:cs typeface="Calibri Light" panose="020F0302020204030204" pitchFamily="34" charset="0"/>
            </a:endParaRPr>
          </a:p>
          <a:p>
            <a:pPr lvl="0">
              <a:spcBef>
                <a:spcPts val="1000"/>
              </a:spcBef>
            </a:pPr>
            <a:r>
              <a:rPr lang="en-GB" sz="1400" b="1" dirty="0">
                <a:solidFill>
                  <a:srgbClr val="1C1C1C"/>
                </a:solidFill>
                <a:latin typeface="Calibri Light" panose="020F0302020204030204" pitchFamily="34" charset="0"/>
                <a:cs typeface="Calibri Light" panose="020F0302020204030204" pitchFamily="34" charset="0"/>
              </a:rPr>
              <a:t>Section 2</a:t>
            </a:r>
          </a:p>
          <a:p>
            <a:pPr lvl="0">
              <a:spcBef>
                <a:spcPts val="1000"/>
              </a:spcBef>
            </a:pPr>
            <a:r>
              <a:rPr lang="en-GB" sz="1400" dirty="0">
                <a:solidFill>
                  <a:srgbClr val="1C1C1C"/>
                </a:solidFill>
                <a:latin typeface="Calibri Light" panose="020F0302020204030204" pitchFamily="34" charset="0"/>
                <a:cs typeface="Calibri Light" panose="020F0302020204030204" pitchFamily="34" charset="0"/>
              </a:rPr>
              <a:t>The words in section 2 will have a variety of more complex word structures (for example CCVCC, CCCVC, CCCVCC and two syllable words) with some:</a:t>
            </a:r>
          </a:p>
          <a:p>
            <a:pPr marL="285750" lvl="0" indent="-285750">
              <a:spcBef>
                <a:spcPts val="1000"/>
              </a:spcBef>
              <a:buFont typeface="Arial" panose="020B0604020202020204" pitchFamily="34" charset="0"/>
              <a:buChar char="•"/>
            </a:pPr>
            <a:r>
              <a:rPr lang="en-GB" sz="1400" dirty="0">
                <a:solidFill>
                  <a:srgbClr val="1C1C1C"/>
                </a:solidFill>
                <a:latin typeface="Calibri Light" panose="020F0302020204030204" pitchFamily="34" charset="0"/>
                <a:cs typeface="Calibri Light" panose="020F0302020204030204" pitchFamily="34" charset="0"/>
              </a:rPr>
              <a:t>additional consonant digraphs (</a:t>
            </a:r>
            <a:r>
              <a:rPr lang="en-GB" sz="1400" dirty="0" err="1">
                <a:solidFill>
                  <a:srgbClr val="1C1C1C"/>
                </a:solidFill>
                <a:latin typeface="Calibri Light" panose="020F0302020204030204" pitchFamily="34" charset="0"/>
                <a:cs typeface="Calibri Light" panose="020F0302020204030204" pitchFamily="34" charset="0"/>
              </a:rPr>
              <a:t>ph</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wh</a:t>
            </a:r>
            <a:r>
              <a:rPr lang="en-GB" sz="1400" dirty="0">
                <a:solidFill>
                  <a:srgbClr val="1C1C1C"/>
                </a:solidFill>
                <a:latin typeface="Calibri Light" panose="020F0302020204030204" pitchFamily="34" charset="0"/>
                <a:cs typeface="Calibri Light" panose="020F0302020204030204" pitchFamily="34" charset="0"/>
              </a:rPr>
              <a:t>)</a:t>
            </a:r>
          </a:p>
          <a:p>
            <a:pPr marL="285750" lvl="0" indent="-285750">
              <a:spcBef>
                <a:spcPts val="1000"/>
              </a:spcBef>
              <a:buFont typeface="Arial" panose="020B0604020202020204" pitchFamily="34" charset="0"/>
              <a:buChar char="•"/>
            </a:pPr>
            <a:r>
              <a:rPr lang="en-GB" sz="1400" dirty="0">
                <a:solidFill>
                  <a:srgbClr val="1C1C1C"/>
                </a:solidFill>
                <a:latin typeface="Calibri Light" panose="020F0302020204030204" pitchFamily="34" charset="0"/>
                <a:cs typeface="Calibri Light" panose="020F0302020204030204" pitchFamily="34" charset="0"/>
              </a:rPr>
              <a:t>less frequent and consistent vowel digraphs, including split digraphs (a-e, </a:t>
            </a:r>
            <a:r>
              <a:rPr lang="en-GB" sz="1400" dirty="0" err="1">
                <a:solidFill>
                  <a:srgbClr val="1C1C1C"/>
                </a:solidFill>
                <a:latin typeface="Calibri Light" panose="020F0302020204030204" pitchFamily="34" charset="0"/>
                <a:cs typeface="Calibri Light" panose="020F0302020204030204" pitchFamily="34" charset="0"/>
              </a:rPr>
              <a:t>ai</a:t>
            </a:r>
            <a:r>
              <a:rPr lang="en-GB" sz="1400" dirty="0">
                <a:solidFill>
                  <a:srgbClr val="1C1C1C"/>
                </a:solidFill>
                <a:latin typeface="Calibri Light" panose="020F0302020204030204" pitchFamily="34" charset="0"/>
                <a:cs typeface="Calibri Light" panose="020F0302020204030204" pitchFamily="34" charset="0"/>
              </a:rPr>
              <a:t>, au, aw, ay, </a:t>
            </a:r>
            <a:r>
              <a:rPr lang="en-GB" sz="1400" dirty="0" err="1">
                <a:solidFill>
                  <a:srgbClr val="1C1C1C"/>
                </a:solidFill>
                <a:latin typeface="Calibri Light" panose="020F0302020204030204" pitchFamily="34" charset="0"/>
                <a:cs typeface="Calibri Light" panose="020F0302020204030204" pitchFamily="34" charset="0"/>
              </a:rPr>
              <a:t>ea</a:t>
            </a:r>
            <a:r>
              <a:rPr lang="en-GB" sz="1400" dirty="0">
                <a:solidFill>
                  <a:srgbClr val="1C1C1C"/>
                </a:solidFill>
                <a:latin typeface="Calibri Light" panose="020F0302020204030204" pitchFamily="34" charset="0"/>
                <a:cs typeface="Calibri Light" panose="020F0302020204030204" pitchFamily="34" charset="0"/>
              </a:rPr>
              <a:t>, e-e, </a:t>
            </a:r>
            <a:r>
              <a:rPr lang="en-GB" sz="1400" dirty="0" err="1">
                <a:solidFill>
                  <a:srgbClr val="1C1C1C"/>
                </a:solidFill>
                <a:latin typeface="Calibri Light" panose="020F0302020204030204" pitchFamily="34" charset="0"/>
                <a:cs typeface="Calibri Light" panose="020F0302020204030204" pitchFamily="34" charset="0"/>
              </a:rPr>
              <a:t>er</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ew</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i</a:t>
            </a:r>
            <a:r>
              <a:rPr lang="en-GB" sz="1400" dirty="0">
                <a:solidFill>
                  <a:srgbClr val="1C1C1C"/>
                </a:solidFill>
                <a:latin typeface="Calibri Light" panose="020F0302020204030204" pitchFamily="34" charset="0"/>
                <a:cs typeface="Calibri Light" panose="020F0302020204030204" pitchFamily="34" charset="0"/>
              </a:rPr>
              <a:t>-e, </a:t>
            </a:r>
            <a:r>
              <a:rPr lang="en-GB" sz="1400" dirty="0" err="1">
                <a:solidFill>
                  <a:srgbClr val="1C1C1C"/>
                </a:solidFill>
                <a:latin typeface="Calibri Light" panose="020F0302020204030204" pitchFamily="34" charset="0"/>
                <a:cs typeface="Calibri Light" panose="020F0302020204030204" pitchFamily="34" charset="0"/>
              </a:rPr>
              <a:t>ie</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ir</a:t>
            </a:r>
            <a:r>
              <a:rPr lang="en-GB" sz="1400" dirty="0">
                <a:solidFill>
                  <a:srgbClr val="1C1C1C"/>
                </a:solidFill>
                <a:latin typeface="Calibri Light" panose="020F0302020204030204" pitchFamily="34" charset="0"/>
                <a:cs typeface="Calibri Light" panose="020F0302020204030204" pitchFamily="34" charset="0"/>
              </a:rPr>
              <a:t>, </a:t>
            </a:r>
            <a:r>
              <a:rPr lang="en-GB" sz="1400" dirty="0" err="1">
                <a:solidFill>
                  <a:srgbClr val="1C1C1C"/>
                </a:solidFill>
                <a:latin typeface="Calibri Light" panose="020F0302020204030204" pitchFamily="34" charset="0"/>
                <a:cs typeface="Calibri Light" panose="020F0302020204030204" pitchFamily="34" charset="0"/>
              </a:rPr>
              <a:t>oa</a:t>
            </a:r>
            <a:r>
              <a:rPr lang="en-GB" sz="1400" dirty="0">
                <a:solidFill>
                  <a:srgbClr val="1C1C1C"/>
                </a:solidFill>
                <a:latin typeface="Calibri Light" panose="020F0302020204030204" pitchFamily="34" charset="0"/>
                <a:cs typeface="Calibri Light" panose="020F0302020204030204" pitchFamily="34" charset="0"/>
              </a:rPr>
              <a:t>, o-e, </a:t>
            </a:r>
            <a:r>
              <a:rPr lang="en-GB" sz="1400" dirty="0" err="1">
                <a:solidFill>
                  <a:srgbClr val="1C1C1C"/>
                </a:solidFill>
                <a:latin typeface="Calibri Light" panose="020F0302020204030204" pitchFamily="34" charset="0"/>
                <a:cs typeface="Calibri Light" panose="020F0302020204030204" pitchFamily="34" charset="0"/>
              </a:rPr>
              <a:t>ou</a:t>
            </a:r>
            <a:r>
              <a:rPr lang="en-GB" sz="1400" dirty="0">
                <a:solidFill>
                  <a:srgbClr val="1C1C1C"/>
                </a:solidFill>
                <a:latin typeface="Calibri Light" panose="020F0302020204030204" pitchFamily="34" charset="0"/>
                <a:cs typeface="Calibri Light" panose="020F0302020204030204" pitchFamily="34" charset="0"/>
              </a:rPr>
              <a:t>, ow, oy, </a:t>
            </a:r>
            <a:r>
              <a:rPr lang="en-GB" sz="1400" dirty="0" err="1">
                <a:solidFill>
                  <a:srgbClr val="1C1C1C"/>
                </a:solidFill>
                <a:latin typeface="Calibri Light" panose="020F0302020204030204" pitchFamily="34" charset="0"/>
                <a:cs typeface="Calibri Light" panose="020F0302020204030204" pitchFamily="34" charset="0"/>
              </a:rPr>
              <a:t>ue</a:t>
            </a:r>
            <a:r>
              <a:rPr lang="en-GB" sz="1400" dirty="0">
                <a:solidFill>
                  <a:srgbClr val="1C1C1C"/>
                </a:solidFill>
                <a:latin typeface="Calibri Light" panose="020F0302020204030204" pitchFamily="34" charset="0"/>
                <a:cs typeface="Calibri Light" panose="020F0302020204030204" pitchFamily="34" charset="0"/>
              </a:rPr>
              <a:t>, u-e, </a:t>
            </a:r>
            <a:r>
              <a:rPr lang="en-GB" sz="1400" dirty="0" err="1">
                <a:solidFill>
                  <a:srgbClr val="1C1C1C"/>
                </a:solidFill>
                <a:latin typeface="Calibri Light" panose="020F0302020204030204" pitchFamily="34" charset="0"/>
                <a:cs typeface="Calibri Light" panose="020F0302020204030204" pitchFamily="34" charset="0"/>
              </a:rPr>
              <a:t>ur</a:t>
            </a:r>
            <a:r>
              <a:rPr lang="en-GB" sz="1400" dirty="0">
                <a:solidFill>
                  <a:srgbClr val="1C1C1C"/>
                </a:solidFill>
                <a:latin typeface="Calibri Light" panose="020F0302020204030204" pitchFamily="34" charset="0"/>
                <a:cs typeface="Calibri Light" panose="020F0302020204030204" pitchFamily="34" charset="0"/>
              </a:rPr>
              <a:t>)</a:t>
            </a:r>
          </a:p>
          <a:p>
            <a:pPr marL="285750" lvl="0" indent="-285750">
              <a:spcBef>
                <a:spcPts val="1000"/>
              </a:spcBef>
              <a:buFont typeface="Arial" panose="020B0604020202020204" pitchFamily="34" charset="0"/>
              <a:buChar char="•"/>
            </a:pPr>
            <a:r>
              <a:rPr lang="en-GB" sz="1400" dirty="0">
                <a:solidFill>
                  <a:srgbClr val="1C1C1C"/>
                </a:solidFill>
                <a:latin typeface="Calibri Light" panose="020F0302020204030204" pitchFamily="34" charset="0"/>
                <a:cs typeface="Calibri Light" panose="020F0302020204030204" pitchFamily="34" charset="0"/>
              </a:rPr>
              <a:t>trigraphs (air, </a:t>
            </a:r>
            <a:r>
              <a:rPr lang="en-GB" sz="1400" dirty="0" err="1">
                <a:solidFill>
                  <a:srgbClr val="1C1C1C"/>
                </a:solidFill>
                <a:latin typeface="Calibri Light" panose="020F0302020204030204" pitchFamily="34" charset="0"/>
                <a:cs typeface="Calibri Light" panose="020F0302020204030204" pitchFamily="34" charset="0"/>
              </a:rPr>
              <a:t>igh</a:t>
            </a:r>
            <a:r>
              <a:rPr lang="en-GB" sz="1400" dirty="0">
                <a:solidFill>
                  <a:srgbClr val="1C1C1C"/>
                </a:solidFill>
                <a:latin typeface="Calibri Light" panose="020F0302020204030204" pitchFamily="34" charset="0"/>
                <a:cs typeface="Calibri Light" panose="020F0302020204030204" pitchFamily="34" charset="0"/>
              </a:rPr>
              <a:t>).</a:t>
            </a:r>
          </a:p>
        </p:txBody>
      </p:sp>
      <p:sp>
        <p:nvSpPr>
          <p:cNvPr id="10" name="Oval 9">
            <a:hlinkClick r:id="" action="ppaction://hlinkshowjump?jump=nextslide"/>
          </p:cNvPr>
          <p:cNvSpPr/>
          <p:nvPr/>
        </p:nvSpPr>
        <p:spPr>
          <a:xfrm>
            <a:off x="8250281" y="5836217"/>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50281" y="4518508"/>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5">
                    <a:lumMod val="50000"/>
                  </a:schemeClr>
                </a:solidFill>
                <a:latin typeface="Calibri Light" panose="020F0302020204030204" pitchFamily="34" charset="0"/>
                <a:cs typeface="Calibri Light" panose="020F0302020204030204" pitchFamily="34" charset="0"/>
              </a:rPr>
              <a:t>Content of the </a:t>
            </a:r>
            <a:r>
              <a:rPr lang="en-GB" altLang="en-US" sz="3600" dirty="0" smtClean="0">
                <a:solidFill>
                  <a:schemeClr val="accent5">
                    <a:lumMod val="50000"/>
                  </a:schemeClr>
                </a:solidFill>
                <a:latin typeface="Calibri Light" panose="020F0302020204030204" pitchFamily="34" charset="0"/>
                <a:cs typeface="Calibri Light" panose="020F0302020204030204" pitchFamily="34" charset="0"/>
              </a:rPr>
              <a:t>Phonics Screening Check.</a:t>
            </a:r>
            <a:endParaRPr lang="en-GB" altLang="en-US" sz="3600" dirty="0">
              <a:solidFill>
                <a:schemeClr val="accent5">
                  <a:lumMod val="50000"/>
                </a:schemeClr>
              </a:solidFill>
              <a:latin typeface="Calibri Light" panose="020F0302020204030204" pitchFamily="34" charset="0"/>
              <a:cs typeface="Calibri Light" panose="020F0302020204030204" pitchFamily="34" charset="0"/>
            </a:endParaRPr>
          </a:p>
        </p:txBody>
      </p:sp>
      <p:pic>
        <p:nvPicPr>
          <p:cNvPr id="13" name="Picture 12"/>
          <p:cNvPicPr>
            <a:picLocks noChangeAspect="1"/>
          </p:cNvPicPr>
          <p:nvPr/>
        </p:nvPicPr>
        <p:blipFill>
          <a:blip r:embed="rId3"/>
          <a:stretch>
            <a:fillRect/>
          </a:stretch>
        </p:blipFill>
        <p:spPr>
          <a:xfrm>
            <a:off x="6268461" y="2015269"/>
            <a:ext cx="1957964" cy="1290257"/>
          </a:xfrm>
          <a:prstGeom prst="rect">
            <a:avLst/>
          </a:prstGeom>
        </p:spPr>
      </p:pic>
      <p:pic>
        <p:nvPicPr>
          <p:cNvPr id="15" name="Picture 14"/>
          <p:cNvPicPr>
            <a:picLocks noChangeAspect="1"/>
          </p:cNvPicPr>
          <p:nvPr/>
        </p:nvPicPr>
        <p:blipFill>
          <a:blip r:embed="rId4"/>
          <a:stretch>
            <a:fillRect/>
          </a:stretch>
        </p:blipFill>
        <p:spPr>
          <a:xfrm>
            <a:off x="7120591" y="2830162"/>
            <a:ext cx="1861484" cy="1222559"/>
          </a:xfrm>
          <a:prstGeom prst="rect">
            <a:avLst/>
          </a:prstGeom>
        </p:spPr>
      </p:pic>
      <p:pic>
        <p:nvPicPr>
          <p:cNvPr id="16" name="Picture 15"/>
          <p:cNvPicPr>
            <a:picLocks noChangeAspect="1"/>
          </p:cNvPicPr>
          <p:nvPr/>
        </p:nvPicPr>
        <p:blipFill>
          <a:blip r:embed="rId5"/>
          <a:stretch>
            <a:fillRect/>
          </a:stretch>
        </p:blipFill>
        <p:spPr>
          <a:xfrm>
            <a:off x="5881338" y="5464421"/>
            <a:ext cx="1870351" cy="1129034"/>
          </a:xfrm>
          <a:prstGeom prst="rect">
            <a:avLst/>
          </a:prstGeom>
        </p:spPr>
      </p:pic>
    </p:spTree>
    <p:extLst>
      <p:ext uri="{BB962C8B-B14F-4D97-AF65-F5344CB8AC3E}">
        <p14:creationId xmlns:p14="http://schemas.microsoft.com/office/powerpoint/2010/main" val="3943648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Calibri Light" panose="020F0302020204030204" pitchFamily="34" charset="0"/>
                <a:cs typeface="Calibri Light" panose="020F0302020204030204" pitchFamily="34" charset="0"/>
              </a:rPr>
              <a:t>The test contains 40 words. Each child will sit </a:t>
            </a:r>
            <a:r>
              <a:rPr lang="en-GB" dirty="0" smtClean="0">
                <a:solidFill>
                  <a:schemeClr val="bg2">
                    <a:lumMod val="10000"/>
                  </a:schemeClr>
                </a:solidFill>
                <a:latin typeface="Calibri Light" panose="020F0302020204030204" pitchFamily="34" charset="0"/>
                <a:cs typeface="Calibri Light" panose="020F0302020204030204" pitchFamily="34" charset="0"/>
              </a:rPr>
              <a:t>one-to-one </a:t>
            </a:r>
            <a:r>
              <a:rPr lang="en-GB" dirty="0">
                <a:solidFill>
                  <a:schemeClr val="bg2">
                    <a:lumMod val="10000"/>
                  </a:schemeClr>
                </a:solidFill>
                <a:latin typeface="Calibri Light" panose="020F0302020204030204" pitchFamily="34" charset="0"/>
                <a:cs typeface="Calibri Light" panose="020F0302020204030204" pitchFamily="34" charset="0"/>
              </a:rPr>
              <a:t>and read each word aloud to a teacher. The test will take approximately 10 minutes per child, although all children are different and will complete the </a:t>
            </a:r>
            <a:r>
              <a:rPr lang="en-GB" dirty="0" smtClean="0">
                <a:solidFill>
                  <a:schemeClr val="bg2">
                    <a:lumMod val="10000"/>
                  </a:schemeClr>
                </a:solidFill>
                <a:latin typeface="Calibri Light" panose="020F0302020204030204" pitchFamily="34" charset="0"/>
                <a:cs typeface="Calibri Light" panose="020F0302020204030204" pitchFamily="34" charset="0"/>
              </a:rPr>
              <a:t>test </a:t>
            </a:r>
            <a:r>
              <a:rPr lang="en-GB" dirty="0">
                <a:solidFill>
                  <a:schemeClr val="bg2">
                    <a:lumMod val="10000"/>
                  </a:schemeClr>
                </a:solidFill>
                <a:latin typeface="Calibri Light" panose="020F0302020204030204" pitchFamily="34" charset="0"/>
                <a:cs typeface="Calibri Light" panose="020F0302020204030204" pitchFamily="34" charset="0"/>
              </a:rPr>
              <a:t>at their own pace. The list of words the children read is a combination of 20 real words and 20 pseudo words (nonsense words</a:t>
            </a:r>
            <a:r>
              <a:rPr lang="en-GB" dirty="0" smtClean="0">
                <a:solidFill>
                  <a:schemeClr val="bg2">
                    <a:lumMod val="10000"/>
                  </a:schemeClr>
                </a:solidFill>
                <a:latin typeface="Calibri Light" panose="020F0302020204030204" pitchFamily="34" charset="0"/>
                <a:cs typeface="Calibri Light" panose="020F0302020204030204" pitchFamily="34" charset="0"/>
              </a:rPr>
              <a:t>).</a:t>
            </a:r>
          </a:p>
          <a:p>
            <a:pPr algn="just">
              <a:defRPr/>
            </a:pPr>
            <a:endParaRPr lang="en-GB" dirty="0" smtClean="0">
              <a:solidFill>
                <a:schemeClr val="bg2">
                  <a:lumMod val="10000"/>
                </a:schemeClr>
              </a:solidFill>
              <a:latin typeface="Calibri Light" panose="020F0302020204030204" pitchFamily="34" charset="0"/>
              <a:cs typeface="Calibri Light" panose="020F0302020204030204" pitchFamily="34" charset="0"/>
            </a:endParaRPr>
          </a:p>
          <a:p>
            <a:pPr algn="just">
              <a:defRPr/>
            </a:pPr>
            <a:r>
              <a:rPr lang="en-GB" dirty="0">
                <a:solidFill>
                  <a:schemeClr val="bg2">
                    <a:lumMod val="10000"/>
                  </a:schemeClr>
                </a:solidFill>
                <a:latin typeface="Calibri Light" panose="020F0302020204030204" pitchFamily="34" charset="0"/>
                <a:cs typeface="Calibri Light" panose="020F0302020204030204" pitchFamily="34" charset="0"/>
              </a:rPr>
              <a:t>These are words that are phonically decodable but are not actual words with an associated meaning e.g. </a:t>
            </a:r>
            <a:r>
              <a:rPr lang="en-GB" dirty="0" err="1">
                <a:solidFill>
                  <a:schemeClr val="bg2">
                    <a:lumMod val="10000"/>
                  </a:schemeClr>
                </a:solidFill>
                <a:latin typeface="Calibri Light" panose="020F0302020204030204" pitchFamily="34" charset="0"/>
                <a:cs typeface="Calibri Light" panose="020F0302020204030204" pitchFamily="34" charset="0"/>
              </a:rPr>
              <a:t>brip</a:t>
            </a:r>
            <a:r>
              <a:rPr lang="en-GB" dirty="0">
                <a:solidFill>
                  <a:schemeClr val="bg2">
                    <a:lumMod val="10000"/>
                  </a:schemeClr>
                </a:solidFill>
                <a:latin typeface="Calibri Light" panose="020F0302020204030204" pitchFamily="34" charset="0"/>
                <a:cs typeface="Calibri Light" panose="020F0302020204030204" pitchFamily="34" charset="0"/>
              </a:rPr>
              <a:t>, </a:t>
            </a:r>
            <a:r>
              <a:rPr lang="en-GB" dirty="0" err="1">
                <a:solidFill>
                  <a:schemeClr val="bg2">
                    <a:lumMod val="10000"/>
                  </a:schemeClr>
                </a:solidFill>
                <a:latin typeface="Calibri Light" panose="020F0302020204030204" pitchFamily="34" charset="0"/>
                <a:cs typeface="Calibri Light" panose="020F0302020204030204" pitchFamily="34" charset="0"/>
              </a:rPr>
              <a:t>snorb</a:t>
            </a:r>
            <a:r>
              <a:rPr lang="en-GB" dirty="0">
                <a:solidFill>
                  <a:schemeClr val="bg2">
                    <a:lumMod val="10000"/>
                  </a:schemeClr>
                </a:solidFill>
                <a:latin typeface="Calibri Light" panose="020F0302020204030204" pitchFamily="34" charset="0"/>
                <a:cs typeface="Calibri Light" panose="020F0302020204030204" pitchFamily="34" charset="0"/>
              </a:rPr>
              <a:t>. Pseudo words are included in the </a:t>
            </a:r>
            <a:r>
              <a:rPr lang="en-GB" dirty="0" smtClean="0">
                <a:solidFill>
                  <a:schemeClr val="bg2">
                    <a:lumMod val="10000"/>
                  </a:schemeClr>
                </a:solidFill>
                <a:latin typeface="Calibri Light" panose="020F0302020204030204" pitchFamily="34" charset="0"/>
                <a:cs typeface="Calibri Light" panose="020F0302020204030204" pitchFamily="34" charset="0"/>
              </a:rPr>
              <a:t>test </a:t>
            </a:r>
            <a:r>
              <a:rPr lang="en-GB" dirty="0">
                <a:solidFill>
                  <a:schemeClr val="bg2">
                    <a:lumMod val="10000"/>
                  </a:schemeClr>
                </a:solidFill>
                <a:latin typeface="Calibri Light" panose="020F0302020204030204" pitchFamily="34" charset="0"/>
                <a:cs typeface="Calibri Light" panose="020F0302020204030204" pitchFamily="34" charset="0"/>
              </a:rPr>
              <a:t>specifically to assess whether your child can decode a word using phonics skills and not their memory.</a:t>
            </a: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401638"/>
            <a:ext cx="605114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Calibri Light" panose="020F0302020204030204" pitchFamily="34" charset="0"/>
                <a:cs typeface="Calibri Light" panose="020F0302020204030204" pitchFamily="34" charset="0"/>
              </a:rPr>
              <a:t>What Happens During the Test?</a:t>
            </a:r>
          </a:p>
        </p:txBody>
      </p:sp>
      <p:pic>
        <p:nvPicPr>
          <p:cNvPr id="1028" name="Picture 4" descr="43,973 Teacher Reading Stock Photos, Pictures &amp; Royalty-Free Image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998" y="4201029"/>
            <a:ext cx="3423648" cy="228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Calibri Light" panose="020F0302020204030204" pitchFamily="34" charset="0"/>
                <a:cs typeface="Calibri Light" panose="020F0302020204030204" pitchFamily="34"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401638"/>
            <a:ext cx="78881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Calibri Light" panose="020F0302020204030204" pitchFamily="34" charset="0"/>
                <a:cs typeface="Calibri Light" panose="020F0302020204030204" pitchFamily="34" charset="0"/>
              </a:rPr>
              <a:t>Pseudo Words (Nonsense </a:t>
            </a:r>
            <a:r>
              <a:rPr lang="en-GB" altLang="en-US" sz="3600" dirty="0" smtClean="0">
                <a:solidFill>
                  <a:schemeClr val="accent5">
                    <a:lumMod val="50000"/>
                  </a:schemeClr>
                </a:solidFill>
                <a:latin typeface="Calibri Light" panose="020F0302020204030204" pitchFamily="34" charset="0"/>
                <a:cs typeface="Calibri Light" panose="020F0302020204030204" pitchFamily="34" charset="0"/>
              </a:rPr>
              <a:t>or </a:t>
            </a:r>
            <a:r>
              <a:rPr lang="en-GB" altLang="en-US" sz="3600" i="1" dirty="0" smtClean="0">
                <a:solidFill>
                  <a:schemeClr val="accent5">
                    <a:lumMod val="50000"/>
                  </a:schemeClr>
                </a:solidFill>
                <a:latin typeface="Calibri Light" panose="020F0302020204030204" pitchFamily="34" charset="0"/>
                <a:cs typeface="Calibri Light" panose="020F0302020204030204" pitchFamily="34" charset="0"/>
              </a:rPr>
              <a:t>Alien</a:t>
            </a:r>
            <a:r>
              <a:rPr lang="en-GB" altLang="en-US" sz="3600" dirty="0" smtClean="0">
                <a:solidFill>
                  <a:schemeClr val="accent5">
                    <a:lumMod val="50000"/>
                  </a:schemeClr>
                </a:solidFill>
                <a:latin typeface="Calibri Light" panose="020F0302020204030204" pitchFamily="34" charset="0"/>
                <a:cs typeface="Calibri Light" panose="020F0302020204030204" pitchFamily="34" charset="0"/>
              </a:rPr>
              <a:t> Words</a:t>
            </a:r>
            <a:r>
              <a:rPr lang="en-GB" altLang="en-US" sz="3600" dirty="0">
                <a:solidFill>
                  <a:schemeClr val="accent5">
                    <a:lumMod val="50000"/>
                  </a:schemeClr>
                </a:solidFill>
                <a:latin typeface="Calibri Light" panose="020F0302020204030204" pitchFamily="34" charset="0"/>
                <a:cs typeface="Calibri Light" panose="020F0302020204030204" pitchFamily="34" charset="0"/>
              </a:rPr>
              <a:t>)</a:t>
            </a:r>
          </a:p>
        </p:txBody>
      </p:sp>
      <p:pic>
        <p:nvPicPr>
          <p:cNvPr id="4" name="Picture 3"/>
          <p:cNvPicPr>
            <a:picLocks noChangeAspect="1"/>
          </p:cNvPicPr>
          <p:nvPr/>
        </p:nvPicPr>
        <p:blipFill>
          <a:blip r:embed="rId3"/>
          <a:stretch>
            <a:fillRect/>
          </a:stretch>
        </p:blipFill>
        <p:spPr>
          <a:xfrm>
            <a:off x="5080157" y="2909759"/>
            <a:ext cx="2141939" cy="3292014"/>
          </a:xfrm>
          <a:prstGeom prst="rect">
            <a:avLst/>
          </a:prstGeom>
        </p:spPr>
      </p:pic>
      <p:pic>
        <p:nvPicPr>
          <p:cNvPr id="13" name="Picture 12"/>
          <p:cNvPicPr>
            <a:picLocks noChangeAspect="1"/>
          </p:cNvPicPr>
          <p:nvPr/>
        </p:nvPicPr>
        <p:blipFill rotWithShape="1">
          <a:blip r:embed="rId4"/>
          <a:srcRect l="5990" t="835"/>
          <a:stretch/>
        </p:blipFill>
        <p:spPr>
          <a:xfrm>
            <a:off x="1920420" y="2939143"/>
            <a:ext cx="2155408" cy="3262630"/>
          </a:xfrm>
          <a:prstGeom prst="rect">
            <a:avLst/>
          </a:prstGeom>
        </p:spPr>
      </p:pic>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Calibri Light" panose="020F0302020204030204" pitchFamily="34" charset="0"/>
                <a:cs typeface="Calibri Light" panose="020F0302020204030204" pitchFamily="34" charset="0"/>
              </a:rPr>
              <a:t>The </a:t>
            </a:r>
            <a:r>
              <a:rPr lang="en-GB" dirty="0" smtClean="0">
                <a:solidFill>
                  <a:schemeClr val="bg2">
                    <a:lumMod val="10000"/>
                  </a:schemeClr>
                </a:solidFill>
                <a:latin typeface="Calibri Light" panose="020F0302020204030204" pitchFamily="34" charset="0"/>
                <a:cs typeface="Calibri Light" panose="020F0302020204030204" pitchFamily="34" charset="0"/>
              </a:rPr>
              <a:t>check </a:t>
            </a:r>
            <a:r>
              <a:rPr lang="en-GB" dirty="0">
                <a:solidFill>
                  <a:schemeClr val="bg2">
                    <a:lumMod val="10000"/>
                  </a:schemeClr>
                </a:solidFill>
                <a:latin typeface="Calibri Light" panose="020F0302020204030204" pitchFamily="34" charset="0"/>
                <a:cs typeface="Calibri Light" panose="020F0302020204030204" pitchFamily="34" charset="0"/>
              </a:rPr>
              <a:t>is not about passing or </a:t>
            </a:r>
            <a:r>
              <a:rPr lang="en-GB" dirty="0" smtClean="0">
                <a:solidFill>
                  <a:schemeClr val="bg2">
                    <a:lumMod val="10000"/>
                  </a:schemeClr>
                </a:solidFill>
                <a:latin typeface="Calibri Light" panose="020F0302020204030204" pitchFamily="34" charset="0"/>
                <a:cs typeface="Calibri Light" panose="020F0302020204030204" pitchFamily="34" charset="0"/>
              </a:rPr>
              <a:t>failing, </a:t>
            </a:r>
            <a:r>
              <a:rPr lang="en-GB" dirty="0">
                <a:solidFill>
                  <a:schemeClr val="bg2">
                    <a:lumMod val="10000"/>
                  </a:schemeClr>
                </a:solidFill>
                <a:latin typeface="Calibri Light" panose="020F0302020204030204" pitchFamily="34" charset="0"/>
                <a:cs typeface="Calibri Light" panose="020F0302020204030204" pitchFamily="34" charset="0"/>
              </a:rPr>
              <a:t>but checking </a:t>
            </a:r>
            <a:r>
              <a:rPr lang="en-GB" dirty="0" smtClean="0">
                <a:solidFill>
                  <a:schemeClr val="bg2">
                    <a:lumMod val="10000"/>
                  </a:schemeClr>
                </a:solidFill>
                <a:latin typeface="Calibri Light" panose="020F0302020204030204" pitchFamily="34" charset="0"/>
                <a:cs typeface="Calibri Light" panose="020F0302020204030204" pitchFamily="34" charset="0"/>
              </a:rPr>
              <a:t>that appropriate </a:t>
            </a:r>
            <a:r>
              <a:rPr lang="en-GB" dirty="0">
                <a:solidFill>
                  <a:schemeClr val="bg2">
                    <a:lumMod val="10000"/>
                  </a:schemeClr>
                </a:solidFill>
                <a:latin typeface="Calibri Light" panose="020F0302020204030204" pitchFamily="34" charset="0"/>
                <a:cs typeface="Calibri Light" panose="020F0302020204030204" pitchFamily="34" charset="0"/>
              </a:rPr>
              <a:t>progress is being made. If children do not reach the required </a:t>
            </a:r>
            <a:r>
              <a:rPr lang="en-GB" dirty="0" smtClean="0">
                <a:solidFill>
                  <a:schemeClr val="bg2">
                    <a:lumMod val="10000"/>
                  </a:schemeClr>
                </a:solidFill>
                <a:latin typeface="Calibri Light" panose="020F0302020204030204" pitchFamily="34" charset="0"/>
                <a:cs typeface="Calibri Light" panose="020F0302020204030204" pitchFamily="34" charset="0"/>
              </a:rPr>
              <a:t>standard </a:t>
            </a:r>
            <a:r>
              <a:rPr lang="en-GB" dirty="0">
                <a:solidFill>
                  <a:schemeClr val="bg2">
                    <a:lumMod val="10000"/>
                  </a:schemeClr>
                </a:solidFill>
                <a:latin typeface="Calibri Light" panose="020F0302020204030204" pitchFamily="34" charset="0"/>
                <a:cs typeface="Calibri Light" panose="020F0302020204030204" pitchFamily="34" charset="0"/>
              </a:rPr>
              <a:t>then </a:t>
            </a:r>
            <a:r>
              <a:rPr lang="en-GB" dirty="0" smtClean="0">
                <a:solidFill>
                  <a:schemeClr val="bg2">
                    <a:lumMod val="10000"/>
                  </a:schemeClr>
                </a:solidFill>
                <a:latin typeface="Calibri Light" panose="020F0302020204030204" pitchFamily="34" charset="0"/>
                <a:cs typeface="Calibri Light" panose="020F0302020204030204" pitchFamily="34" charset="0"/>
              </a:rPr>
              <a:t>the class </a:t>
            </a:r>
            <a:r>
              <a:rPr lang="en-GB" dirty="0">
                <a:solidFill>
                  <a:schemeClr val="bg2">
                    <a:lumMod val="10000"/>
                  </a:schemeClr>
                </a:solidFill>
                <a:latin typeface="Calibri Light" panose="020F0302020204030204" pitchFamily="34" charset="0"/>
                <a:cs typeface="Calibri Light" panose="020F0302020204030204" pitchFamily="34" charset="0"/>
              </a:rPr>
              <a:t>teacher will be in touch to discuss plans and offer additional, tailored support to ensure that your child can catch up. Children progress at different </a:t>
            </a:r>
            <a:r>
              <a:rPr lang="en-GB" dirty="0" smtClean="0">
                <a:solidFill>
                  <a:schemeClr val="bg2">
                    <a:lumMod val="10000"/>
                  </a:schemeClr>
                </a:solidFill>
                <a:latin typeface="Calibri Light" panose="020F0302020204030204" pitchFamily="34" charset="0"/>
                <a:cs typeface="Calibri Light" panose="020F0302020204030204" pitchFamily="34" charset="0"/>
              </a:rPr>
              <a:t>speeds, </a:t>
            </a:r>
            <a:r>
              <a:rPr lang="en-GB" dirty="0">
                <a:solidFill>
                  <a:schemeClr val="bg2">
                    <a:lumMod val="10000"/>
                  </a:schemeClr>
                </a:solidFill>
                <a:latin typeface="Calibri Light" panose="020F0302020204030204" pitchFamily="34" charset="0"/>
                <a:cs typeface="Calibri Light" panose="020F0302020204030204" pitchFamily="34" charset="0"/>
              </a:rPr>
              <a:t>so not reaching the threshold score does not necessarily mean there is a serious problem. Your child will re-sit the check the following summer term.</a:t>
            </a:r>
            <a:endParaRPr lang="en-GB" dirty="0" smtClean="0">
              <a:solidFill>
                <a:schemeClr val="bg2">
                  <a:lumMod val="10000"/>
                </a:schemeClr>
              </a:solidFill>
              <a:latin typeface="Calibri Light" panose="020F0302020204030204" pitchFamily="34" charset="0"/>
              <a:cs typeface="Calibri Light" panose="020F0302020204030204" pitchFamily="34" charset="0"/>
            </a:endParaRPr>
          </a:p>
          <a:p>
            <a:pPr algn="just">
              <a:defRPr/>
            </a:pPr>
            <a:endParaRPr lang="en-GB" dirty="0">
              <a:solidFill>
                <a:schemeClr val="bg2">
                  <a:lumMod val="10000"/>
                </a:schemeClr>
              </a:solidFill>
              <a:latin typeface="Calibri Light" panose="020F0302020204030204" pitchFamily="34" charset="0"/>
              <a:cs typeface="Calibri Light" panose="020F0302020204030204" pitchFamily="34" charset="0"/>
            </a:endParaRPr>
          </a:p>
          <a:p>
            <a:pPr algn="just">
              <a:defRPr/>
            </a:pPr>
            <a:endParaRPr lang="en-GB" dirty="0" smtClean="0">
              <a:solidFill>
                <a:schemeClr val="bg2">
                  <a:lumMod val="10000"/>
                </a:schemeClr>
              </a:solidFill>
              <a:latin typeface="Calibri Light" panose="020F0302020204030204" pitchFamily="34" charset="0"/>
              <a:cs typeface="Calibri Light" panose="020F0302020204030204" pitchFamily="34" charset="0"/>
            </a:endParaRPr>
          </a:p>
          <a:p>
            <a:pPr algn="just">
              <a:defRPr/>
            </a:pPr>
            <a:r>
              <a:rPr lang="en-GB" dirty="0" smtClean="0">
                <a:solidFill>
                  <a:schemeClr val="bg2">
                    <a:lumMod val="10000"/>
                  </a:schemeClr>
                </a:solidFill>
                <a:latin typeface="Calibri Light" panose="020F0302020204030204" pitchFamily="34" charset="0"/>
                <a:cs typeface="Calibri Light" panose="020F0302020204030204" pitchFamily="34" charset="0"/>
              </a:rPr>
              <a:t>By </a:t>
            </a:r>
            <a:r>
              <a:rPr lang="en-GB" dirty="0">
                <a:solidFill>
                  <a:schemeClr val="bg2">
                    <a:lumMod val="10000"/>
                  </a:schemeClr>
                </a:solidFill>
                <a:latin typeface="Calibri Light" panose="020F0302020204030204" pitchFamily="34" charset="0"/>
                <a:cs typeface="Calibri Light" panose="020F0302020204030204" pitchFamily="34" charset="0"/>
              </a:rPr>
              <a:t>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401638"/>
            <a:ext cx="4088363"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Calibri Light" panose="020F0302020204030204" pitchFamily="34" charset="0"/>
                <a:cs typeface="Calibri Light" panose="020F0302020204030204" pitchFamily="34" charset="0"/>
              </a:rPr>
              <a:t>Reporting to Parents </a:t>
            </a:r>
          </a:p>
        </p:txBody>
      </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endParaRPr lang="en-GB" dirty="0">
              <a:solidFill>
                <a:schemeClr val="bg2">
                  <a:lumMod val="10000"/>
                </a:schemeClr>
              </a:solidFill>
              <a:latin typeface="Calibri Light" panose="020F0302020204030204" pitchFamily="34" charset="0"/>
              <a:cs typeface="Calibri Light" panose="020F0302020204030204" pitchFamily="34" charset="0"/>
            </a:endParaRPr>
          </a:p>
          <a:p>
            <a:pPr algn="just">
              <a:defRPr/>
            </a:pPr>
            <a:r>
              <a:rPr lang="en-GB" dirty="0" smtClean="0">
                <a:solidFill>
                  <a:schemeClr val="bg2">
                    <a:lumMod val="10000"/>
                  </a:schemeClr>
                </a:solidFill>
                <a:latin typeface="Calibri Light" panose="020F0302020204030204" pitchFamily="34" charset="0"/>
                <a:cs typeface="Calibri Light" panose="020F0302020204030204" pitchFamily="34" charset="0"/>
              </a:rPr>
              <a:t>At St. Mary’s we assess and track the children’s progress throughout the year for all children in EYFS and Key Stage </a:t>
            </a:r>
            <a:r>
              <a:rPr lang="en-GB" dirty="0" smtClean="0">
                <a:solidFill>
                  <a:schemeClr val="bg2">
                    <a:lumMod val="10000"/>
                  </a:schemeClr>
                </a:solidFill>
                <a:latin typeface="Calibri Light" panose="020F0302020204030204" pitchFamily="34" charset="0"/>
                <a:cs typeface="Calibri Light" panose="020F0302020204030204" pitchFamily="34" charset="0"/>
              </a:rPr>
              <a:t>1 </a:t>
            </a:r>
            <a:r>
              <a:rPr lang="en-GB" dirty="0" smtClean="0">
                <a:solidFill>
                  <a:schemeClr val="bg2">
                    <a:lumMod val="10000"/>
                  </a:schemeClr>
                </a:solidFill>
                <a:latin typeface="Calibri Light" panose="020F0302020204030204" pitchFamily="34" charset="0"/>
                <a:cs typeface="Calibri Light" panose="020F0302020204030204" pitchFamily="34" charset="0"/>
              </a:rPr>
              <a:t>and </a:t>
            </a:r>
            <a:r>
              <a:rPr lang="en-GB" dirty="0" smtClean="0">
                <a:solidFill>
                  <a:schemeClr val="bg2">
                    <a:lumMod val="10000"/>
                  </a:schemeClr>
                </a:solidFill>
                <a:latin typeface="Calibri Light" panose="020F0302020204030204" pitchFamily="34" charset="0"/>
                <a:cs typeface="Calibri Light" panose="020F0302020204030204" pitchFamily="34" charset="0"/>
              </a:rPr>
              <a:t>also those </a:t>
            </a:r>
            <a:r>
              <a:rPr lang="en-GB" dirty="0" smtClean="0">
                <a:solidFill>
                  <a:schemeClr val="bg2">
                    <a:lumMod val="10000"/>
                  </a:schemeClr>
                </a:solidFill>
                <a:latin typeface="Calibri Light" panose="020F0302020204030204" pitchFamily="34" charset="0"/>
                <a:cs typeface="Calibri Light" panose="020F0302020204030204" pitchFamily="34" charset="0"/>
              </a:rPr>
              <a:t>who continue to work on their knowledge of phonics as they move through Key Stage 2. </a:t>
            </a:r>
          </a:p>
          <a:p>
            <a:pPr algn="just">
              <a:defRPr/>
            </a:pPr>
            <a:endParaRPr lang="en-GB" dirty="0">
              <a:solidFill>
                <a:schemeClr val="bg2">
                  <a:lumMod val="10000"/>
                </a:schemeClr>
              </a:solidFill>
              <a:latin typeface="Calibri Light" panose="020F0302020204030204" pitchFamily="34" charset="0"/>
              <a:cs typeface="Calibri Light" panose="020F0302020204030204" pitchFamily="34" charset="0"/>
            </a:endParaRPr>
          </a:p>
          <a:p>
            <a:pPr algn="just">
              <a:defRPr/>
            </a:pPr>
            <a:r>
              <a:rPr lang="en-GB" dirty="0" smtClean="0">
                <a:solidFill>
                  <a:schemeClr val="bg2">
                    <a:lumMod val="10000"/>
                  </a:schemeClr>
                </a:solidFill>
                <a:latin typeface="Calibri Light" panose="020F0302020204030204" pitchFamily="34" charset="0"/>
                <a:cs typeface="Calibri Light" panose="020F0302020204030204" pitchFamily="34" charset="0"/>
              </a:rPr>
              <a:t>Targeted support is put in place to promote a ‘Keep Up’ rather than ‘Catch Up’ culture. If your child is having difficulties with gaining and applying phonic knowledge it is very likely this will have already been discussed at </a:t>
            </a:r>
            <a:r>
              <a:rPr lang="en-GB" dirty="0" smtClean="0">
                <a:solidFill>
                  <a:schemeClr val="bg2">
                    <a:lumMod val="10000"/>
                  </a:schemeClr>
                </a:solidFill>
                <a:latin typeface="Calibri Light" panose="020F0302020204030204" pitchFamily="34" charset="0"/>
                <a:cs typeface="Calibri Light" panose="020F0302020204030204" pitchFamily="34" charset="0"/>
              </a:rPr>
              <a:t>Parents Evenings </a:t>
            </a:r>
            <a:r>
              <a:rPr lang="en-GB" dirty="0" smtClean="0">
                <a:solidFill>
                  <a:schemeClr val="bg2">
                    <a:lumMod val="10000"/>
                  </a:schemeClr>
                </a:solidFill>
                <a:latin typeface="Calibri Light" panose="020F0302020204030204" pitchFamily="34" charset="0"/>
                <a:cs typeface="Calibri Light" panose="020F0302020204030204" pitchFamily="34" charset="0"/>
              </a:rPr>
              <a:t>prior to this screening taking place.</a:t>
            </a:r>
          </a:p>
          <a:p>
            <a:pPr algn="just">
              <a:defRPr/>
            </a:pPr>
            <a:endParaRPr lang="en-GB" dirty="0" smtClean="0">
              <a:solidFill>
                <a:schemeClr val="bg2">
                  <a:lumMod val="10000"/>
                </a:schemeClr>
              </a:solidFill>
              <a:latin typeface="Calibri Light" panose="020F0302020204030204" pitchFamily="34" charset="0"/>
              <a:cs typeface="Calibri Light" panose="020F0302020204030204" pitchFamily="34" charset="0"/>
            </a:endParaRPr>
          </a:p>
          <a:p>
            <a:pPr algn="just">
              <a:defRPr/>
            </a:pPr>
            <a:r>
              <a:rPr lang="en-GB" dirty="0">
                <a:solidFill>
                  <a:schemeClr val="bg2">
                    <a:lumMod val="10000"/>
                  </a:schemeClr>
                </a:solidFill>
                <a:latin typeface="Calibri Light" panose="020F0302020204030204" pitchFamily="34" charset="0"/>
                <a:cs typeface="Calibri Light" panose="020F0302020204030204" pitchFamily="34" charset="0"/>
              </a:rPr>
              <a:t>Results from the check will be used </a:t>
            </a:r>
            <a:r>
              <a:rPr lang="en-GB" dirty="0" smtClean="0">
                <a:solidFill>
                  <a:schemeClr val="bg2">
                    <a:lumMod val="10000"/>
                  </a:schemeClr>
                </a:solidFill>
                <a:latin typeface="Calibri Light" panose="020F0302020204030204" pitchFamily="34" charset="0"/>
                <a:cs typeface="Calibri Light" panose="020F0302020204030204" pitchFamily="34" charset="0"/>
              </a:rPr>
              <a:t> to add to the </a:t>
            </a:r>
            <a:r>
              <a:rPr lang="en-GB" dirty="0" smtClean="0">
                <a:solidFill>
                  <a:schemeClr val="bg2">
                    <a:lumMod val="10000"/>
                  </a:schemeClr>
                </a:solidFill>
                <a:latin typeface="Calibri Light" panose="020F0302020204030204" pitchFamily="34" charset="0"/>
                <a:cs typeface="Calibri Light" panose="020F0302020204030204" pitchFamily="34" charset="0"/>
              </a:rPr>
              <a:t>above </a:t>
            </a:r>
            <a:r>
              <a:rPr lang="en-GB" dirty="0" smtClean="0">
                <a:solidFill>
                  <a:schemeClr val="bg2">
                    <a:lumMod val="10000"/>
                  </a:schemeClr>
                </a:solidFill>
                <a:latin typeface="Calibri Light" panose="020F0302020204030204" pitchFamily="34" charset="0"/>
                <a:cs typeface="Calibri Light" panose="020F0302020204030204" pitchFamily="34" charset="0"/>
              </a:rPr>
              <a:t>by </a:t>
            </a:r>
            <a:r>
              <a:rPr lang="en-GB" dirty="0">
                <a:solidFill>
                  <a:schemeClr val="bg2">
                    <a:lumMod val="10000"/>
                  </a:schemeClr>
                </a:solidFill>
                <a:latin typeface="Calibri Light" panose="020F0302020204030204" pitchFamily="34" charset="0"/>
                <a:cs typeface="Calibri Light" panose="020F0302020204030204" pitchFamily="34" charset="0"/>
              </a:rPr>
              <a:t>schools to analyse their own performance and for Ofsted to use in inspections</a:t>
            </a:r>
            <a:r>
              <a:rPr lang="en-GB" dirty="0" smtClean="0">
                <a:solidFill>
                  <a:schemeClr val="bg2">
                    <a:lumMod val="10000"/>
                  </a:schemeClr>
                </a:solidFill>
                <a:latin typeface="Calibri Light" panose="020F0302020204030204" pitchFamily="34" charset="0"/>
                <a:cs typeface="Calibri Light" panose="020F0302020204030204" pitchFamily="34" charset="0"/>
              </a:rPr>
              <a:t>.</a:t>
            </a:r>
          </a:p>
          <a:p>
            <a:pPr algn="just">
              <a:defRPr/>
            </a:pPr>
            <a:endParaRPr lang="en-GB" dirty="0">
              <a:solidFill>
                <a:schemeClr val="bg2">
                  <a:lumMod val="10000"/>
                </a:schemeClr>
              </a:solidFill>
              <a:latin typeface="Calibri Light" panose="020F0302020204030204" pitchFamily="34" charset="0"/>
              <a:cs typeface="Calibri Light" panose="020F0302020204030204" pitchFamily="34" charset="0"/>
            </a:endParaRPr>
          </a:p>
          <a:p>
            <a:pPr algn="just">
              <a:defRPr/>
            </a:pPr>
            <a:r>
              <a:rPr lang="en-GB" dirty="0" err="1">
                <a:solidFill>
                  <a:schemeClr val="bg2">
                    <a:lumMod val="10000"/>
                  </a:schemeClr>
                </a:solidFill>
                <a:latin typeface="Calibri Light" panose="020F0302020204030204" pitchFamily="34" charset="0"/>
                <a:cs typeface="Calibri Light" panose="020F0302020204030204" pitchFamily="34" charset="0"/>
              </a:rPr>
              <a:t>DfE</a:t>
            </a:r>
            <a:r>
              <a:rPr lang="en-GB" dirty="0">
                <a:solidFill>
                  <a:schemeClr val="bg2">
                    <a:lumMod val="10000"/>
                  </a:schemeClr>
                </a:solidFill>
                <a:latin typeface="Calibri Light" panose="020F0302020204030204" pitchFamily="34" charset="0"/>
                <a:cs typeface="Calibri Light" panose="020F0302020204030204" pitchFamily="34" charset="0"/>
              </a:rPr>
              <a:t> does not publish school-level results for the phonics screening check.</a:t>
            </a:r>
          </a:p>
          <a:p>
            <a:pPr algn="just">
              <a:defRPr/>
            </a:pPr>
            <a:endParaRPr lang="en-GB" dirty="0">
              <a:solidFill>
                <a:schemeClr val="bg2">
                  <a:lumMod val="10000"/>
                </a:schemeClr>
              </a:solidFill>
              <a:latin typeface="Calibri Light" panose="020F0302020204030204" pitchFamily="34" charset="0"/>
              <a:cs typeface="Calibri Light" panose="020F0302020204030204" pitchFamily="34"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401638"/>
            <a:ext cx="5174430"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Calibri Light" panose="020F0302020204030204" pitchFamily="34" charset="0"/>
                <a:cs typeface="Calibri Light" panose="020F0302020204030204" pitchFamily="34" charset="0"/>
              </a:rPr>
              <a:t>How </a:t>
            </a:r>
            <a:r>
              <a:rPr lang="en-GB" altLang="en-US" sz="3600" dirty="0" smtClean="0">
                <a:solidFill>
                  <a:schemeClr val="accent5">
                    <a:lumMod val="50000"/>
                  </a:schemeClr>
                </a:solidFill>
                <a:latin typeface="Calibri Light" panose="020F0302020204030204" pitchFamily="34" charset="0"/>
                <a:cs typeface="Calibri Light" panose="020F0302020204030204" pitchFamily="34" charset="0"/>
              </a:rPr>
              <a:t>Are the </a:t>
            </a:r>
            <a:r>
              <a:rPr lang="en-GB" altLang="en-US" sz="3600" dirty="0">
                <a:solidFill>
                  <a:schemeClr val="accent5">
                    <a:lumMod val="50000"/>
                  </a:schemeClr>
                </a:solidFill>
                <a:latin typeface="Calibri Light" panose="020F0302020204030204" pitchFamily="34" charset="0"/>
                <a:cs typeface="Calibri Light" panose="020F0302020204030204" pitchFamily="34" charset="0"/>
              </a:rPr>
              <a:t>Results Used?</a:t>
            </a:r>
          </a:p>
        </p:txBody>
      </p:sp>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2296</TotalTime>
  <Words>1203</Words>
  <Application>Microsoft Office PowerPoint</Application>
  <PresentationFormat>On-screen Show (4:3)</PresentationFormat>
  <Paragraphs>94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 Light</vt:lpstr>
      <vt:lpstr>Sassoon Infant Rg</vt:lpstr>
      <vt:lpstr>Arial</vt:lpstr>
      <vt:lpstr>BPreplay</vt:lpstr>
      <vt:lpstr>Sassoon Infant Md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FHancock</cp:lastModifiedBy>
  <cp:revision>146</cp:revision>
  <cp:lastPrinted>2022-05-04T11:48:39Z</cp:lastPrinted>
  <dcterms:created xsi:type="dcterms:W3CDTF">2014-10-01T16:09:27Z</dcterms:created>
  <dcterms:modified xsi:type="dcterms:W3CDTF">2022-05-10T08:33:53Z</dcterms:modified>
</cp:coreProperties>
</file>