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Nunito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unito Sans SemiBold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49300"/>
            <a:ext cx="1619337" cy="6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_3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4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3724275" y="971550"/>
            <a:ext cx="1619100" cy="1619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28000" y="1335094"/>
            <a:ext cx="1011651" cy="8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00" y="26367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 SemiBold"/>
              <a:buChar char="●"/>
              <a:defRPr sz="18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○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■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●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○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■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●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○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 SemiBold"/>
              <a:buChar char="■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transition spd="slow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appymaths.com/multiplication/multiplication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mathsframe.co.uk/en/resources/resource/477/Multiplication-Tables-Check" TargetMode="External"/><Relationship Id="rId4" Type="http://schemas.openxmlformats.org/officeDocument/2006/relationships/hyperlink" Target="https://www.timestables.co.uk/gam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30" name="Google Shape;30;p5"/>
          <p:cNvSpPr txBox="1"/>
          <p:nvPr/>
        </p:nvSpPr>
        <p:spPr>
          <a:xfrm>
            <a:off x="1942832" y="789861"/>
            <a:ext cx="53208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GB" sz="4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Year 4 Multiplication Tables Check (MTC) 2023</a:t>
            </a:r>
            <a:endParaRPr sz="4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374" b="1888"/>
          <a:stretch/>
        </p:blipFill>
        <p:spPr>
          <a:xfrm>
            <a:off x="3936333" y="3374537"/>
            <a:ext cx="1146030" cy="1271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</a:t>
            </a:r>
            <a:r>
              <a:rPr lang="en-GB" b="1" u="sng"/>
              <a:t>mportant information about multiplication tables check (MTC):</a:t>
            </a:r>
            <a:endParaRPr b="1" u="sng"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40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/>
              <a:t>The MTC determines if Year 4 children can </a:t>
            </a:r>
            <a:r>
              <a:rPr lang="en-GB">
                <a:solidFill>
                  <a:srgbClr val="283593"/>
                </a:solidFill>
              </a:rPr>
              <a:t>fluently</a:t>
            </a:r>
            <a:r>
              <a:rPr lang="en-GB"/>
              <a:t> recall their multiplication tables.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>
                <a:solidFill>
                  <a:srgbClr val="000000"/>
                </a:solidFill>
              </a:rPr>
              <a:t>They are designed to help schools identify which children require more support to learn their times tables. 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>
                <a:solidFill>
                  <a:srgbClr val="000000"/>
                </a:solidFill>
              </a:rPr>
              <a:t>There is no ‘pass’ rate or threshold which means that, unlike the Phonics Screening Check, children will not be expected to re-sit the check. 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037" y="207250"/>
            <a:ext cx="659692" cy="72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/>
              <a:t>When the check will take place:</a:t>
            </a:r>
            <a:endParaRPr b="1" u="sng"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There will be </a:t>
            </a:r>
            <a:r>
              <a:rPr lang="en-GB" dirty="0" smtClean="0"/>
              <a:t>a</a:t>
            </a:r>
            <a:r>
              <a:rPr lang="en-GB" dirty="0">
                <a:solidFill>
                  <a:srgbClr val="283593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period </a:t>
            </a:r>
            <a:r>
              <a:rPr lang="en-GB" dirty="0" smtClean="0"/>
              <a:t>from </a:t>
            </a:r>
            <a:r>
              <a:rPr lang="en-GB" dirty="0" smtClean="0">
                <a:solidFill>
                  <a:srgbClr val="283593"/>
                </a:solidFill>
              </a:rPr>
              <a:t>Monday 3</a:t>
            </a:r>
            <a:r>
              <a:rPr lang="en-GB" baseline="30000" dirty="0" smtClean="0">
                <a:solidFill>
                  <a:srgbClr val="283593"/>
                </a:solidFill>
              </a:rPr>
              <a:t>rd</a:t>
            </a:r>
            <a:r>
              <a:rPr lang="en-GB" dirty="0" smtClean="0">
                <a:solidFill>
                  <a:srgbClr val="283593"/>
                </a:solidFill>
              </a:rPr>
              <a:t> June </a:t>
            </a:r>
            <a:r>
              <a:rPr lang="en-GB" dirty="0">
                <a:solidFill>
                  <a:srgbClr val="283593"/>
                </a:solidFill>
              </a:rPr>
              <a:t>to Friday </a:t>
            </a:r>
            <a:r>
              <a:rPr lang="en-GB" dirty="0" smtClean="0">
                <a:solidFill>
                  <a:srgbClr val="283593"/>
                </a:solidFill>
              </a:rPr>
              <a:t>14th </a:t>
            </a:r>
            <a:r>
              <a:rPr lang="en-GB" dirty="0">
                <a:solidFill>
                  <a:srgbClr val="283593"/>
                </a:solidFill>
              </a:rPr>
              <a:t>June </a:t>
            </a:r>
            <a:r>
              <a:rPr lang="en-GB" dirty="0" smtClean="0">
                <a:solidFill>
                  <a:srgbClr val="283593"/>
                </a:solidFill>
              </a:rPr>
              <a:t>2024 </a:t>
            </a:r>
            <a:r>
              <a:rPr lang="en-GB" dirty="0"/>
              <a:t>for schools to administer the check.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There is </a:t>
            </a:r>
            <a:r>
              <a:rPr lang="en-GB" dirty="0">
                <a:solidFill>
                  <a:srgbClr val="283593"/>
                </a:solidFill>
              </a:rPr>
              <a:t>no set day </a:t>
            </a:r>
            <a:r>
              <a:rPr lang="en-GB" dirty="0"/>
              <a:t>to administer the check and children are not expected to take the check at the same time.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All eligible Year 4 children in England will be required to take the check. 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There is a ‘Try it out’ area, provided by the DfE, which will take place in school.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We have already taken part in the Officially Unofficial MTC on TT Rockstars, during May.</a:t>
            </a:r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571" y="113502"/>
            <a:ext cx="738587" cy="815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/>
              <a:t>How the check is carried out:</a:t>
            </a:r>
            <a:endParaRPr b="1" u="sng"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The check will be </a:t>
            </a:r>
            <a:r>
              <a:rPr lang="en-GB" dirty="0">
                <a:solidFill>
                  <a:srgbClr val="283593"/>
                </a:solidFill>
              </a:rPr>
              <a:t>fully digital.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Answers will be entered using a keyboard, by pressing digits </a:t>
            </a:r>
            <a:r>
              <a:rPr lang="en-GB" dirty="0" smtClean="0"/>
              <a:t>onto an iPad screen.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Usually, the check will take less than </a:t>
            </a:r>
            <a:r>
              <a:rPr lang="en-GB" dirty="0">
                <a:solidFill>
                  <a:srgbClr val="283593"/>
                </a:solidFill>
              </a:rPr>
              <a:t>5 minutes </a:t>
            </a:r>
            <a:r>
              <a:rPr lang="en-GB" dirty="0"/>
              <a:t>for each child.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The children will have </a:t>
            </a:r>
            <a:r>
              <a:rPr lang="en-GB" dirty="0">
                <a:solidFill>
                  <a:srgbClr val="283593"/>
                </a:solidFill>
              </a:rPr>
              <a:t>6 seconds </a:t>
            </a:r>
            <a:r>
              <a:rPr lang="en-GB" dirty="0"/>
              <a:t>from the time the question appears to input their answer. (</a:t>
            </a:r>
            <a:r>
              <a:rPr lang="en-GB" sz="1100" dirty="0"/>
              <a:t>6 seconds per answer means that children must be able to read, recall and enter their response within that time.  Whatever is written in the answer box at the end of 6 seconds will be counted as the answer.)</a:t>
            </a:r>
            <a:endParaRPr sz="11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100" dirty="0"/>
              <a:t> 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There will be a total of </a:t>
            </a:r>
            <a:r>
              <a:rPr lang="en-GB" dirty="0">
                <a:solidFill>
                  <a:srgbClr val="283593"/>
                </a:solidFill>
              </a:rPr>
              <a:t>25 questions </a:t>
            </a:r>
            <a:r>
              <a:rPr lang="en-GB" dirty="0"/>
              <a:t>with a </a:t>
            </a:r>
            <a:r>
              <a:rPr lang="en-GB" dirty="0">
                <a:solidFill>
                  <a:srgbClr val="283593"/>
                </a:solidFill>
              </a:rPr>
              <a:t>3 second pause </a:t>
            </a:r>
            <a:r>
              <a:rPr lang="en-GB" dirty="0"/>
              <a:t>in-between questions.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There will be </a:t>
            </a:r>
            <a:r>
              <a:rPr lang="en-GB" dirty="0">
                <a:solidFill>
                  <a:srgbClr val="283593"/>
                </a:solidFill>
              </a:rPr>
              <a:t>3 practice questions</a:t>
            </a:r>
            <a:r>
              <a:rPr lang="en-GB" dirty="0"/>
              <a:t> before the check begins. </a:t>
            </a:r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037" y="207250"/>
            <a:ext cx="659692" cy="72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/>
              <a:t>Specific arrangements for the check:</a:t>
            </a:r>
            <a:endParaRPr b="1" u="sng"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Some children will be eligible for specific arrangements:</a:t>
            </a:r>
            <a:endParaRPr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Colour contrast;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Font size adjustment;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‘Next’ button (alternative to 3-second pause);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Removing on-screen number pad;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An adult to input answers;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Audio version;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Audible time alert.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037" y="207250"/>
            <a:ext cx="659692" cy="7285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/>
              <a:t>The check questions:</a:t>
            </a:r>
            <a:endParaRPr b="1" u="sng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/>
              <a:t>Each child will be </a:t>
            </a:r>
            <a:r>
              <a:rPr lang="en-GB">
                <a:solidFill>
                  <a:srgbClr val="283593"/>
                </a:solidFill>
              </a:rPr>
              <a:t>randomly assigned </a:t>
            </a:r>
            <a:r>
              <a:rPr lang="en-GB"/>
              <a:t>a set of questions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/>
              <a:t>There will only be </a:t>
            </a:r>
            <a:r>
              <a:rPr lang="en-GB">
                <a:solidFill>
                  <a:srgbClr val="283593"/>
                </a:solidFill>
              </a:rPr>
              <a:t>multiplication</a:t>
            </a:r>
            <a:r>
              <a:rPr lang="en-GB"/>
              <a:t> questions in the check, not division facts. 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/>
              <a:t>The 6, 7, 8, 9 and 12 times tables are </a:t>
            </a:r>
            <a:r>
              <a:rPr lang="en-GB">
                <a:solidFill>
                  <a:srgbClr val="283593"/>
                </a:solidFill>
              </a:rPr>
              <a:t>more likely </a:t>
            </a:r>
            <a:r>
              <a:rPr lang="en-GB"/>
              <a:t>to be asked, as these are the hardest for most children to learn. It’s a good idea to focus on these tricky times tables with your child at home.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/>
              <a:t>Reversal of questions (e.g. 8 x 6 and 6 x 8) will not be asked in the same check. 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/>
              <a:t>Children will not see their individual results when they complete the check.</a:t>
            </a: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037" y="207250"/>
            <a:ext cx="659692" cy="72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/>
              <a:t>How best to prepare your child for the check:</a:t>
            </a:r>
            <a:endParaRPr b="1" u="sng"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431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/>
              <a:t>Remind them that the check should last no more than </a:t>
            </a:r>
            <a:r>
              <a:rPr lang="en-GB">
                <a:solidFill>
                  <a:srgbClr val="283593"/>
                </a:solidFill>
              </a:rPr>
              <a:t>5 minutes.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/>
              <a:t>If you want to go over times tables, make them fun.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Char char="●"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have any concerns, talk to your child’s teacher. </a:t>
            </a: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None/>
            </a:pP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Char char="●"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your child has any concerns, encourage them to talk to a trusted adult (for example, yourself, their teacher).</a:t>
            </a: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Char char="●"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you’re looking to support your child further with maths at home, there are lots of good websites with free resources. </a:t>
            </a: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037" y="207250"/>
            <a:ext cx="659692" cy="72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/>
              <a:t>Games to try:</a:t>
            </a:r>
            <a:endParaRPr b="1" u="sng"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dirty="0"/>
              <a:t>Climb the stairs counting in multiples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dirty="0"/>
              <a:t>Play times tables games verbally.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dirty="0"/>
              <a:t>Listen and sing along to times tables songs.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dirty="0"/>
              <a:t>Take it in turns to say times tables in funny voices. </a:t>
            </a:r>
            <a:endParaRPr sz="20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dirty="0"/>
              <a:t>Play maths games </a:t>
            </a:r>
            <a:r>
              <a:rPr lang="en-GB" sz="2000" dirty="0" smtClean="0"/>
              <a:t>online: These will be shared on Google Classroom. </a:t>
            </a:r>
            <a:endParaRPr sz="20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Hit the Button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GB" sz="1800" u="sng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https://www.topmarks.co.uk/maths-games/hit-the-button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</a:t>
            </a:r>
            <a:endParaRPr sz="13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Snappy Maths </a:t>
            </a:r>
            <a:r>
              <a:rPr lang="en-GB" sz="1800" u="sng" dirty="0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http://www.snappymaths.com/multiplication/multiplication.htm</a:t>
            </a:r>
            <a:endParaRPr sz="13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Times table games: </a:t>
            </a:r>
            <a:r>
              <a:rPr lang="en-GB" sz="1800" u="sng" dirty="0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https://www.timestables.co.uk/games/</a:t>
            </a:r>
            <a:endParaRPr sz="13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Maths frame: </a:t>
            </a:r>
            <a:r>
              <a:rPr lang="en-GB" sz="1800" u="sng" dirty="0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5"/>
              </a:rPr>
              <a:t>https://mathsframe.co.uk/en/resources/resource/477/Multiplication-Tables-Check</a:t>
            </a:r>
            <a:endParaRPr sz="13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TT Rockstars: https://ttrockstars.com/</a:t>
            </a:r>
            <a:endParaRPr sz="13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7037" y="207250"/>
            <a:ext cx="659692" cy="7285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311700" y="739301"/>
            <a:ext cx="8520600" cy="1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700" dirty="0"/>
              <a:t>We really thank you for your support with this matter and wish our Y4 pupils all the best for the upcoming MTC in </a:t>
            </a:r>
            <a:r>
              <a:rPr lang="en-GB" sz="2700"/>
              <a:t>June </a:t>
            </a:r>
            <a:r>
              <a:rPr lang="en-GB" sz="2700" smtClean="0"/>
              <a:t>2024.</a:t>
            </a:r>
            <a:endParaRPr sz="27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774800" y="3313875"/>
            <a:ext cx="7486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for taking the time to read this </a:t>
            </a:r>
            <a:r>
              <a:rPr lang="en-GB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information. This PowerPoint will be on the website. 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466" y="133678"/>
            <a:ext cx="659692" cy="7285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707</Words>
  <Application>Microsoft Office PowerPoint</Application>
  <PresentationFormat>On-screen Show (16:9)</PresentationFormat>
  <Paragraphs>83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Nunito</vt:lpstr>
      <vt:lpstr>Calibri</vt:lpstr>
      <vt:lpstr>Arial</vt:lpstr>
      <vt:lpstr>Nunito Sans SemiBold</vt:lpstr>
      <vt:lpstr>TSL</vt:lpstr>
      <vt:lpstr>PowerPoint Presentation</vt:lpstr>
      <vt:lpstr>Important information about multiplication tables check (MTC):</vt:lpstr>
      <vt:lpstr>When the check will take place:</vt:lpstr>
      <vt:lpstr>How the check is carried out:</vt:lpstr>
      <vt:lpstr>Specific arrangements for the check:</vt:lpstr>
      <vt:lpstr>The check questions:</vt:lpstr>
      <vt:lpstr>How best to prepare your child for the check:</vt:lpstr>
      <vt:lpstr>Games to try: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Reuben</dc:creator>
  <cp:lastModifiedBy>FHancock</cp:lastModifiedBy>
  <cp:revision>10</cp:revision>
  <dcterms:modified xsi:type="dcterms:W3CDTF">2024-02-06T09:39:29Z</dcterms:modified>
</cp:coreProperties>
</file>