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16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57" d="100"/>
          <a:sy n="57" d="100"/>
        </p:scale>
        <p:origin x="22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A76EB9D5-7E1A-4433-8B21-2237CC26FA2C}" type="datetimeFigureOut">
              <a:rPr lang="en-US" smtClean="0"/>
              <a:t>12/7/2021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06020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98A19-B9D6-4696-A74D-9FEF900C8B6A}" type="datetimeFigureOut">
              <a:rPr lang="en-US" smtClean="0"/>
              <a:t>12/7/2021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833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05100-39B0-4914-BBD6-34F267582565}" type="datetimeFigureOut">
              <a:rPr lang="en-US" smtClean="0"/>
              <a:t>12/7/2021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7186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EF837-FEDB-44F2-8FB5-4F56FC548A33}" type="datetimeFigureOut">
              <a:rPr lang="en-US" smtClean="0"/>
              <a:t>12/7/2021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1587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1784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4EC2AB55-62C0-407E-B706-C907B44B0BFC}" type="datetimeFigureOut">
              <a:rPr lang="en-US" smtClean="0"/>
              <a:t>12/7/2021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22629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BB33F-FEF5-4E73-A5F9-307689FE77C6}" type="datetimeFigureOut">
              <a:rPr lang="en-US" smtClean="0"/>
              <a:t>12/7/2021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4667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B5FA4-F0B8-4D71-BC92-932E3A1502F8}" type="datetimeFigureOut">
              <a:rPr lang="en-US" smtClean="0"/>
              <a:t>12/7/2021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8167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89F80-C2CE-4D6A-80E4-D3515AD92BC6}" type="datetimeFigureOut">
              <a:rPr lang="en-US" smtClean="0"/>
              <a:t>12/7/2021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295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4220E-EF40-477E-B84C-637FC7CE78DB}" type="datetimeFigureOut">
              <a:rPr lang="en-US" smtClean="0"/>
              <a:t>12/7/2021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6561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B8D63-E026-4E54-B301-C824E1BD14F3}" type="datetimeFigureOut">
              <a:rPr lang="en-US" smtClean="0"/>
              <a:t>12/7/2021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59969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6C423185-9573-406A-8068-0AB4F2335019}" type="datetimeFigureOut">
              <a:rPr lang="en-US" smtClean="0"/>
              <a:t>12/7/2021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00186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C5516DA-9D86-4E1E-A623-C11F9F74EB59}" type="datetimeFigureOut">
              <a:rPr lang="en-US" smtClean="0"/>
              <a:t>12/7/2021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48535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</p:spTree>
    <p:extLst>
      <p:ext uri="{BB962C8B-B14F-4D97-AF65-F5344CB8AC3E}">
        <p14:creationId xmlns:p14="http://schemas.microsoft.com/office/powerpoint/2010/main" val="925743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office@stmarysprimarypulborough.co.uk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1300" y="3704162"/>
            <a:ext cx="9070848" cy="457201"/>
          </a:xfrm>
        </p:spPr>
        <p:txBody>
          <a:bodyPr>
            <a:noAutofit/>
          </a:bodyPr>
          <a:lstStyle/>
          <a:p>
            <a:r>
              <a:rPr lang="en-GB" sz="3200" dirty="0" smtClean="0"/>
              <a:t>Monday 6</a:t>
            </a:r>
            <a:r>
              <a:rPr lang="en-GB" sz="3200" baseline="30000" dirty="0" smtClean="0"/>
              <a:t>th</a:t>
            </a:r>
            <a:r>
              <a:rPr lang="en-GB" sz="3200" dirty="0" smtClean="0"/>
              <a:t> December 2021</a:t>
            </a:r>
          </a:p>
          <a:p>
            <a:r>
              <a:rPr lang="en-GB" sz="3200" dirty="0" err="1" smtClean="0"/>
              <a:t>SENDCo</a:t>
            </a:r>
            <a:r>
              <a:rPr lang="en-GB" sz="3200" dirty="0" smtClean="0"/>
              <a:t>- Mollie Wilkins</a:t>
            </a:r>
            <a:endParaRPr lang="en-GB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3165348" y="2298700"/>
            <a:ext cx="59151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/>
              <a:t>SEND Tea and Chat</a:t>
            </a:r>
            <a:endParaRPr lang="en-GB" sz="5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4262" y="752709"/>
            <a:ext cx="7000875" cy="1304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2678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42205" y="522100"/>
            <a:ext cx="5915152" cy="175432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5400" u="sng" dirty="0" smtClean="0"/>
              <a:t>St Mary’s Vision </a:t>
            </a:r>
          </a:p>
          <a:p>
            <a:endParaRPr lang="en-GB" sz="5400" u="sng" dirty="0"/>
          </a:p>
        </p:txBody>
      </p:sp>
      <p:pic>
        <p:nvPicPr>
          <p:cNvPr id="1026" name="Picture 2" descr="undefin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7972" y="2015085"/>
            <a:ext cx="3774779" cy="3250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2751" y="1892996"/>
            <a:ext cx="5320171" cy="3494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1586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332464" y="179730"/>
            <a:ext cx="9754636" cy="166199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4800" u="sng" dirty="0" smtClean="0"/>
              <a:t>What are Special Educational Needs?</a:t>
            </a:r>
          </a:p>
          <a:p>
            <a:endParaRPr lang="en-GB" sz="5400" u="sng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04487" y="0"/>
            <a:ext cx="1687513" cy="1643681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933087" y="1239327"/>
            <a:ext cx="103089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i="1" dirty="0" smtClean="0"/>
              <a:t>“</a:t>
            </a:r>
            <a:r>
              <a:rPr lang="en-GB" sz="2400" i="1" dirty="0" smtClean="0">
                <a:cs typeface="Arial" panose="020B0604020202020204" pitchFamily="34" charset="0"/>
              </a:rPr>
              <a:t>A </a:t>
            </a:r>
            <a:r>
              <a:rPr lang="en-GB" sz="2400" i="1" dirty="0">
                <a:cs typeface="Arial" panose="020B0604020202020204" pitchFamily="34" charset="0"/>
              </a:rPr>
              <a:t>child or young person has SEN if they have a learning </a:t>
            </a:r>
            <a:r>
              <a:rPr lang="en-GB" sz="2400" b="1" i="1" dirty="0">
                <a:cs typeface="Arial" panose="020B0604020202020204" pitchFamily="34" charset="0"/>
              </a:rPr>
              <a:t>difficulty or disability </a:t>
            </a:r>
            <a:r>
              <a:rPr lang="en-GB" sz="2400" i="1" dirty="0" smtClean="0">
                <a:cs typeface="Arial" panose="020B0604020202020204" pitchFamily="34" charset="0"/>
              </a:rPr>
              <a:t>which calls </a:t>
            </a:r>
            <a:r>
              <a:rPr lang="en-GB" sz="2400" i="1" dirty="0">
                <a:cs typeface="Arial" panose="020B0604020202020204" pitchFamily="34" charset="0"/>
              </a:rPr>
              <a:t>for special educational provision to be made for him or her</a:t>
            </a:r>
            <a:r>
              <a:rPr lang="en-GB" sz="2400" i="1" dirty="0" smtClean="0">
                <a:cs typeface="Arial" panose="020B0604020202020204" pitchFamily="34" charset="0"/>
              </a:rPr>
              <a:t>. This is if he or she:</a:t>
            </a:r>
          </a:p>
          <a:p>
            <a:pPr algn="ctr"/>
            <a:endParaRPr lang="en-GB" sz="2400" i="1" dirty="0">
              <a:cs typeface="Arial" panose="020B0604020202020204" pitchFamily="34" charset="0"/>
            </a:endParaRPr>
          </a:p>
          <a:p>
            <a:pPr algn="ctr"/>
            <a:r>
              <a:rPr lang="en-GB" sz="2400" i="1" dirty="0" smtClean="0">
                <a:cs typeface="Arial" panose="020B0604020202020204" pitchFamily="34" charset="0"/>
              </a:rPr>
              <a:t>• </a:t>
            </a:r>
            <a:r>
              <a:rPr lang="en-GB" sz="2400" i="1" dirty="0">
                <a:cs typeface="Arial" panose="020B0604020202020204" pitchFamily="34" charset="0"/>
              </a:rPr>
              <a:t>has a </a:t>
            </a:r>
            <a:r>
              <a:rPr lang="en-GB" sz="2400" b="1" i="1" dirty="0">
                <a:cs typeface="Arial" panose="020B0604020202020204" pitchFamily="34" charset="0"/>
              </a:rPr>
              <a:t>significantly greater difficulty in learning </a:t>
            </a:r>
            <a:r>
              <a:rPr lang="en-GB" sz="2400" i="1" dirty="0">
                <a:cs typeface="Arial" panose="020B0604020202020204" pitchFamily="34" charset="0"/>
              </a:rPr>
              <a:t>than the majority of others of</a:t>
            </a:r>
          </a:p>
          <a:p>
            <a:pPr algn="ctr"/>
            <a:r>
              <a:rPr lang="en-GB" sz="2400" i="1" dirty="0">
                <a:cs typeface="Arial" panose="020B0604020202020204" pitchFamily="34" charset="0"/>
              </a:rPr>
              <a:t>the same </a:t>
            </a:r>
            <a:r>
              <a:rPr lang="en-GB" sz="2400" i="1" dirty="0" smtClean="0">
                <a:cs typeface="Arial" panose="020B0604020202020204" pitchFamily="34" charset="0"/>
              </a:rPr>
              <a:t>age, or</a:t>
            </a:r>
            <a:endParaRPr lang="en-GB" sz="2400" i="1" dirty="0">
              <a:cs typeface="Arial" panose="020B0604020202020204" pitchFamily="34" charset="0"/>
            </a:endParaRPr>
          </a:p>
          <a:p>
            <a:pPr algn="ctr"/>
            <a:r>
              <a:rPr lang="en-GB" sz="2400" i="1" dirty="0">
                <a:cs typeface="Arial" panose="020B0604020202020204" pitchFamily="34" charset="0"/>
              </a:rPr>
              <a:t>• has a </a:t>
            </a:r>
            <a:r>
              <a:rPr lang="en-GB" sz="2400" b="1" i="1" dirty="0">
                <a:cs typeface="Arial" panose="020B0604020202020204" pitchFamily="34" charset="0"/>
              </a:rPr>
              <a:t>disability which prevents or hinders him or her from making use of</a:t>
            </a:r>
          </a:p>
          <a:p>
            <a:pPr algn="ctr"/>
            <a:r>
              <a:rPr lang="en-GB" sz="2400" b="1" i="1" dirty="0">
                <a:cs typeface="Arial" panose="020B0604020202020204" pitchFamily="34" charset="0"/>
              </a:rPr>
              <a:t>facilities</a:t>
            </a:r>
            <a:r>
              <a:rPr lang="en-GB" sz="2400" i="1" dirty="0">
                <a:cs typeface="Arial" panose="020B0604020202020204" pitchFamily="34" charset="0"/>
              </a:rPr>
              <a:t> of a kind generally provided for others of the same age in</a:t>
            </a:r>
          </a:p>
          <a:p>
            <a:pPr algn="ctr"/>
            <a:r>
              <a:rPr lang="en-GB" sz="2400" i="1" dirty="0">
                <a:cs typeface="Arial" panose="020B0604020202020204" pitchFamily="34" charset="0"/>
              </a:rPr>
              <a:t>mainstream schools or mainstream post-16 </a:t>
            </a:r>
            <a:r>
              <a:rPr lang="en-GB" sz="2400" i="1" dirty="0" smtClean="0">
                <a:cs typeface="Arial" panose="020B0604020202020204" pitchFamily="34" charset="0"/>
              </a:rPr>
              <a:t>institutions”</a:t>
            </a:r>
          </a:p>
          <a:p>
            <a:pPr algn="ctr"/>
            <a:endParaRPr lang="en-GB" sz="2400" dirty="0">
              <a:cs typeface="Arial" panose="020B0604020202020204" pitchFamily="34" charset="0"/>
            </a:endParaRPr>
          </a:p>
          <a:p>
            <a:r>
              <a:rPr lang="en-GB" sz="2400" u="sng" dirty="0">
                <a:cs typeface="Arial" panose="020B0604020202020204" pitchFamily="34" charset="0"/>
              </a:rPr>
              <a:t>The difficulty or disability may relate to:</a:t>
            </a:r>
            <a:endParaRPr lang="en-GB" sz="2400" dirty="0">
              <a:cs typeface="Arial" panose="020B060402020202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400" dirty="0">
                <a:cs typeface="Arial" panose="020B0604020202020204" pitchFamily="34" charset="0"/>
              </a:rPr>
              <a:t>Communication and </a:t>
            </a:r>
            <a:r>
              <a:rPr lang="en-GB" sz="2400" dirty="0" smtClean="0">
                <a:cs typeface="Arial" panose="020B0604020202020204" pitchFamily="34" charset="0"/>
              </a:rPr>
              <a:t>interaction</a:t>
            </a:r>
            <a:endParaRPr lang="en-GB" sz="2400" dirty="0">
              <a:cs typeface="Arial" panose="020B060402020202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400" dirty="0">
                <a:cs typeface="Arial" panose="020B0604020202020204" pitchFamily="34" charset="0"/>
              </a:rPr>
              <a:t>Cognition and </a:t>
            </a:r>
            <a:r>
              <a:rPr lang="en-GB" sz="2400" dirty="0" smtClean="0">
                <a:cs typeface="Arial" panose="020B0604020202020204" pitchFamily="34" charset="0"/>
              </a:rPr>
              <a:t>Learning</a:t>
            </a:r>
            <a:endParaRPr lang="en-GB" sz="2400" dirty="0">
              <a:cs typeface="Arial" panose="020B060402020202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cs typeface="Arial" panose="020B0604020202020204" pitchFamily="34" charset="0"/>
              </a:rPr>
              <a:t>Social, Emotional and Mental Health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cs typeface="Arial" panose="020B0604020202020204" pitchFamily="34" charset="0"/>
              </a:rPr>
              <a:t>Sensory </a:t>
            </a:r>
            <a:r>
              <a:rPr lang="en-GB" sz="2400" dirty="0">
                <a:cs typeface="Arial" panose="020B0604020202020204" pitchFamily="34" charset="0"/>
              </a:rPr>
              <a:t>or physical conditions</a:t>
            </a:r>
          </a:p>
          <a:p>
            <a:pPr algn="r"/>
            <a:r>
              <a:rPr lang="en-GB" sz="2400" dirty="0">
                <a:cs typeface="Arial" panose="020B0604020202020204" pitchFamily="34" charset="0"/>
              </a:rPr>
              <a:t>SEND Code of Practice 0-25 years, January 2015</a:t>
            </a:r>
          </a:p>
          <a:p>
            <a:pPr algn="ctr"/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4267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443590" y="1230810"/>
            <a:ext cx="9021209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sz="5400" u="sng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97243" y="0"/>
            <a:ext cx="1594757" cy="155333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60246" y="570410"/>
            <a:ext cx="9021209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5400" u="sng" dirty="0" smtClean="0"/>
              <a:t>The Graduated Approach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5264" y="2154140"/>
            <a:ext cx="6205659" cy="411842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697978" y="5101304"/>
            <a:ext cx="362469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If a child does not make adequate progress despite consistent teaching, move to the next level.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891946" y="4248776"/>
            <a:ext cx="201656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Monitoring Form </a:t>
            </a:r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6364224" y="2288252"/>
            <a:ext cx="4958452" cy="147732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dirty="0" smtClean="0"/>
              <a:t>2 </a:t>
            </a:r>
            <a:r>
              <a:rPr lang="en-GB" dirty="0"/>
              <a:t>years behind peers= Individual Learning Plan (ILP</a:t>
            </a:r>
            <a:r>
              <a:rPr lang="en-GB" dirty="0" smtClean="0"/>
              <a:t>)</a:t>
            </a:r>
          </a:p>
          <a:p>
            <a:pPr algn="ctr"/>
            <a:endParaRPr lang="en-GB" dirty="0"/>
          </a:p>
          <a:p>
            <a:pPr algn="ctr"/>
            <a:r>
              <a:rPr lang="en-GB" dirty="0" smtClean="0"/>
              <a:t>4 years behind peers= Education Health Care Needs Assessment (EHCNA)  for and Education Health Care Plan  (EHCP</a:t>
            </a:r>
            <a:r>
              <a:rPr lang="en-GB" dirty="0" smtClean="0"/>
              <a:t>)</a:t>
            </a:r>
            <a:endParaRPr lang="en-GB" dirty="0" smtClean="0"/>
          </a:p>
        </p:txBody>
      </p:sp>
      <p:pic>
        <p:nvPicPr>
          <p:cNvPr id="1028" name="Picture 4" descr="Assess, Plan, Do, Review | Leicestershire County Council Professional  Services Porta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320" y="1553334"/>
            <a:ext cx="2264539" cy="2214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6859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443590" y="1230810"/>
            <a:ext cx="9021209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sz="5400" u="sng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97243" y="0"/>
            <a:ext cx="1594757" cy="155333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60246" y="570410"/>
            <a:ext cx="9021209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5400" u="sng" dirty="0" smtClean="0"/>
              <a:t>Individual Learning Plans (ILPs)</a:t>
            </a: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1066800" y="238125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0987" y="1692476"/>
            <a:ext cx="8545513" cy="5063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9637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97243" y="0"/>
            <a:ext cx="1594757" cy="155333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017523" y="236835"/>
            <a:ext cx="9674354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5400" u="sng" dirty="0" smtClean="0"/>
              <a:t>Provision for Children with SEND</a:t>
            </a:r>
            <a:endParaRPr lang="en-GB" sz="5400" u="sng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3200" y="3866138"/>
            <a:ext cx="6395602" cy="258546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87273" y="3487732"/>
            <a:ext cx="14605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 smtClean="0"/>
              <a:t>Interventions</a:t>
            </a:r>
            <a:endParaRPr lang="en-GB" u="sng" dirty="0"/>
          </a:p>
        </p:txBody>
      </p:sp>
      <p:sp>
        <p:nvSpPr>
          <p:cNvPr id="11" name="TextBox 10"/>
          <p:cNvSpPr txBox="1"/>
          <p:nvPr/>
        </p:nvSpPr>
        <p:spPr>
          <a:xfrm>
            <a:off x="7470321" y="3442753"/>
            <a:ext cx="39243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u="sng" dirty="0" smtClean="0"/>
              <a:t>Outside Agency Support:</a:t>
            </a:r>
          </a:p>
          <a:p>
            <a:pPr algn="ctr"/>
            <a:endParaRPr lang="en-GB" u="sng" dirty="0" smtClean="0"/>
          </a:p>
          <a:p>
            <a:pPr algn="ctr"/>
            <a:r>
              <a:rPr lang="en-GB" dirty="0" smtClean="0"/>
              <a:t>Speech and Language Therapy, Child Development Centre, School Nursing Team, Learning and Behavioural Advisory Team, Autism and Social Communication Team, CAMHS, Occupational Therapy, West Sussex Inclusion Team</a:t>
            </a:r>
            <a:endParaRPr lang="en-GB" u="sng" dirty="0" smtClean="0"/>
          </a:p>
          <a:p>
            <a:endParaRPr lang="en-GB" u="sng" dirty="0"/>
          </a:p>
        </p:txBody>
      </p:sp>
      <p:sp>
        <p:nvSpPr>
          <p:cNvPr id="12" name="TextBox 11"/>
          <p:cNvSpPr txBox="1"/>
          <p:nvPr/>
        </p:nvSpPr>
        <p:spPr>
          <a:xfrm>
            <a:off x="203200" y="1271319"/>
            <a:ext cx="757524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 smtClean="0"/>
              <a:t>Teacher and TA support:  </a:t>
            </a:r>
          </a:p>
          <a:p>
            <a:r>
              <a:rPr lang="en-GB" dirty="0" smtClean="0"/>
              <a:t>‘Helicoptering’ support to develop independence</a:t>
            </a:r>
          </a:p>
          <a:p>
            <a:endParaRPr lang="en-GB" u="sng" dirty="0"/>
          </a:p>
          <a:p>
            <a:endParaRPr lang="en-GB" u="sng" dirty="0" smtClean="0"/>
          </a:p>
          <a:p>
            <a:endParaRPr lang="en-GB" u="sng" dirty="0"/>
          </a:p>
        </p:txBody>
      </p:sp>
      <p:sp>
        <p:nvSpPr>
          <p:cNvPr id="13" name="TextBox 12"/>
          <p:cNvSpPr txBox="1"/>
          <p:nvPr/>
        </p:nvSpPr>
        <p:spPr>
          <a:xfrm>
            <a:off x="287273" y="2242424"/>
            <a:ext cx="98352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 smtClean="0"/>
              <a:t>Resources:</a:t>
            </a:r>
          </a:p>
          <a:p>
            <a:r>
              <a:rPr lang="en-GB" dirty="0" smtClean="0"/>
              <a:t>Coloured overlays, sound buttons, pencil grips, </a:t>
            </a:r>
            <a:r>
              <a:rPr lang="en-GB" dirty="0"/>
              <a:t>w</a:t>
            </a:r>
            <a:r>
              <a:rPr lang="en-GB" dirty="0" smtClean="0"/>
              <a:t>obble cushions, screens, fiddle toys, assistive technology </a:t>
            </a:r>
            <a:endParaRPr lang="en-GB" dirty="0" smtClean="0"/>
          </a:p>
          <a:p>
            <a:r>
              <a:rPr lang="en-GB" dirty="0" err="1" smtClean="0"/>
              <a:t>eg</a:t>
            </a:r>
            <a:r>
              <a:rPr lang="en-GB" dirty="0" smtClean="0"/>
              <a:t>. Speech to text/ text to speech </a:t>
            </a:r>
          </a:p>
          <a:p>
            <a:endParaRPr lang="en-GB" u="sng" dirty="0"/>
          </a:p>
        </p:txBody>
      </p:sp>
    </p:spTree>
    <p:extLst>
      <p:ext uri="{BB962C8B-B14F-4D97-AF65-F5344CB8AC3E}">
        <p14:creationId xmlns:p14="http://schemas.microsoft.com/office/powerpoint/2010/main" val="28399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97243" y="0"/>
            <a:ext cx="1594757" cy="155333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017523" y="198735"/>
            <a:ext cx="9674354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sz="5400" u="sng" dirty="0"/>
          </a:p>
        </p:txBody>
      </p:sp>
      <p:sp>
        <p:nvSpPr>
          <p:cNvPr id="10" name="TextBox 9"/>
          <p:cNvSpPr txBox="1"/>
          <p:nvPr/>
        </p:nvSpPr>
        <p:spPr>
          <a:xfrm>
            <a:off x="1017523" y="1790169"/>
            <a:ext cx="9674354" cy="483209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/>
              <a:t>Any questions, worries or concerns (no matter how big or small!) please do contact me.</a:t>
            </a:r>
          </a:p>
          <a:p>
            <a:pPr algn="ctr"/>
            <a:endParaRPr lang="en-GB" sz="4000" dirty="0"/>
          </a:p>
          <a:p>
            <a:pPr algn="ctr"/>
            <a:r>
              <a:rPr lang="en-GB" sz="4000" dirty="0" smtClean="0">
                <a:hlinkClick r:id="rId3"/>
              </a:rPr>
              <a:t>office@stmarysprimarypulborough.co.uk</a:t>
            </a:r>
            <a:endParaRPr lang="en-GB" sz="4000" dirty="0" smtClean="0"/>
          </a:p>
          <a:p>
            <a:pPr algn="ctr"/>
            <a:endParaRPr lang="en-GB" sz="4000" dirty="0" smtClean="0"/>
          </a:p>
          <a:p>
            <a:endParaRPr lang="en-GB" sz="5400" u="sng" dirty="0"/>
          </a:p>
          <a:p>
            <a:endParaRPr lang="en-GB" sz="5400" u="sng" dirty="0"/>
          </a:p>
        </p:txBody>
      </p:sp>
    </p:spTree>
    <p:extLst>
      <p:ext uri="{BB962C8B-B14F-4D97-AF65-F5344CB8AC3E}">
        <p14:creationId xmlns:p14="http://schemas.microsoft.com/office/powerpoint/2010/main" val="470951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736059"/>
      </a:dk2>
      <a:lt2>
        <a:srgbClr val="E7E0C7"/>
      </a:lt2>
      <a:accent1>
        <a:srgbClr val="92B0C8"/>
      </a:accent1>
      <a:accent2>
        <a:srgbClr val="E37C3D"/>
      </a:accent2>
      <a:accent3>
        <a:srgbClr val="A5AB81"/>
      </a:accent3>
      <a:accent4>
        <a:srgbClr val="E9B635"/>
      </a:accent4>
      <a:accent5>
        <a:srgbClr val="7BA79D"/>
      </a:accent5>
      <a:accent6>
        <a:srgbClr val="968C8C"/>
      </a:accent6>
      <a:hlink>
        <a:srgbClr val="F7A115"/>
      </a:hlink>
      <a:folHlink>
        <a:srgbClr val="969696"/>
      </a:folHlink>
    </a:clrScheme>
    <a:fontScheme name="Savon">
      <a:maj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3F20CFC1-E34F-405B-AA49-5BE0E194F1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123</TotalTime>
  <Words>312</Words>
  <Application>Microsoft Office PowerPoint</Application>
  <PresentationFormat>Widescreen</PresentationFormat>
  <Paragraphs>41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Garamond</vt:lpstr>
      <vt:lpstr>Savon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mwilkins</dc:creator>
  <cp:lastModifiedBy>FHancock</cp:lastModifiedBy>
  <cp:revision>25</cp:revision>
  <dcterms:created xsi:type="dcterms:W3CDTF">2021-12-01T08:35:22Z</dcterms:created>
  <dcterms:modified xsi:type="dcterms:W3CDTF">2021-12-07T09:12:22Z</dcterms:modified>
</cp:coreProperties>
</file>