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5143500" type="screen16x9"/>
  <p:notesSz cx="6858000" cy="9144000"/>
  <p:embeddedFontLst>
    <p:embeddedFont>
      <p:font typeface="Nunito" panose="020B0604020202020204" charset="0"/>
      <p:regular r:id="rId33"/>
      <p:bold r:id="rId34"/>
      <p:italic r:id="rId35"/>
      <p:boldItalic r:id="rId36"/>
    </p:embeddedFont>
    <p:embeddedFont>
      <p:font typeface="Cambria Math" panose="02040503050406030204" pitchFamily="18" charset="0"/>
      <p:regular r:id="rId37"/>
    </p:embeddedFont>
    <p:embeddedFont>
      <p:font typeface="Nunito Sans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54" autoAdjust="0"/>
  </p:normalViewPr>
  <p:slideViewPr>
    <p:cSldViewPr snapToGrid="0">
      <p:cViewPr varScale="1">
        <p:scale>
          <a:sx n="81" d="100"/>
          <a:sy n="81" d="100"/>
        </p:scale>
        <p:origin x="10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299174" y="1571496"/>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Wednesday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smtClean="0">
                <a:solidFill>
                  <a:srgbClr val="283593"/>
                </a:solidFill>
              </a:rPr>
              <a:t>Give/explain </a:t>
            </a:r>
            <a:r>
              <a:rPr lang="en-GB" sz="1400" dirty="0">
                <a:solidFill>
                  <a:srgbClr val="283593"/>
                </a:solidFill>
              </a:rPr>
              <a:t>the meaning of words in context;</a:t>
            </a:r>
          </a:p>
          <a:p>
            <a:r>
              <a:rPr lang="en-GB" sz="1400" dirty="0">
                <a:solidFill>
                  <a:srgbClr val="283593"/>
                </a:solidFill>
              </a:rPr>
              <a:t>Retrieve and record </a:t>
            </a:r>
            <a:r>
              <a:rPr lang="en-GB" sz="1400" dirty="0" smtClean="0">
                <a:solidFill>
                  <a:srgbClr val="283593"/>
                </a:solidFill>
              </a:rPr>
              <a:t>information/identify </a:t>
            </a:r>
            <a:r>
              <a:rPr lang="en-GB" sz="1400" dirty="0">
                <a:solidFill>
                  <a:srgbClr val="283593"/>
                </a:solidFill>
              </a:rPr>
              <a:t>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a:t>
            </a:r>
            <a:r>
              <a:rPr lang="en-GB" sz="1400" dirty="0" smtClean="0">
                <a:solidFill>
                  <a:srgbClr val="283593"/>
                </a:solidFill>
              </a:rPr>
              <a:t>text/explain </a:t>
            </a:r>
            <a:r>
              <a:rPr lang="en-GB" sz="1400" dirty="0">
                <a:solidFill>
                  <a:srgbClr val="283593"/>
                </a:solidFill>
              </a:rPr>
              <a:t>and justify inferences with evidence from the text;</a:t>
            </a:r>
          </a:p>
          <a:p>
            <a:r>
              <a:rPr lang="en-GB" sz="1400" dirty="0">
                <a:solidFill>
                  <a:srgbClr val="283593"/>
                </a:solidFill>
              </a:rPr>
              <a:t>Predict what might happen from details stated and implied;</a:t>
            </a:r>
          </a:p>
          <a:p>
            <a:r>
              <a:rPr lang="en-GB" sz="1400" dirty="0" smtClean="0">
                <a:solidFill>
                  <a:srgbClr val="283593"/>
                </a:solidFill>
              </a:rPr>
              <a:t>Identify/explain </a:t>
            </a:r>
            <a:r>
              <a:rPr lang="en-GB" sz="1400" dirty="0">
                <a:solidFill>
                  <a:srgbClr val="283593"/>
                </a:solidFill>
              </a:rPr>
              <a:t>how </a:t>
            </a:r>
            <a:r>
              <a:rPr lang="en-GB" sz="1400" dirty="0" smtClean="0">
                <a:solidFill>
                  <a:srgbClr val="283593"/>
                </a:solidFill>
              </a:rPr>
              <a:t>information/narrative </a:t>
            </a:r>
            <a:r>
              <a:rPr lang="en-GB" sz="1400" dirty="0">
                <a:solidFill>
                  <a:srgbClr val="283593"/>
                </a:solidFill>
              </a:rPr>
              <a:t>content is related and contributes to meaning as a whole; </a:t>
            </a:r>
          </a:p>
          <a:p>
            <a:r>
              <a:rPr lang="en-GB" sz="1400" dirty="0" smtClean="0">
                <a:solidFill>
                  <a:srgbClr val="283593"/>
                </a:solidFill>
              </a:rPr>
              <a:t>Identify/explain </a:t>
            </a:r>
            <a:r>
              <a:rPr lang="en-GB" sz="1400" dirty="0">
                <a:solidFill>
                  <a:srgbClr val="283593"/>
                </a:solidFill>
              </a:rPr>
              <a:t>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Thursday 11</a:t>
            </a:r>
            <a:r>
              <a:rPr lang="en-GB" baseline="30000" dirty="0"/>
              <a:t>th</a:t>
            </a:r>
            <a:r>
              <a:rPr lang="en-GB" dirty="0"/>
              <a:t> May and Friday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a:t>
            </a:r>
            <a:r>
              <a:rPr lang="en-GB" dirty="0" smtClean="0"/>
              <a:t>Maths </a:t>
            </a:r>
            <a:r>
              <a:rPr lang="en-GB" dirty="0"/>
              <a:t>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a:t>
            </a:r>
            <a:r>
              <a:rPr lang="en-GB" dirty="0" smtClean="0"/>
              <a:t>Maths </a:t>
            </a:r>
            <a:r>
              <a:rPr lang="en-GB" dirty="0"/>
              <a:t>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t>
            </a:r>
            <a:r>
              <a:rPr lang="en-GB" dirty="0" smtClean="0">
                <a:solidFill>
                  <a:srgbClr val="283593"/>
                </a:solidFill>
              </a:rPr>
              <a:t>aper </a:t>
            </a:r>
            <a:r>
              <a:rPr lang="en-GB" dirty="0">
                <a:solidFill>
                  <a:srgbClr val="283593"/>
                </a:solidFill>
              </a:rPr>
              <a:t>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a:t>
            </a:r>
            <a:r>
              <a:rPr lang="en-GB" dirty="0" smtClean="0"/>
              <a:t>Key </a:t>
            </a:r>
            <a:r>
              <a:rPr lang="en-GB" dirty="0"/>
              <a:t>S</a:t>
            </a:r>
            <a:r>
              <a:rPr lang="en-GB" dirty="0" smtClean="0"/>
              <a:t>tage 2, </a:t>
            </a:r>
            <a:r>
              <a:rPr lang="en-GB" dirty="0"/>
              <a:t>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a:t>
            </a:r>
            <a:r>
              <a:rPr lang="en-GB" dirty="0" smtClean="0"/>
              <a:t>Bank </a:t>
            </a:r>
            <a:r>
              <a:rPr lang="en-GB" dirty="0"/>
              <a:t>H</a:t>
            </a:r>
            <a:r>
              <a:rPr lang="en-GB" dirty="0" smtClean="0"/>
              <a:t>oliday </a:t>
            </a:r>
            <a:r>
              <a:rPr lang="en-GB" dirty="0"/>
              <a:t>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t>
            </a:r>
            <a:r>
              <a:rPr lang="en-GB" dirty="0" smtClean="0"/>
              <a:t>afterwards. </a:t>
            </a:r>
            <a:endParaRPr lang="en-GB" dirty="0"/>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a:t>
            </a:r>
            <a:r>
              <a:rPr lang="en-GB" dirty="0" smtClean="0"/>
              <a:t>ental </a:t>
            </a:r>
            <a:r>
              <a:rPr lang="en-GB" dirty="0"/>
              <a:t>M</a:t>
            </a:r>
            <a:r>
              <a:rPr lang="en-GB" dirty="0" smtClean="0"/>
              <a:t>aths </a:t>
            </a:r>
            <a:r>
              <a:rPr lang="en-GB" dirty="0"/>
              <a:t>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a:t>
            </a:r>
            <a:r>
              <a:rPr lang="en-GB" dirty="0" smtClean="0"/>
              <a:t>Maths </a:t>
            </a:r>
            <a:r>
              <a:rPr lang="en-GB" dirty="0"/>
              <a:t>at home, there are lots of good websites with free Year 6 revision resources. Start with </a:t>
            </a:r>
            <a:r>
              <a:rPr lang="en-GB" dirty="0">
                <a:hlinkClick r:id="rId2"/>
              </a:rPr>
              <a:t>thirdspacelearning.com/blog/category/for-parents/</a:t>
            </a:r>
            <a:r>
              <a:rPr lang="en-GB" dirty="0"/>
              <a:t> or register free for the Third Space Learning Maths Hub (</a:t>
            </a:r>
            <a:r>
              <a:rPr lang="en-GB" dirty="0">
                <a:hlinkClick r:id="rId3"/>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a:t>
            </a:r>
            <a:r>
              <a:rPr lang="en-GB" dirty="0" smtClean="0"/>
              <a:t>Science</a:t>
            </a:r>
            <a:r>
              <a:rPr lang="en-GB" dirty="0"/>
              <a:t>, </a:t>
            </a:r>
            <a:r>
              <a:rPr lang="en-GB" dirty="0" smtClean="0"/>
              <a:t>Geography</a:t>
            </a:r>
            <a:r>
              <a:rPr lang="en-GB" dirty="0"/>
              <a:t>, </a:t>
            </a:r>
            <a:r>
              <a:rPr lang="en-GB" dirty="0" smtClean="0"/>
              <a:t>Art</a:t>
            </a:r>
            <a:r>
              <a:rPr lang="en-GB" dirty="0"/>
              <a: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a:t>
            </a:r>
            <a:r>
              <a:rPr lang="en-GB" dirty="0" smtClean="0"/>
              <a:t>standard, </a:t>
            </a:r>
            <a:r>
              <a:rPr lang="en-GB" dirty="0"/>
              <a:t>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a:t>
            </a:r>
            <a:r>
              <a:rPr lang="en-GB" dirty="0" smtClean="0"/>
              <a:t>to seek </a:t>
            </a:r>
            <a:r>
              <a:rPr lang="en-GB" dirty="0"/>
              <a:t>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SATs Week at St Mary’s</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pPr marL="114300" indent="0">
              <a:buNone/>
            </a:pPr>
            <a:r>
              <a:rPr lang="en-GB" dirty="0"/>
              <a:t>The following activities will be happening during SATs Week</a:t>
            </a:r>
            <a:r>
              <a:rPr lang="en-GB" dirty="0" smtClean="0"/>
              <a:t>:</a:t>
            </a:r>
          </a:p>
          <a:p>
            <a:pPr marL="114300" indent="0">
              <a:buNone/>
            </a:pPr>
            <a:endParaRPr lang="en-GB" dirty="0"/>
          </a:p>
          <a:p>
            <a:r>
              <a:rPr lang="en-GB" dirty="0"/>
              <a:t>Breakfast Club </a:t>
            </a:r>
            <a:r>
              <a:rPr lang="en-GB" dirty="0" smtClean="0"/>
              <a:t>– </a:t>
            </a:r>
            <a:r>
              <a:rPr lang="en-GB" dirty="0"/>
              <a:t>t</a:t>
            </a:r>
            <a:r>
              <a:rPr lang="en-GB" dirty="0" smtClean="0"/>
              <a:t>his </a:t>
            </a:r>
            <a:r>
              <a:rPr lang="en-GB" dirty="0"/>
              <a:t>ensures that the children are arriving in school early and are able to enjoy breakfast with friends to settle them and reduce anxiety.</a:t>
            </a:r>
          </a:p>
          <a:p>
            <a:r>
              <a:rPr lang="en-GB" dirty="0"/>
              <a:t>Afternoon Sports sessions – </a:t>
            </a:r>
            <a:r>
              <a:rPr lang="en-GB" dirty="0" smtClean="0"/>
              <a:t>cricket</a:t>
            </a:r>
            <a:r>
              <a:rPr lang="en-GB" dirty="0"/>
              <a:t>, </a:t>
            </a:r>
            <a:r>
              <a:rPr lang="en-GB" dirty="0" err="1"/>
              <a:t>r</a:t>
            </a:r>
            <a:r>
              <a:rPr lang="en-GB" dirty="0" err="1" smtClean="0"/>
              <a:t>ounders</a:t>
            </a:r>
            <a:r>
              <a:rPr lang="en-GB" dirty="0"/>
              <a:t>, etc.</a:t>
            </a:r>
          </a:p>
          <a:p>
            <a:r>
              <a:rPr lang="en-GB" dirty="0"/>
              <a:t>Creative afternoon sessions – Art and DT activities.</a:t>
            </a:r>
          </a:p>
          <a:p>
            <a:r>
              <a:rPr lang="en-GB" dirty="0"/>
              <a:t>Production announcement!</a:t>
            </a:r>
          </a:p>
          <a:p>
            <a:pPr marL="114300" indent="0">
              <a:buNone/>
            </a:pPr>
            <a:endParaRPr lang="en-GB" dirty="0"/>
          </a:p>
          <a:p>
            <a:pPr marL="114300" indent="0">
              <a:buNone/>
            </a:pPr>
            <a:r>
              <a:rPr lang="en-GB" dirty="0"/>
              <a:t>These activities will ensure that the children have something to look forward to in the afternoon sessions after all their hard work.</a:t>
            </a:r>
          </a:p>
          <a:p>
            <a:endParaRPr lang="en-GB" i="1" dirty="0">
              <a:solidFill>
                <a:srgbClr val="283593"/>
              </a:solidFill>
            </a:endParaRP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3354137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a:t>
            </a:r>
            <a:r>
              <a:rPr lang="en-GB" dirty="0" smtClean="0"/>
              <a:t>whether </a:t>
            </a:r>
            <a:r>
              <a:rPr lang="en-GB" dirty="0"/>
              <a:t>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a:t>
            </a:r>
            <a:r>
              <a:rPr lang="en-GB" dirty="0" smtClean="0"/>
              <a:t>ensure </a:t>
            </a:r>
            <a:r>
              <a:rPr lang="en-GB" dirty="0"/>
              <a:t>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Tuesday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a:t>
            </a:r>
            <a:r>
              <a:rPr lang="en-GB" dirty="0" smtClean="0">
                <a:solidFill>
                  <a:srgbClr val="283593"/>
                </a:solidFill>
                <a:latin typeface="+mn-lt"/>
              </a:rPr>
              <a:t>terms/word </a:t>
            </a:r>
            <a:r>
              <a:rPr lang="en-GB" dirty="0">
                <a:solidFill>
                  <a:srgbClr val="283593"/>
                </a:solidFill>
                <a:latin typeface="+mn-lt"/>
              </a:rPr>
              <a:t>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3154</Words>
  <Application>Microsoft Office PowerPoint</Application>
  <PresentationFormat>On-screen Show (16:9)</PresentationFormat>
  <Paragraphs>296</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Nunito</vt:lpstr>
      <vt:lpstr>Cambria Math</vt:lpstr>
      <vt:lpstr>Nunito Sans Light</vt:lpstr>
      <vt:lpstr>Arial</vt:lpstr>
      <vt:lpstr>Wingdings</vt:lpstr>
      <vt:lpstr>Nunito Sans SemiBold</vt:lpstr>
      <vt:lpstr>TSL</vt:lpstr>
      <vt:lpstr>  Year 6 SATs 2023 Presentation for Parents, Carers &amp; Guardians</vt:lpstr>
      <vt:lpstr>What are the SATs? </vt:lpstr>
      <vt:lpstr>When and how the SATs are completed</vt:lpstr>
      <vt:lpstr>Specific arrangements for SATs</vt:lpstr>
      <vt:lpstr>The results</vt:lpstr>
      <vt:lpstr>Grammar, Punctuation and Spelling: Tuesday 9th May</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SATs Week at St Mary’s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St Marys Pulborough</dc:creator>
  <cp:lastModifiedBy>FHancock</cp:lastModifiedBy>
  <cp:revision>21</cp:revision>
  <dcterms:modified xsi:type="dcterms:W3CDTF">2023-02-22T08:38:01Z</dcterms:modified>
</cp:coreProperties>
</file>