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4" r:id="rId1"/>
  </p:sldMasterIdLst>
  <p:notesMasterIdLst>
    <p:notesMasterId r:id="rId49"/>
  </p:notesMasterIdLst>
  <p:handoutMasterIdLst>
    <p:handoutMasterId r:id="rId50"/>
  </p:handoutMasterIdLst>
  <p:sldIdLst>
    <p:sldId id="257" r:id="rId2"/>
    <p:sldId id="310" r:id="rId3"/>
    <p:sldId id="335" r:id="rId4"/>
    <p:sldId id="337" r:id="rId5"/>
    <p:sldId id="336" r:id="rId6"/>
    <p:sldId id="258" r:id="rId7"/>
    <p:sldId id="334" r:id="rId8"/>
    <p:sldId id="325" r:id="rId9"/>
    <p:sldId id="260" r:id="rId10"/>
    <p:sldId id="322" r:id="rId11"/>
    <p:sldId id="276" r:id="rId12"/>
    <p:sldId id="338" r:id="rId13"/>
    <p:sldId id="332" r:id="rId14"/>
    <p:sldId id="261" r:id="rId15"/>
    <p:sldId id="339" r:id="rId16"/>
    <p:sldId id="300" r:id="rId17"/>
    <p:sldId id="262" r:id="rId18"/>
    <p:sldId id="281" r:id="rId19"/>
    <p:sldId id="282" r:id="rId20"/>
    <p:sldId id="313" r:id="rId21"/>
    <p:sldId id="314" r:id="rId22"/>
    <p:sldId id="315" r:id="rId23"/>
    <p:sldId id="323" r:id="rId24"/>
    <p:sldId id="324" r:id="rId25"/>
    <p:sldId id="327" r:id="rId26"/>
    <p:sldId id="292" r:id="rId27"/>
    <p:sldId id="328" r:id="rId28"/>
    <p:sldId id="329" r:id="rId29"/>
    <p:sldId id="330" r:id="rId30"/>
    <p:sldId id="331" r:id="rId31"/>
    <p:sldId id="267" r:id="rId32"/>
    <p:sldId id="270" r:id="rId33"/>
    <p:sldId id="293" r:id="rId34"/>
    <p:sldId id="268" r:id="rId35"/>
    <p:sldId id="269" r:id="rId36"/>
    <p:sldId id="311" r:id="rId37"/>
    <p:sldId id="312" r:id="rId38"/>
    <p:sldId id="326" r:id="rId39"/>
    <p:sldId id="271" r:id="rId40"/>
    <p:sldId id="288" r:id="rId41"/>
    <p:sldId id="316" r:id="rId42"/>
    <p:sldId id="318" r:id="rId43"/>
    <p:sldId id="319" r:id="rId44"/>
    <p:sldId id="274" r:id="rId45"/>
    <p:sldId id="321" r:id="rId46"/>
    <p:sldId id="278" r:id="rId47"/>
    <p:sldId id="333" r:id="rId48"/>
  </p:sldIdLst>
  <p:sldSz cx="9144000" cy="6858000" type="screen4x3"/>
  <p:notesSz cx="6799263" cy="99298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00"/>
    <a:srgbClr val="FF0000"/>
    <a:srgbClr val="99FF99"/>
    <a:srgbClr val="FFFF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5" autoAdjust="0"/>
    <p:restoredTop sz="94714" autoAdjust="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9D028C7-A366-9787-F3D9-9B03AB9947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88" cy="497047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4B759B-427E-F506-7582-2CB6C9F8B6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587" y="0"/>
            <a:ext cx="2947088" cy="497047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EA9ECA9-958C-4F04-8DDE-1611FE0E3052}" type="datetimeFigureOut">
              <a:rPr lang="en-GB"/>
              <a:pPr>
                <a:defRPr/>
              </a:pPr>
              <a:t>12/09/2023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8B9EB8-6583-37D3-673D-80214A8D13B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179"/>
            <a:ext cx="2947088" cy="497046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0773C5-42AD-D8EC-A632-FD084C4B31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587" y="9431179"/>
            <a:ext cx="2947088" cy="497046"/>
          </a:xfrm>
          <a:prstGeom prst="rect">
            <a:avLst/>
          </a:prstGeom>
        </p:spPr>
        <p:txBody>
          <a:bodyPr vert="horz" wrap="square" lIns="91458" tIns="45729" rIns="91458" bIns="4572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721FAB1-C055-4525-BCF6-79D8DC3BADA9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CDF9826-1AEE-F4AD-9C19-6CED1978C4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88" cy="497047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DCFC97-3A6A-8AFE-9522-F81F7203395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587" y="0"/>
            <a:ext cx="2947088" cy="497047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7F9A6A4-D63E-4B1A-983F-33E43F16C8F0}" type="datetimeFigureOut">
              <a:rPr lang="en-GB"/>
              <a:pPr>
                <a:defRPr/>
              </a:pPr>
              <a:t>12/09/2023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1CF33D1-0A7C-3FCC-C219-30C4D4CD3FE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8" tIns="45729" rIns="91458" bIns="45729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2CF33DC-9AA3-7C48-8694-511F5C5CA2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197" y="4716383"/>
            <a:ext cx="5436870" cy="4468654"/>
          </a:xfrm>
          <a:prstGeom prst="rect">
            <a:avLst/>
          </a:prstGeom>
        </p:spPr>
        <p:txBody>
          <a:bodyPr vert="horz" lIns="91458" tIns="45729" rIns="91458" bIns="4572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9AAA28-528E-B30C-3F8F-AD81BCAE943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31179"/>
            <a:ext cx="2947088" cy="497046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C4247B-5931-451B-E3BD-8BD427010D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587" y="9431179"/>
            <a:ext cx="2947088" cy="497046"/>
          </a:xfrm>
          <a:prstGeom prst="rect">
            <a:avLst/>
          </a:prstGeom>
        </p:spPr>
        <p:txBody>
          <a:bodyPr vert="horz" wrap="square" lIns="91458" tIns="45729" rIns="91458" bIns="4572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7F9884D-0EEC-475E-9CC5-2D9467E9BC9F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DE7461-6A53-9490-FEAD-862FC0C26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4A270-708E-0878-F280-FD531923F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366D1-83A6-3AFA-5313-66AC78C91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5FA49B-EF89-4FAD-8D4B-FE36BA2A29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3164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FE341-DA27-640C-3CC4-5B52E9195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75F942-8DCA-8B89-9613-DC861C2AC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0760E-4E4A-D200-88BA-9D99409CA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EE7810-8D4E-445E-BE74-030096EC25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1361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BEDDA-5D6B-FDA0-A9FF-F774ED971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C6383-EBA8-15FA-0EE4-6329F8A49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890EC2-2B25-15B3-B842-4FD8C60C4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1AC26-E7A3-4C01-B1D5-669D253B14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4979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AC9AF-0C1C-4B02-7B25-7FA263BC0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A4C05-2888-53DC-5C11-7FBB14B7F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36CBF-3B63-F0E3-23E6-98E3A9EA7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67D805-E69A-49A9-8986-BDC693422C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951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A5FC6-091B-190B-FDFE-58AC37743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091A6-F75A-A799-2AF9-B369A454E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1F7E96-6B23-04FC-ED22-89DD7941B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ED2DCD-10B0-4834-A09E-E64B747A29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4907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1732CEB-FCF6-83EE-9018-B057F9D3C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AC54840-D370-A42C-2195-E56A3F76C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41C9120-DAF3-3285-64F8-EE2C52E8F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73F525-C0DF-4FFD-965C-F2D460FA53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423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570399A-F2ED-1016-525D-B79E25F16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07856D4-DA35-1EDB-666D-416F62E1D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CAC11B2-0791-485B-70B7-B7FC1D8CA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9F96B4-0F77-4236-AC0D-DF4B6465AC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359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53CBC7E-2BAC-895F-32DC-BC21CD2C9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DE31799-2960-9CA1-9E50-D27F5E3AA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F3EEAC3-7182-E60C-456D-3EBDF78CB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B9F14-E777-4228-A197-459C42F4E2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7470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BD6B39D-594D-00D3-770A-C4E97618D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800C624-061F-F373-3F11-19A558CE2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EEBB31B-3817-9F01-9727-41CCB5DA4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509CD-3008-4478-B764-096737C3D4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0226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1CFE53E-8924-64CF-A7E6-AF29AC1D4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C310E7C-2EBD-7621-B6CF-FAAB0D985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F86D6F2-ADFB-7751-BB21-0BEBC0E06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07B9B0-45C3-47CB-8020-446E84775D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0959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1F08AFC-6618-A859-BC0C-0ECDE9F6E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D29999A-9C9B-D87D-7BE7-5C458EB0B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9979C06-CFD0-7030-D297-DEDC3EBC4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30A09C-FFFB-4D79-BF01-FBA10760BA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5545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18AD4D7-AAEF-60A3-C37E-259D8A58A51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F03F27A-603B-B87E-AC0C-EFD99C0196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F4575-3ECD-22CB-C865-5D00068E4B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B69AF-3790-5E7F-13CC-CC281B966A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4A9997-7E3F-5B5A-997E-8549B4025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620488D-9D8A-4329-876E-18D90E5C995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9EB098F9-32E7-61CF-92B0-492D0276E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/>
              <a:t>St Mary’s C of E (Aided) Primary School</a:t>
            </a:r>
            <a:br>
              <a:rPr lang="en-GB" altLang="en-US" sz="3600" dirty="0"/>
            </a:br>
            <a:r>
              <a:rPr lang="en-GB" altLang="en-US" sz="3600" dirty="0"/>
              <a:t>Harvest Eucharist </a:t>
            </a:r>
            <a:r>
              <a:rPr lang="en-GB" altLang="en-US" sz="3600" dirty="0" smtClean="0"/>
              <a:t>2023</a:t>
            </a:r>
            <a:endParaRPr lang="en-GB" altLang="en-US" sz="3600" dirty="0"/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id="{021B5257-CE22-91BE-29AF-AA4B4D7CED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2400" b="1" i="1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1200" b="1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2800" dirty="0"/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400" b="1" i="1" dirty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altLang="en-US" sz="2400" dirty="0">
              <a:solidFill>
                <a:srgbClr val="3333FF"/>
              </a:solidFill>
            </a:endParaRPr>
          </a:p>
        </p:txBody>
      </p:sp>
      <p:pic>
        <p:nvPicPr>
          <p:cNvPr id="4100" name="Picture 8" descr="C:\Users\head\AppData\Local\Microsoft\Windows\Temporary Internet Files\Content.IE5\R36YZYG5\ID-100206371[1].jpg">
            <a:extLst>
              <a:ext uri="{FF2B5EF4-FFF2-40B4-BE49-F238E27FC236}">
                <a16:creationId xmlns:a16="http://schemas.microsoft.com/office/drawing/2014/main" id="{9E4B0490-53BF-0EE3-2265-2F5D02FAE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276475"/>
            <a:ext cx="5434013" cy="361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F73718EF-3F66-FACA-88C1-969E820A9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Gradual Hymn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B3BF1-C344-34F3-A485-13EEEAA95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1166018"/>
            <a:ext cx="7354887" cy="45259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GB" dirty="0"/>
              <a:t>We sing this twice before the Gospel reading:</a:t>
            </a:r>
          </a:p>
          <a:p>
            <a:pPr marL="0" indent="0">
              <a:buFont typeface="Arial" charset="0"/>
              <a:buNone/>
              <a:defRPr/>
            </a:pPr>
            <a:endParaRPr lang="en-GB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b="1" dirty="0">
                <a:solidFill>
                  <a:srgbClr val="3333FF"/>
                </a:solidFill>
              </a:rPr>
              <a:t>Halle, </a:t>
            </a:r>
            <a:r>
              <a:rPr lang="en-US" altLang="en-US" b="1" dirty="0" err="1">
                <a:solidFill>
                  <a:srgbClr val="3333FF"/>
                </a:solidFill>
              </a:rPr>
              <a:t>halle</a:t>
            </a:r>
            <a:r>
              <a:rPr lang="en-US" altLang="en-US" b="1" dirty="0">
                <a:solidFill>
                  <a:srgbClr val="3333FF"/>
                </a:solidFill>
              </a:rPr>
              <a:t>, </a:t>
            </a:r>
            <a:r>
              <a:rPr lang="en-US" altLang="en-US" b="1" dirty="0" err="1">
                <a:solidFill>
                  <a:srgbClr val="3333FF"/>
                </a:solidFill>
              </a:rPr>
              <a:t>halle-lu-jah</a:t>
            </a:r>
            <a:r>
              <a:rPr lang="en-US" altLang="en-US" b="1" dirty="0">
                <a:solidFill>
                  <a:srgbClr val="3333FF"/>
                </a:solidFill>
              </a:rPr>
              <a:t>!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b="1" dirty="0">
                <a:solidFill>
                  <a:srgbClr val="3333FF"/>
                </a:solidFill>
              </a:rPr>
              <a:t>Halle, </a:t>
            </a:r>
            <a:r>
              <a:rPr lang="en-US" altLang="en-US" b="1" dirty="0" err="1">
                <a:solidFill>
                  <a:srgbClr val="3333FF"/>
                </a:solidFill>
              </a:rPr>
              <a:t>halle</a:t>
            </a:r>
            <a:r>
              <a:rPr lang="en-US" altLang="en-US" b="1" dirty="0">
                <a:solidFill>
                  <a:srgbClr val="3333FF"/>
                </a:solidFill>
              </a:rPr>
              <a:t>, </a:t>
            </a:r>
            <a:r>
              <a:rPr lang="en-US" altLang="en-US" b="1" dirty="0" err="1">
                <a:solidFill>
                  <a:srgbClr val="3333FF"/>
                </a:solidFill>
              </a:rPr>
              <a:t>halle-lu-jah</a:t>
            </a:r>
            <a:r>
              <a:rPr lang="en-US" altLang="en-US" b="1" dirty="0">
                <a:solidFill>
                  <a:srgbClr val="3333FF"/>
                </a:solidFill>
              </a:rPr>
              <a:t>!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b="1" dirty="0">
                <a:solidFill>
                  <a:srgbClr val="3333FF"/>
                </a:solidFill>
              </a:rPr>
              <a:t>Halle, </a:t>
            </a:r>
            <a:r>
              <a:rPr lang="en-US" altLang="en-US" b="1" dirty="0" err="1">
                <a:solidFill>
                  <a:srgbClr val="3333FF"/>
                </a:solidFill>
              </a:rPr>
              <a:t>halle</a:t>
            </a:r>
            <a:r>
              <a:rPr lang="en-US" altLang="en-US" b="1" dirty="0">
                <a:solidFill>
                  <a:srgbClr val="3333FF"/>
                </a:solidFill>
              </a:rPr>
              <a:t>, </a:t>
            </a:r>
            <a:r>
              <a:rPr lang="en-US" altLang="en-US" b="1" dirty="0" err="1">
                <a:solidFill>
                  <a:srgbClr val="3333FF"/>
                </a:solidFill>
              </a:rPr>
              <a:t>halle-lu-jah</a:t>
            </a:r>
            <a:r>
              <a:rPr lang="en-US" altLang="en-US" b="1" dirty="0">
                <a:solidFill>
                  <a:srgbClr val="3333FF"/>
                </a:solidFill>
              </a:rPr>
              <a:t>!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b="1" dirty="0">
                <a:solidFill>
                  <a:srgbClr val="3333FF"/>
                </a:solidFill>
              </a:rPr>
              <a:t>Hallelujah, hallelujah</a:t>
            </a:r>
            <a:endParaRPr lang="en-GB" altLang="en-US" b="1" i="1" dirty="0">
              <a:solidFill>
                <a:srgbClr val="3333FF"/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>
            <a:extLst>
              <a:ext uri="{FF2B5EF4-FFF2-40B4-BE49-F238E27FC236}">
                <a16:creationId xmlns:a16="http://schemas.microsoft.com/office/drawing/2014/main" id="{18BE0834-D439-977F-1C48-8E65EC5E9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476250"/>
            <a:ext cx="7654925" cy="58324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800" b="1" i="1" dirty="0"/>
              <a:t>Gospel Reading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 dirty="0">
                <a:solidFill>
                  <a:srgbClr val="000000"/>
                </a:solidFill>
              </a:rPr>
              <a:t>Hear the Gospel of our Lord Jesus Christ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Glory to you, O Lord.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800" b="1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800" b="1" dirty="0"/>
              <a:t>The Gospel is read</a:t>
            </a:r>
            <a:endParaRPr lang="en-GB" altLang="en-US" sz="3600" b="1" i="1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 dirty="0"/>
              <a:t>This is the Gospel of the Lord.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Praise to you, O Christ.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800" b="1" dirty="0">
              <a:solidFill>
                <a:srgbClr val="3333FF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800" b="1" i="1" dirty="0"/>
              <a:t>Address</a:t>
            </a:r>
            <a:endParaRPr lang="en-GB" altLang="en-US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400" b="1" i="1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Content Placeholder 3">
            <a:extLst>
              <a:ext uri="{FF2B5EF4-FFF2-40B4-BE49-F238E27FC236}">
                <a16:creationId xmlns:a16="http://schemas.microsoft.com/office/drawing/2014/main" id="{A89FB3F9-2031-856A-9EC2-4A0061844D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620713"/>
            <a:ext cx="8229600" cy="41148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Content Placeholder 3">
            <a:extLst>
              <a:ext uri="{FF2B5EF4-FFF2-40B4-BE49-F238E27FC236}">
                <a16:creationId xmlns:a16="http://schemas.microsoft.com/office/drawing/2014/main" id="{0EE96B83-AB87-C238-1A53-1CC8F88BAC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908050"/>
            <a:ext cx="6924675" cy="460851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B6C9CE88-F32F-CA8A-DD9D-B4BD1A211B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7584" y="404813"/>
            <a:ext cx="7870329" cy="61198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800" b="1" dirty="0"/>
              <a:t>Prayers</a:t>
            </a:r>
            <a:r>
              <a:rPr lang="en-GB" altLang="en-US" sz="2400" b="1" dirty="0"/>
              <a:t> of Intercession </a:t>
            </a:r>
            <a:r>
              <a:rPr lang="en-GB" altLang="en-US" sz="2400" dirty="0"/>
              <a:t>-  by Year 4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 dirty="0"/>
              <a:t>Lord in your mercy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Hear our prayer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b="1" dirty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/>
              <a:t>Prayer of St Richard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Thanks be to you, my Lord Jesus Christ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For all the benefits which you have given me;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For all the pains and insults which you have borne for me.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O most merciful Redeemer, Friend and Brother,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May I know you more clearly, love you more dearly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  and follow you more nearly.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Amen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b="1" dirty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b="1" dirty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 b="1" dirty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2000" i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18627-BA09-8B50-CF62-48AEC400D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/>
              <a:t>Merciful Father,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3200" b="1" dirty="0">
                <a:solidFill>
                  <a:srgbClr val="3333FF"/>
                </a:solidFill>
              </a:rPr>
              <a:t>Accept these prayers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3200" b="1" dirty="0">
                <a:solidFill>
                  <a:srgbClr val="3333FF"/>
                </a:solidFill>
              </a:rPr>
              <a:t>for the sake of your Son,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3200" b="1" dirty="0">
                <a:solidFill>
                  <a:srgbClr val="3333FF"/>
                </a:solidFill>
              </a:rPr>
              <a:t>our </a:t>
            </a:r>
            <a:r>
              <a:rPr lang="en-US" altLang="en-US" sz="3200" b="1" dirty="0" err="1">
                <a:solidFill>
                  <a:srgbClr val="3333FF"/>
                </a:solidFill>
              </a:rPr>
              <a:t>Saviour</a:t>
            </a:r>
            <a:r>
              <a:rPr lang="en-US" altLang="en-US" sz="3200" b="1" dirty="0">
                <a:solidFill>
                  <a:srgbClr val="3333FF"/>
                </a:solidFill>
              </a:rPr>
              <a:t> Jesus Christ.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3200" b="1" dirty="0">
                <a:solidFill>
                  <a:srgbClr val="3333FF"/>
                </a:solidFill>
              </a:rPr>
              <a:t>Amen.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7713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479C68F7-A423-78C8-9995-E457C40B7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The Peace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7BF63-97DC-67B0-A889-E16305DCF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013" y="1600200"/>
            <a:ext cx="7570787" cy="45259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GB" b="1" dirty="0">
                <a:solidFill>
                  <a:srgbClr val="3333FF"/>
                </a:solidFill>
              </a:rPr>
              <a:t>Shalom, my friend, 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>
                <a:solidFill>
                  <a:srgbClr val="3333FF"/>
                </a:solidFill>
              </a:rPr>
              <a:t>Shalom, my friend,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>
                <a:solidFill>
                  <a:srgbClr val="3333FF"/>
                </a:solidFill>
              </a:rPr>
              <a:t>Shalom, shalom.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>
                <a:solidFill>
                  <a:srgbClr val="3333FF"/>
                </a:solidFill>
              </a:rPr>
              <a:t>The peace of Christ I give you today.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>
                <a:solidFill>
                  <a:srgbClr val="3333FF"/>
                </a:solidFill>
              </a:rPr>
              <a:t>Shalom, shalom.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2">
            <a:extLst>
              <a:ext uri="{FF2B5EF4-FFF2-40B4-BE49-F238E27FC236}">
                <a16:creationId xmlns:a16="http://schemas.microsoft.com/office/drawing/2014/main" id="{486039D7-BCF1-36FA-81D0-18C4B82DA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936625"/>
          </a:xfrm>
        </p:spPr>
        <p:txBody>
          <a:bodyPr/>
          <a:lstStyle/>
          <a:p>
            <a:pPr algn="l" eaLnBrk="1" hangingPunct="1"/>
            <a:r>
              <a:rPr lang="en-GB" altLang="en-US" sz="1800"/>
              <a:t>The Offertory Hymn</a:t>
            </a:r>
            <a:br>
              <a:rPr lang="en-GB" altLang="en-US" sz="1800"/>
            </a:br>
            <a:r>
              <a:rPr lang="en-GB" altLang="en-US" sz="1800"/>
              <a:t/>
            </a:r>
            <a:br>
              <a:rPr lang="en-GB" altLang="en-US" sz="1800"/>
            </a:br>
            <a:r>
              <a:rPr lang="en-GB" altLang="en-US" sz="1800"/>
              <a:t>Harvest Samba</a:t>
            </a:r>
          </a:p>
        </p:txBody>
      </p:sp>
      <p:sp>
        <p:nvSpPr>
          <p:cNvPr id="19459" name="Content Placeholder 3">
            <a:extLst>
              <a:ext uri="{FF2B5EF4-FFF2-40B4-BE49-F238E27FC236}">
                <a16:creationId xmlns:a16="http://schemas.microsoft.com/office/drawing/2014/main" id="{46B2C908-886A-DAA7-AF3A-3C7D97D29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013" y="1196975"/>
            <a:ext cx="7559675" cy="452596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Cabbages and greens,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Broccoli and beans,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Cauliflower and roasted potatoes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Taste so good to me!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GB" altLang="en-US" sz="2800" b="1">
              <a:solidFill>
                <a:srgbClr val="3333FF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Apricots and plums,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Ripened in the sun,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Oranges and yellow bananas,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Good for everyone!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5D3ABB24-CA09-4036-9C26-AD16F61AA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450" y="476250"/>
            <a:ext cx="7510463" cy="452596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It’s another Harvest festival,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When we bring our fruit and vegetables.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‘Cause we want to share the best of all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The good things that we’ve been given.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It’s another opportunity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To be grateful for the food we eat.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With a Samba celebration to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Say, ‘Thank you’ to God the Father.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AA3C897F-79C6-1052-D80F-FB43D677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013" y="333375"/>
            <a:ext cx="7508875" cy="452596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Golden corn and wheat,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Oats and sugar beet.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Fluffy rice and tasty spaghetti,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Wonderful to eat!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GB" altLang="en-US" sz="2800" b="1">
              <a:solidFill>
                <a:srgbClr val="3333FF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Coffee, cocoa, tea,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Growing naturally,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Herbal plants and all kinds of spices,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Very nice indeed!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GB" altLang="en-US" sz="2800" b="1">
              <a:solidFill>
                <a:srgbClr val="3333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BCC61A0A-338B-CB49-C34F-87FA13D0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Greeting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9B156-71E7-2C87-E092-FE261B24B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450" y="1600200"/>
            <a:ext cx="749935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dirty="0" err="1">
                <a:latin typeface="Wingdings" pitchFamily="2" charset="2"/>
              </a:rPr>
              <a:t>X</a:t>
            </a:r>
            <a:r>
              <a:rPr lang="en-US" altLang="en-US" dirty="0" err="1"/>
              <a:t>In</a:t>
            </a:r>
            <a:r>
              <a:rPr lang="en-US" altLang="en-US" dirty="0"/>
              <a:t> the name of the Father,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dirty="0"/>
              <a:t>and of the Son,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dirty="0"/>
              <a:t>and of the Holy Spirit.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en-US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b="1" dirty="0">
                <a:solidFill>
                  <a:srgbClr val="3333FF"/>
                </a:solidFill>
              </a:rPr>
              <a:t>Amen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en-US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dirty="0"/>
              <a:t>The Lord be with you</a:t>
            </a:r>
            <a:endParaRPr lang="en-US" altLang="en-US" b="1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en-US" b="1" dirty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b="1" dirty="0">
                <a:solidFill>
                  <a:srgbClr val="3333FF"/>
                </a:solidFill>
              </a:rPr>
              <a:t>And also with you.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en-US" b="1" dirty="0">
              <a:solidFill>
                <a:srgbClr val="3333FF"/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24331766-9DD1-968C-54A9-C868E89EF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8888" y="404813"/>
            <a:ext cx="7439025" cy="4525962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It’s another Harvest festival,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When we bring our fruit and vegetables.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‘Cause we want to share the best of all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The good things that we’ve been given.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It’s another opportunity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To be grateful for the food we eat.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With a Samba celebration to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Say, ‘Thank you’ to God the Father.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800" b="1" i="1">
              <a:solidFill>
                <a:srgbClr val="3333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750E0B84-B44B-010D-EDD4-3DEC562BB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450" y="476250"/>
            <a:ext cx="7510463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i="1">
                <a:solidFill>
                  <a:srgbClr val="3333FF"/>
                </a:solidFill>
              </a:rPr>
              <a:t>Thank you for the harvest,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i="1">
                <a:solidFill>
                  <a:srgbClr val="3333FF"/>
                </a:solidFill>
              </a:rPr>
              <a:t>Thank you for your goodness,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i="1">
                <a:solidFill>
                  <a:srgbClr val="3333FF"/>
                </a:solidFill>
              </a:rPr>
              <a:t>For all of the fruit and vegetables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i="1">
                <a:solidFill>
                  <a:srgbClr val="3333FF"/>
                </a:solidFill>
              </a:rPr>
              <a:t>And the wonderful things that grow.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i="1">
                <a:solidFill>
                  <a:srgbClr val="3333FF"/>
                </a:solidFill>
              </a:rPr>
              <a:t>(repeat)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800" b="1" i="1">
              <a:solidFill>
                <a:srgbClr val="3333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EB5CCBFA-66FA-1E78-9F8E-C1A7D7FD5F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5650" y="404813"/>
            <a:ext cx="3751263" cy="45259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en-US"/>
              <a:t>Group one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3333FF"/>
                </a:solidFill>
              </a:rPr>
              <a:t>Cabbages and greens,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b="1"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3333FF"/>
                </a:solidFill>
              </a:rPr>
              <a:t>Broccoli and beans,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b="1"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3333FF"/>
                </a:solidFill>
              </a:rPr>
              <a:t>Cauliflower and roasted potatoes,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3333FF"/>
                </a:solidFill>
              </a:rPr>
              <a:t>Taste so good to me!</a:t>
            </a:r>
          </a:p>
        </p:txBody>
      </p:sp>
      <p:sp>
        <p:nvSpPr>
          <p:cNvPr id="18436" name="Content Placeholder 3">
            <a:extLst>
              <a:ext uri="{FF2B5EF4-FFF2-40B4-BE49-F238E27FC236}">
                <a16:creationId xmlns:a16="http://schemas.microsoft.com/office/drawing/2014/main" id="{28DF5291-57D2-222C-782E-DE570D95BC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16463" y="404813"/>
            <a:ext cx="4038600" cy="489585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altLang="en-US" dirty="0"/>
              <a:t>Group two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altLang="en-US" b="1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altLang="en-US" b="1" dirty="0">
                <a:solidFill>
                  <a:srgbClr val="3333FF"/>
                </a:solidFill>
              </a:rPr>
              <a:t>Thank you for the harvest,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altLang="en-US" b="1" dirty="0">
                <a:solidFill>
                  <a:srgbClr val="3333FF"/>
                </a:solidFill>
              </a:rPr>
              <a:t>Thank you for your goodness,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altLang="en-US" sz="1050" b="1" dirty="0"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altLang="en-US" b="1" dirty="0">
                <a:solidFill>
                  <a:srgbClr val="3333FF"/>
                </a:solidFill>
              </a:rPr>
              <a:t>For all of the fruit and vegetables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altLang="en-US" b="1" dirty="0">
                <a:solidFill>
                  <a:srgbClr val="3333FF"/>
                </a:solidFill>
              </a:rPr>
              <a:t>And the wonderful things that grow.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BF9F9B3C-85B2-679F-F248-6E47056164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2988" y="404813"/>
            <a:ext cx="3463925" cy="45259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en-US"/>
              <a:t>Group one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/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3333FF"/>
                </a:solidFill>
              </a:rPr>
              <a:t>Apricots and plums,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b="1"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3333FF"/>
                </a:solidFill>
              </a:rPr>
              <a:t>Ripened in the sun,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b="1"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3333FF"/>
                </a:solidFill>
              </a:rPr>
              <a:t>Oranges and yellow bananas,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3333FF"/>
                </a:solidFill>
              </a:rPr>
              <a:t>Good for everyone!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BB6D536-B4F0-1093-74C8-C0B9D3BF1F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16463" y="404813"/>
            <a:ext cx="4038600" cy="489585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altLang="en-US" dirty="0"/>
              <a:t>Group two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altLang="en-US" b="1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altLang="en-US" b="1" dirty="0">
                <a:solidFill>
                  <a:srgbClr val="3333FF"/>
                </a:solidFill>
              </a:rPr>
              <a:t>Thank you for the harvest,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altLang="en-US" b="1" dirty="0">
                <a:solidFill>
                  <a:srgbClr val="3333FF"/>
                </a:solidFill>
              </a:rPr>
              <a:t>Thank you for your goodness,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altLang="en-US" sz="1050" b="1" dirty="0"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altLang="en-US" b="1" dirty="0">
                <a:solidFill>
                  <a:srgbClr val="3333FF"/>
                </a:solidFill>
              </a:rPr>
              <a:t>For all of the fruit and vegetables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altLang="en-US" b="1" dirty="0">
                <a:solidFill>
                  <a:srgbClr val="3333FF"/>
                </a:solidFill>
              </a:rPr>
              <a:t>And the wonderful things that grow.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5">
            <a:extLst>
              <a:ext uri="{FF2B5EF4-FFF2-40B4-BE49-F238E27FC236}">
                <a16:creationId xmlns:a16="http://schemas.microsoft.com/office/drawing/2014/main" id="{30A083EC-3441-25BC-FC37-8B5936485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0" y="260350"/>
            <a:ext cx="7869238" cy="452596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3333FF"/>
                </a:solidFill>
              </a:rPr>
              <a:t>It’s another Harvest festival,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3333FF"/>
                </a:solidFill>
              </a:rPr>
              <a:t>When we bring our fruit and vegetables.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3333FF"/>
                </a:solidFill>
              </a:rPr>
              <a:t>‘Cause we want to share the best of all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3333FF"/>
                </a:solidFill>
              </a:rPr>
              <a:t>The good things that we’ve been given.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3333FF"/>
                </a:solidFill>
              </a:rPr>
              <a:t>It’s another opportunity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3333FF"/>
                </a:solidFill>
              </a:rPr>
              <a:t>To be grateful for the food we eat.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3333FF"/>
                </a:solidFill>
              </a:rPr>
              <a:t>With a Samba celebration to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3333FF"/>
                </a:solidFill>
              </a:rPr>
              <a:t>Say, ‘Thank you’ to God the Father.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3333FF"/>
                </a:solidFill>
              </a:rPr>
              <a:t>                               …..           God the Father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>
            <a:extLst>
              <a:ext uri="{FF2B5EF4-FFF2-40B4-BE49-F238E27FC236}">
                <a16:creationId xmlns:a16="http://schemas.microsoft.com/office/drawing/2014/main" id="{B2A613B5-6439-50BD-A6B5-976FB2FF2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333375"/>
            <a:ext cx="7581900" cy="575945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altLang="en-US" sz="2400"/>
              <a:t>Prayer of Thanksgiving (The Eucharistic Prayer)</a:t>
            </a:r>
          </a:p>
          <a:p>
            <a:pPr marL="0" indent="0" eaLnBrk="1" hangingPunct="1">
              <a:buFontTx/>
              <a:buNone/>
            </a:pPr>
            <a:r>
              <a:rPr lang="en-GB" altLang="en-US" sz="2400"/>
              <a:t>The Lord be with you</a:t>
            </a:r>
          </a:p>
          <a:p>
            <a:pPr marL="0" indent="0" eaLnBrk="1" hangingPunct="1">
              <a:buFontTx/>
              <a:buNone/>
            </a:pPr>
            <a:r>
              <a:rPr lang="en-GB" altLang="en-US" sz="2400">
                <a:solidFill>
                  <a:srgbClr val="3333FF"/>
                </a:solidFill>
              </a:rPr>
              <a:t>And also with you</a:t>
            </a:r>
          </a:p>
          <a:p>
            <a:pPr marL="0" indent="0" eaLnBrk="1" hangingPunct="1">
              <a:buFontTx/>
              <a:buNone/>
            </a:pPr>
            <a:endParaRPr lang="en-GB" altLang="en-US" sz="1600">
              <a:solidFill>
                <a:srgbClr val="00B0F0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GB" altLang="en-US" sz="2400"/>
              <a:t>Lift up your hearts</a:t>
            </a:r>
          </a:p>
          <a:p>
            <a:pPr marL="0" indent="0" eaLnBrk="1" hangingPunct="1">
              <a:buFontTx/>
              <a:buNone/>
            </a:pPr>
            <a:r>
              <a:rPr lang="en-GB" altLang="en-US" sz="2400">
                <a:solidFill>
                  <a:srgbClr val="3333FF"/>
                </a:solidFill>
              </a:rPr>
              <a:t>We lift them to the Lord</a:t>
            </a:r>
          </a:p>
          <a:p>
            <a:pPr marL="0" indent="0" eaLnBrk="1" hangingPunct="1">
              <a:buFontTx/>
              <a:buNone/>
            </a:pPr>
            <a:endParaRPr lang="en-GB" altLang="en-US" sz="1600">
              <a:solidFill>
                <a:srgbClr val="00B0F0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GB" altLang="en-US" sz="2400"/>
              <a:t>Let us give thanks to the Lord our God</a:t>
            </a:r>
          </a:p>
          <a:p>
            <a:pPr marL="0" indent="0" eaLnBrk="1" hangingPunct="1">
              <a:buFontTx/>
              <a:buNone/>
            </a:pPr>
            <a:r>
              <a:rPr lang="en-GB" altLang="en-US" sz="2400">
                <a:solidFill>
                  <a:srgbClr val="3333FF"/>
                </a:solidFill>
              </a:rPr>
              <a:t>It is right to give thanks and praise</a:t>
            </a:r>
          </a:p>
          <a:p>
            <a:pPr marL="0" indent="0" eaLnBrk="1" hangingPunct="1">
              <a:buFontTx/>
              <a:buNone/>
            </a:pPr>
            <a:endParaRPr lang="en-GB" altLang="en-US" sz="1400">
              <a:solidFill>
                <a:srgbClr val="00B0F0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GB" altLang="en-US" sz="2400"/>
              <a:t>Why is it right to give thanks and praise</a:t>
            </a:r>
          </a:p>
          <a:p>
            <a:pPr marL="0" indent="0" eaLnBrk="1" hangingPunct="1">
              <a:buFontTx/>
              <a:buNone/>
            </a:pPr>
            <a:r>
              <a:rPr lang="en-GB" altLang="en-US" sz="2400">
                <a:solidFill>
                  <a:srgbClr val="3333FF"/>
                </a:solidFill>
              </a:rPr>
              <a:t>Listen, and we will hear</a:t>
            </a:r>
            <a:r>
              <a:rPr lang="en-GB" altLang="en-US" sz="2400"/>
              <a:t>. </a:t>
            </a:r>
          </a:p>
          <a:p>
            <a:pPr marL="0" indent="0" eaLnBrk="1" hangingPunct="1">
              <a:buFontTx/>
              <a:buNone/>
            </a:pPr>
            <a:endParaRPr lang="en-GB" altLang="en-US" sz="1600">
              <a:solidFill>
                <a:srgbClr val="FF0000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GB" altLang="en-US" sz="2000">
                <a:solidFill>
                  <a:srgbClr val="FF0000"/>
                </a:solidFill>
              </a:rPr>
              <a:t>Father Paul will continue with the prayer until we sing.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769F7-D416-3A52-976D-5EFA1D6CA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333375"/>
            <a:ext cx="8229600" cy="5543550"/>
          </a:xfrm>
        </p:spPr>
        <p:txBody>
          <a:bodyPr/>
          <a:lstStyle/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Holy, Holy, Holy Lord,</a:t>
            </a:r>
            <a:endParaRPr lang="en-GB" altLang="en-US" sz="2400" b="1" dirty="0">
              <a:solidFill>
                <a:srgbClr val="3333FF"/>
              </a:solidFill>
            </a:endParaRP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GB" altLang="en-US" sz="2400" b="1" dirty="0">
                <a:solidFill>
                  <a:srgbClr val="3333FF"/>
                </a:solidFill>
              </a:rPr>
              <a:t>God of </a:t>
            </a:r>
            <a:r>
              <a:rPr lang="en-GB" altLang="en-US" sz="2400" b="1" dirty="0" err="1">
                <a:solidFill>
                  <a:srgbClr val="3333FF"/>
                </a:solidFill>
              </a:rPr>
              <a:t>pow’r</a:t>
            </a:r>
            <a:r>
              <a:rPr lang="en-GB" altLang="en-US" sz="2400" b="1" dirty="0">
                <a:solidFill>
                  <a:srgbClr val="3333FF"/>
                </a:solidFill>
              </a:rPr>
              <a:t> and God of might: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Heaven and earth, heaven and earth,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Are full of your glory, your </a:t>
            </a:r>
            <a:r>
              <a:rPr lang="en-US" altLang="en-US" sz="2400" b="1" dirty="0" err="1">
                <a:solidFill>
                  <a:srgbClr val="3333FF"/>
                </a:solidFill>
              </a:rPr>
              <a:t>pow’r</a:t>
            </a:r>
            <a:r>
              <a:rPr lang="en-US" altLang="en-US" sz="2400" b="1" dirty="0">
                <a:solidFill>
                  <a:srgbClr val="3333FF"/>
                </a:solidFill>
              </a:rPr>
              <a:t> and might: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Hosanna, hosanna, hosanna in the highest </a:t>
            </a:r>
            <a:r>
              <a:rPr lang="en-US" altLang="en-US" sz="2400" b="1" dirty="0" err="1">
                <a:solidFill>
                  <a:srgbClr val="3333FF"/>
                </a:solidFill>
              </a:rPr>
              <a:t>heav’ns</a:t>
            </a:r>
            <a:r>
              <a:rPr lang="en-US" altLang="en-US" sz="2400" b="1" dirty="0">
                <a:solidFill>
                  <a:srgbClr val="3333FF"/>
                </a:solidFill>
              </a:rPr>
              <a:t>.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Hosanna, hosanna, hosanna in the highest </a:t>
            </a:r>
            <a:r>
              <a:rPr lang="en-US" altLang="en-US" sz="2400" b="1" dirty="0" err="1">
                <a:solidFill>
                  <a:srgbClr val="3333FF"/>
                </a:solidFill>
              </a:rPr>
              <a:t>heav’ns</a:t>
            </a:r>
            <a:r>
              <a:rPr lang="en-US" altLang="en-US" sz="2400" b="1" dirty="0">
                <a:solidFill>
                  <a:srgbClr val="3333FF"/>
                </a:solidFill>
              </a:rPr>
              <a:t>.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2400" b="1" dirty="0">
              <a:solidFill>
                <a:srgbClr val="3333FF"/>
              </a:solidFill>
            </a:endParaRP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2400" b="1" dirty="0">
              <a:solidFill>
                <a:srgbClr val="3333FF"/>
              </a:solidFill>
            </a:endParaRPr>
          </a:p>
          <a:p>
            <a:pPr marL="109728" indent="0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Blessed, blessed is he who comes, </a:t>
            </a:r>
          </a:p>
          <a:p>
            <a:pPr marL="109728" indent="0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Blessed, blessed is he who comes;</a:t>
            </a:r>
          </a:p>
          <a:p>
            <a:pPr marL="176213" indent="-176213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  Blessed is he, blessed is he who comes in the name of the Lord.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  Hosanna, hosanna, hosanna in the highest </a:t>
            </a:r>
            <a:r>
              <a:rPr lang="en-US" altLang="en-US" sz="2400" b="1" dirty="0" err="1">
                <a:solidFill>
                  <a:srgbClr val="3333FF"/>
                </a:solidFill>
              </a:rPr>
              <a:t>heav’ns</a:t>
            </a:r>
            <a:endParaRPr lang="en-US" altLang="en-US" sz="2400" b="1" dirty="0">
              <a:solidFill>
                <a:srgbClr val="3333FF"/>
              </a:solidFill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  Hosanna, hosanna, hosanna in the highest </a:t>
            </a:r>
            <a:r>
              <a:rPr lang="en-US" altLang="en-US" sz="2400" b="1" dirty="0" err="1">
                <a:solidFill>
                  <a:srgbClr val="3333FF"/>
                </a:solidFill>
              </a:rPr>
              <a:t>heav’ns</a:t>
            </a:r>
            <a:endParaRPr lang="en-US" altLang="en-US" sz="2400" b="1" dirty="0">
              <a:solidFill>
                <a:srgbClr val="3333FF"/>
              </a:solidFill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  </a:t>
            </a:r>
          </a:p>
          <a:p>
            <a:pPr marL="0" indent="0">
              <a:buFont typeface="Arial" charset="0"/>
              <a:buNone/>
              <a:defRPr/>
            </a:pPr>
            <a:endParaRPr lang="en-GB" sz="1400" b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id="{128E633D-BCC3-0ABE-F1C5-7DB3B251E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404813"/>
            <a:ext cx="8229600" cy="576103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altLang="en-US" sz="2400"/>
              <a:t>We thank you, loving Father,</a:t>
            </a:r>
          </a:p>
          <a:p>
            <a:pPr marL="0" indent="0" eaLnBrk="1" hangingPunct="1">
              <a:buFontTx/>
              <a:buNone/>
            </a:pPr>
            <a:r>
              <a:rPr lang="en-GB" altLang="en-US" sz="2400"/>
              <a:t>Because when we turned away, </a:t>
            </a:r>
          </a:p>
          <a:p>
            <a:pPr marL="0" indent="0" eaLnBrk="1" hangingPunct="1">
              <a:buFontTx/>
              <a:buNone/>
            </a:pPr>
            <a:r>
              <a:rPr lang="en-GB" altLang="en-US" sz="2400"/>
              <a:t>You sent Jesus, your son. </a:t>
            </a:r>
          </a:p>
          <a:p>
            <a:pPr marL="0" indent="0" eaLnBrk="1" hangingPunct="1">
              <a:buFontTx/>
              <a:buNone/>
            </a:pPr>
            <a:r>
              <a:rPr lang="en-GB" altLang="en-US" sz="2400"/>
              <a:t>He gave his life for us on the cross</a:t>
            </a:r>
          </a:p>
          <a:p>
            <a:pPr marL="0" indent="0" eaLnBrk="1" hangingPunct="1">
              <a:buFontTx/>
              <a:buNone/>
            </a:pPr>
            <a:r>
              <a:rPr lang="en-GB" altLang="en-US" sz="2400"/>
              <a:t>And shows us the way to live.</a:t>
            </a:r>
          </a:p>
          <a:p>
            <a:pPr marL="0" indent="0" eaLnBrk="1" hangingPunct="1">
              <a:buFontTx/>
              <a:buNone/>
            </a:pPr>
            <a:endParaRPr lang="en-GB" altLang="en-US" sz="2400"/>
          </a:p>
          <a:p>
            <a:pPr marL="0" indent="0" eaLnBrk="1" hangingPunct="1">
              <a:buFontTx/>
              <a:buNone/>
            </a:pPr>
            <a:r>
              <a:rPr lang="en-GB" altLang="en-US" sz="2400"/>
              <a:t>Send your Holy Spirit</a:t>
            </a:r>
          </a:p>
          <a:p>
            <a:pPr marL="0" indent="0" eaLnBrk="1" hangingPunct="1">
              <a:buFontTx/>
              <a:buNone/>
            </a:pPr>
            <a:r>
              <a:rPr lang="en-GB" altLang="en-US" sz="2400"/>
              <a:t>That these gifts of bread and wine</a:t>
            </a:r>
          </a:p>
          <a:p>
            <a:pPr marL="0" indent="0" eaLnBrk="1" hangingPunct="1">
              <a:buFontTx/>
              <a:buNone/>
            </a:pPr>
            <a:r>
              <a:rPr lang="en-GB" altLang="en-US" sz="2400"/>
              <a:t>May be for us Christ’s body and his blood.</a:t>
            </a:r>
          </a:p>
          <a:p>
            <a:pPr marL="0" indent="0" eaLnBrk="1" hangingPunct="1">
              <a:buFontTx/>
              <a:buNone/>
            </a:pPr>
            <a:r>
              <a:rPr lang="en-GB" altLang="en-US" sz="2400"/>
              <a:t>Why do we share this bread and this wine?</a:t>
            </a:r>
          </a:p>
          <a:p>
            <a:pPr marL="0" indent="0" eaLnBrk="1" hangingPunct="1">
              <a:buFontTx/>
              <a:buNone/>
            </a:pPr>
            <a:r>
              <a:rPr lang="en-GB" altLang="en-US" sz="2400"/>
              <a:t> </a:t>
            </a:r>
          </a:p>
          <a:p>
            <a:pPr marL="0" indent="0" eaLnBrk="1" hangingPunct="1">
              <a:buFontTx/>
              <a:buNone/>
            </a:pPr>
            <a:r>
              <a:rPr lang="en-GB" altLang="en-US" sz="2400">
                <a:solidFill>
                  <a:srgbClr val="3333FF"/>
                </a:solidFill>
              </a:rPr>
              <a:t>Listen, and we will hear.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>
            <a:extLst>
              <a:ext uri="{FF2B5EF4-FFF2-40B4-BE49-F238E27FC236}">
                <a16:creationId xmlns:a16="http://schemas.microsoft.com/office/drawing/2014/main" id="{4175225E-53A6-D21D-FF82-84035A6EC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113" y="404813"/>
            <a:ext cx="7724775" cy="45259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altLang="en-US" sz="2400"/>
              <a:t>On the night before he died, </a:t>
            </a:r>
          </a:p>
          <a:p>
            <a:pPr marL="0" indent="0" eaLnBrk="1" hangingPunct="1">
              <a:buFontTx/>
              <a:buNone/>
            </a:pPr>
            <a:r>
              <a:rPr lang="en-GB" altLang="en-US" sz="2400"/>
              <a:t>When darkness had fallen, </a:t>
            </a:r>
          </a:p>
          <a:p>
            <a:pPr marL="0" indent="0" eaLnBrk="1" hangingPunct="1">
              <a:buFontTx/>
              <a:buNone/>
            </a:pPr>
            <a:r>
              <a:rPr lang="en-GB" altLang="en-US" sz="2400"/>
              <a:t>Jesus took bread.</a:t>
            </a:r>
          </a:p>
          <a:p>
            <a:pPr marL="0" indent="0" eaLnBrk="1" hangingPunct="1">
              <a:buFontTx/>
              <a:buNone/>
            </a:pPr>
            <a:r>
              <a:rPr lang="en-GB" altLang="en-US" sz="2400"/>
              <a:t>He gave thanks, broke it, </a:t>
            </a:r>
          </a:p>
          <a:p>
            <a:pPr marL="0" indent="0" eaLnBrk="1" hangingPunct="1">
              <a:buFontTx/>
              <a:buNone/>
            </a:pPr>
            <a:r>
              <a:rPr lang="en-GB" altLang="en-US" sz="2400"/>
              <a:t>And shared it with his disciples saying:</a:t>
            </a:r>
          </a:p>
          <a:p>
            <a:pPr marL="0" indent="0" eaLnBrk="1" hangingPunct="1">
              <a:buFontTx/>
              <a:buNone/>
            </a:pPr>
            <a:endParaRPr lang="en-GB" altLang="en-US" sz="2400"/>
          </a:p>
          <a:p>
            <a:pPr marL="0" indent="0" eaLnBrk="1" hangingPunct="1">
              <a:buFontTx/>
              <a:buNone/>
            </a:pPr>
            <a:r>
              <a:rPr lang="en-GB" altLang="en-US" sz="2400"/>
              <a:t>“This is my body, given for you. Do this to remember me.”</a:t>
            </a:r>
          </a:p>
          <a:p>
            <a:pPr marL="0" indent="0" eaLnBrk="1" hangingPunct="1">
              <a:buFontTx/>
              <a:buNone/>
            </a:pPr>
            <a:endParaRPr lang="en-GB" altLang="en-US" sz="2400"/>
          </a:p>
          <a:p>
            <a:pPr marL="0" indent="0" eaLnBrk="1" hangingPunct="1">
              <a:buFontTx/>
              <a:buNone/>
            </a:pPr>
            <a:r>
              <a:rPr lang="en-GB" altLang="en-US" sz="2400"/>
              <a:t>After they had eaten, he took the cup of wine, </a:t>
            </a:r>
          </a:p>
          <a:p>
            <a:pPr marL="0" indent="0" eaLnBrk="1" hangingPunct="1">
              <a:buFontTx/>
              <a:buNone/>
            </a:pPr>
            <a:r>
              <a:rPr lang="en-GB" altLang="en-US" sz="2400"/>
              <a:t>Gave thanks, and shared it with his disciples saying:</a:t>
            </a:r>
          </a:p>
          <a:p>
            <a:pPr marL="0" indent="0" eaLnBrk="1" hangingPunct="1">
              <a:buFontTx/>
              <a:buNone/>
            </a:pPr>
            <a:endParaRPr lang="en-GB" altLang="en-US" sz="2400"/>
          </a:p>
          <a:p>
            <a:pPr marL="0" indent="0" eaLnBrk="1" hangingPunct="1">
              <a:buFontTx/>
              <a:buNone/>
            </a:pPr>
            <a:r>
              <a:rPr lang="en-GB" altLang="en-US" sz="2400"/>
              <a:t>“This is my blood, poured out for you and for  many, </a:t>
            </a:r>
          </a:p>
          <a:p>
            <a:pPr marL="0" indent="0" eaLnBrk="1" hangingPunct="1">
              <a:buFontTx/>
              <a:buNone/>
            </a:pPr>
            <a:r>
              <a:rPr lang="en-GB" altLang="en-US" sz="2400"/>
              <a:t>For the forgiveness of sins.”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>
            <a:extLst>
              <a:ext uri="{FF2B5EF4-FFF2-40B4-BE49-F238E27FC236}">
                <a16:creationId xmlns:a16="http://schemas.microsoft.com/office/drawing/2014/main" id="{C925AC28-06AB-2F0F-D901-1A8392CE3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013" y="404813"/>
            <a:ext cx="7508875" cy="45259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altLang="en-US" sz="2400"/>
              <a:t>So Father, with bread and this cup</a:t>
            </a:r>
          </a:p>
          <a:p>
            <a:pPr marL="0" indent="0" eaLnBrk="1" hangingPunct="1">
              <a:buFontTx/>
              <a:buNone/>
            </a:pPr>
            <a:r>
              <a:rPr lang="en-GB" altLang="en-US" sz="2400"/>
              <a:t>We celebrate his love, his death, his risen life.</a:t>
            </a:r>
          </a:p>
          <a:p>
            <a:pPr marL="0" indent="0" eaLnBrk="1" hangingPunct="1">
              <a:buFontTx/>
              <a:buNone/>
            </a:pPr>
            <a:r>
              <a:rPr lang="en-GB" altLang="en-US" sz="2400"/>
              <a:t>And you feed us with these gifts.</a:t>
            </a:r>
          </a:p>
          <a:p>
            <a:pPr marL="0" indent="0" eaLnBrk="1" hangingPunct="1">
              <a:buFontTx/>
              <a:buNone/>
            </a:pPr>
            <a:r>
              <a:rPr lang="en-GB" altLang="en-US" sz="2400"/>
              <a:t>Send your Holy Spirit</a:t>
            </a:r>
          </a:p>
          <a:p>
            <a:pPr marL="0" indent="0" eaLnBrk="1" hangingPunct="1">
              <a:buFontTx/>
              <a:buNone/>
            </a:pPr>
            <a:r>
              <a:rPr lang="en-GB" altLang="en-US" sz="2400"/>
              <a:t>And change us more and more</a:t>
            </a:r>
          </a:p>
          <a:p>
            <a:pPr marL="0" indent="0" eaLnBrk="1" hangingPunct="1">
              <a:buFontTx/>
              <a:buNone/>
            </a:pPr>
            <a:r>
              <a:rPr lang="en-GB" altLang="en-US" sz="2400"/>
              <a:t>To be like Jesus our Saviour.</a:t>
            </a:r>
          </a:p>
          <a:p>
            <a:pPr marL="0" indent="0" eaLnBrk="1" hangingPunct="1">
              <a:buFontTx/>
              <a:buNone/>
            </a:pPr>
            <a:endParaRPr lang="en-GB" altLang="en-US" sz="2400"/>
          </a:p>
          <a:p>
            <a:pPr marL="0" indent="0" eaLnBrk="1" hangingPunct="1">
              <a:buFontTx/>
              <a:buNone/>
            </a:pPr>
            <a:r>
              <a:rPr lang="en-GB" altLang="en-US" sz="2400"/>
              <a:t>How do we follow Jesus?</a:t>
            </a:r>
          </a:p>
          <a:p>
            <a:pPr marL="0" indent="0" eaLnBrk="1" hangingPunct="1">
              <a:buFontTx/>
              <a:buNone/>
            </a:pPr>
            <a:endParaRPr lang="en-GB" altLang="en-US" sz="2400"/>
          </a:p>
          <a:p>
            <a:pPr marL="0" indent="0" eaLnBrk="1" hangingPunct="1">
              <a:buFontTx/>
              <a:buNone/>
            </a:pPr>
            <a:r>
              <a:rPr lang="en-GB" altLang="en-US" sz="2400">
                <a:solidFill>
                  <a:srgbClr val="3333FF"/>
                </a:solidFill>
              </a:rPr>
              <a:t>Listen, and we will hear.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3F59B014-3E5B-2C4A-32D0-7A86EFAAD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r>
              <a:rPr lang="en-GB" altLang="en-US"/>
              <a:t>We Plough the Fields and Scatter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C2BE5A26-8657-3222-2B72-B90522335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04031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We plough the fields and scatter </a:t>
            </a:r>
            <a:br>
              <a:rPr lang="en-US" altLang="en-US" sz="2400" b="1" dirty="0">
                <a:solidFill>
                  <a:srgbClr val="3333FF"/>
                </a:solidFill>
              </a:rPr>
            </a:br>
            <a:r>
              <a:rPr lang="en-US" altLang="en-US" sz="2400" b="1" dirty="0">
                <a:solidFill>
                  <a:srgbClr val="3333FF"/>
                </a:solidFill>
              </a:rPr>
              <a:t>the good seed on the land,</a:t>
            </a:r>
            <a:br>
              <a:rPr lang="en-US" altLang="en-US" sz="2400" b="1" dirty="0">
                <a:solidFill>
                  <a:srgbClr val="3333FF"/>
                </a:solidFill>
              </a:rPr>
            </a:br>
            <a:r>
              <a:rPr lang="en-US" altLang="en-US" sz="2400" b="1" dirty="0">
                <a:solidFill>
                  <a:srgbClr val="3333FF"/>
                </a:solidFill>
              </a:rPr>
              <a:t>but it is fed and watered</a:t>
            </a:r>
            <a:br>
              <a:rPr lang="en-US" altLang="en-US" sz="2400" b="1" dirty="0">
                <a:solidFill>
                  <a:srgbClr val="3333FF"/>
                </a:solidFill>
              </a:rPr>
            </a:br>
            <a:r>
              <a:rPr lang="en-US" altLang="en-US" sz="2400" b="1" dirty="0">
                <a:solidFill>
                  <a:srgbClr val="3333FF"/>
                </a:solidFill>
              </a:rPr>
              <a:t>by God's almighty hand;</a:t>
            </a:r>
            <a:br>
              <a:rPr lang="en-US" altLang="en-US" sz="2400" b="1" dirty="0">
                <a:solidFill>
                  <a:srgbClr val="3333FF"/>
                </a:solidFill>
              </a:rPr>
            </a:br>
            <a:r>
              <a:rPr lang="en-US" altLang="en-US" sz="2400" b="1" dirty="0">
                <a:solidFill>
                  <a:srgbClr val="3333FF"/>
                </a:solidFill>
              </a:rPr>
              <a:t>he sends the snow in winter,</a:t>
            </a:r>
            <a:br>
              <a:rPr lang="en-US" altLang="en-US" sz="2400" b="1" dirty="0">
                <a:solidFill>
                  <a:srgbClr val="3333FF"/>
                </a:solidFill>
              </a:rPr>
            </a:br>
            <a:r>
              <a:rPr lang="en-US" altLang="en-US" sz="2400" b="1" dirty="0">
                <a:solidFill>
                  <a:srgbClr val="3333FF"/>
                </a:solidFill>
              </a:rPr>
              <a:t>the warmth to swell the grain,</a:t>
            </a:r>
            <a:br>
              <a:rPr lang="en-US" altLang="en-US" sz="2400" b="1" dirty="0">
                <a:solidFill>
                  <a:srgbClr val="3333FF"/>
                </a:solidFill>
              </a:rPr>
            </a:br>
            <a:r>
              <a:rPr lang="en-US" altLang="en-US" sz="2400" b="1" dirty="0">
                <a:solidFill>
                  <a:srgbClr val="3333FF"/>
                </a:solidFill>
              </a:rPr>
              <a:t>the breezes and the sunshine</a:t>
            </a:r>
            <a:br>
              <a:rPr lang="en-US" altLang="en-US" sz="2400" b="1" dirty="0">
                <a:solidFill>
                  <a:srgbClr val="3333FF"/>
                </a:solidFill>
              </a:rPr>
            </a:br>
            <a:r>
              <a:rPr lang="en-US" altLang="en-US" sz="2400" b="1" dirty="0">
                <a:solidFill>
                  <a:srgbClr val="3333FF"/>
                </a:solidFill>
              </a:rPr>
              <a:t>and soft refreshing rain.</a:t>
            </a:r>
            <a:br>
              <a:rPr lang="en-US" altLang="en-US" sz="2400" b="1" dirty="0">
                <a:solidFill>
                  <a:srgbClr val="3333FF"/>
                </a:solidFill>
              </a:rPr>
            </a:br>
            <a:endParaRPr lang="en-US" altLang="en-US" sz="2400" b="1" dirty="0">
              <a:solidFill>
                <a:srgbClr val="3333FF"/>
              </a:solidFill>
            </a:endParaRPr>
          </a:p>
          <a:p>
            <a:pPr marL="400050" lvl="1" indent="0">
              <a:buFont typeface="Arial" panose="020B0604020202020204" pitchFamily="34" charset="0"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All good gifts around us are sent from heaven above,</a:t>
            </a:r>
            <a:br>
              <a:rPr lang="en-US" altLang="en-US" sz="2400" b="1" dirty="0">
                <a:solidFill>
                  <a:srgbClr val="3333FF"/>
                </a:solidFill>
              </a:rPr>
            </a:br>
            <a:r>
              <a:rPr lang="en-US" altLang="en-US" sz="2400" b="1" dirty="0">
                <a:solidFill>
                  <a:srgbClr val="3333FF"/>
                </a:solidFill>
              </a:rPr>
              <a:t>Then thank the Lord, O thank the Lord for all his love.</a:t>
            </a:r>
            <a:br>
              <a:rPr lang="en-US" altLang="en-US" sz="2400" b="1" dirty="0">
                <a:solidFill>
                  <a:srgbClr val="3333FF"/>
                </a:solidFill>
              </a:rPr>
            </a:br>
            <a:r>
              <a:rPr lang="en-US" altLang="en-US" sz="1050" dirty="0"/>
              <a:t/>
            </a:r>
            <a:br>
              <a:rPr lang="en-US" altLang="en-US" sz="1050" dirty="0"/>
            </a:br>
            <a:r>
              <a:rPr lang="en-US" altLang="en-US" sz="600" dirty="0"/>
              <a:t/>
            </a:r>
            <a:br>
              <a:rPr lang="en-US" altLang="en-US" sz="600" dirty="0"/>
            </a:br>
            <a:endParaRPr lang="en-GB" alt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>
            <a:extLst>
              <a:ext uri="{FF2B5EF4-FFF2-40B4-BE49-F238E27FC236}">
                <a16:creationId xmlns:a16="http://schemas.microsoft.com/office/drawing/2014/main" id="{19B9FFBA-4AC2-15B2-5380-88B16CFCB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404813"/>
            <a:ext cx="7654925" cy="525621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altLang="en-US" sz="2400"/>
              <a:t>Help us, Father, to love one another,</a:t>
            </a:r>
          </a:p>
          <a:p>
            <a:pPr marL="0" indent="0" eaLnBrk="1" hangingPunct="1">
              <a:buFontTx/>
              <a:buNone/>
            </a:pPr>
            <a:r>
              <a:rPr lang="en-GB" altLang="en-US" sz="2400"/>
              <a:t>As we look forward to the day when suffering is ended,</a:t>
            </a:r>
          </a:p>
          <a:p>
            <a:pPr marL="0" indent="0" eaLnBrk="1" hangingPunct="1">
              <a:buFontTx/>
              <a:buNone/>
            </a:pPr>
            <a:r>
              <a:rPr lang="en-GB" altLang="en-US" sz="2400"/>
              <a:t>And all creation is gathered in your loving arms.</a:t>
            </a:r>
          </a:p>
          <a:p>
            <a:pPr marL="0" indent="0" eaLnBrk="1" hangingPunct="1">
              <a:buFontTx/>
              <a:buNone/>
            </a:pPr>
            <a:r>
              <a:rPr lang="en-GB" altLang="en-US" sz="2400"/>
              <a:t>And now, with Blessed Virgin Mary,  St Francis,</a:t>
            </a:r>
          </a:p>
          <a:p>
            <a:pPr marL="0" indent="0" eaLnBrk="1" hangingPunct="1">
              <a:buFontTx/>
              <a:buNone/>
            </a:pPr>
            <a:r>
              <a:rPr lang="en-GB" altLang="en-US" sz="2400"/>
              <a:t>St Richard, St Wilfrid and all your saints, </a:t>
            </a:r>
          </a:p>
          <a:p>
            <a:pPr marL="0" indent="0" eaLnBrk="1" hangingPunct="1">
              <a:buFontTx/>
              <a:buNone/>
            </a:pPr>
            <a:r>
              <a:rPr lang="en-GB" altLang="en-US" sz="2400"/>
              <a:t>We give you glory, </a:t>
            </a:r>
          </a:p>
          <a:p>
            <a:pPr marL="0" indent="0" eaLnBrk="1" hangingPunct="1">
              <a:buFontTx/>
              <a:buNone/>
            </a:pPr>
            <a:r>
              <a:rPr lang="en-GB" altLang="en-US" sz="2400"/>
              <a:t>Through Jesus Christ, </a:t>
            </a:r>
          </a:p>
          <a:p>
            <a:pPr marL="0" indent="0" eaLnBrk="1" hangingPunct="1">
              <a:buFontTx/>
              <a:buNone/>
            </a:pPr>
            <a:r>
              <a:rPr lang="en-GB" altLang="en-US" sz="2400"/>
              <a:t>In the strength of the Spirit, </a:t>
            </a:r>
          </a:p>
          <a:p>
            <a:pPr marL="0" indent="0" eaLnBrk="1" hangingPunct="1">
              <a:buFontTx/>
              <a:buNone/>
            </a:pPr>
            <a:r>
              <a:rPr lang="en-GB" altLang="en-US" sz="2400"/>
              <a:t>Today and for ever.</a:t>
            </a:r>
          </a:p>
          <a:p>
            <a:pPr marL="0" indent="0" eaLnBrk="1" hangingPunct="1">
              <a:buFontTx/>
              <a:buNone/>
            </a:pPr>
            <a:endParaRPr lang="en-GB" altLang="en-US" sz="2400"/>
          </a:p>
          <a:p>
            <a:pPr marL="0" indent="0" eaLnBrk="1" hangingPunct="1">
              <a:buFontTx/>
              <a:buNone/>
            </a:pPr>
            <a:r>
              <a:rPr lang="en-GB" altLang="en-US" sz="2400">
                <a:solidFill>
                  <a:srgbClr val="3333FF"/>
                </a:solidFill>
              </a:rPr>
              <a:t>Amen.</a:t>
            </a:r>
            <a:endParaRPr lang="en-GB" altLang="en-US" sz="44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>
            <a:extLst>
              <a:ext uri="{FF2B5EF4-FFF2-40B4-BE49-F238E27FC236}">
                <a16:creationId xmlns:a16="http://schemas.microsoft.com/office/drawing/2014/main" id="{6BDC66E4-9F21-2B10-4F6D-8E8ECD3D51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03350" y="404813"/>
            <a:ext cx="7283450" cy="57213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000" b="1" i="1"/>
              <a:t>The Lord’s Prayer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/>
              <a:t>As our Saviour has taught us, so we pray: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200" b="1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>
                <a:solidFill>
                  <a:srgbClr val="3333FF"/>
                </a:solidFill>
              </a:rPr>
              <a:t>Our Father, who art in heaven,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>
                <a:solidFill>
                  <a:srgbClr val="3333FF"/>
                </a:solidFill>
              </a:rPr>
              <a:t>hallowed be thy name;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>
                <a:solidFill>
                  <a:srgbClr val="3333FF"/>
                </a:solidFill>
              </a:rPr>
              <a:t>thy kingdom come;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>
                <a:solidFill>
                  <a:srgbClr val="3333FF"/>
                </a:solidFill>
              </a:rPr>
              <a:t>thy will be done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>
                <a:solidFill>
                  <a:srgbClr val="3333FF"/>
                </a:solidFill>
              </a:rPr>
              <a:t>on earth as it is in heaven.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>
                <a:solidFill>
                  <a:srgbClr val="3333FF"/>
                </a:solidFill>
              </a:rPr>
              <a:t>Give us this day our daily bread.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>
                <a:solidFill>
                  <a:srgbClr val="3333FF"/>
                </a:solidFill>
              </a:rPr>
              <a:t>And forgive us our trespasses,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>
                <a:solidFill>
                  <a:srgbClr val="3333FF"/>
                </a:solidFill>
              </a:rPr>
              <a:t>as we forgive those who trespass against us.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>
                <a:solidFill>
                  <a:srgbClr val="3333FF"/>
                </a:solidFill>
              </a:rPr>
              <a:t>And lead us not into temptation;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>
                <a:solidFill>
                  <a:srgbClr val="3333FF"/>
                </a:solidFill>
              </a:rPr>
              <a:t>but deliver us from evil.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>
                <a:solidFill>
                  <a:srgbClr val="3333FF"/>
                </a:solidFill>
              </a:rPr>
              <a:t>For thine is the kingdom,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>
                <a:solidFill>
                  <a:srgbClr val="3333FF"/>
                </a:solidFill>
              </a:rPr>
              <a:t>the power and the glory,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>
                <a:solidFill>
                  <a:srgbClr val="3333FF"/>
                </a:solidFill>
              </a:rPr>
              <a:t>for ever and ever.       Amen.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>
            <a:extLst>
              <a:ext uri="{FF2B5EF4-FFF2-40B4-BE49-F238E27FC236}">
                <a16:creationId xmlns:a16="http://schemas.microsoft.com/office/drawing/2014/main" id="{FA85E262-0617-5B94-A3B5-9F455237D0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47813" y="333375"/>
            <a:ext cx="7221537" cy="61912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2400" b="1" i="1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2400" b="1" i="1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400" b="1" i="1"/>
              <a:t>Breaking of the Bread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2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/>
              <a:t>We break this bread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/>
              <a:t>to share in the body of Christ.</a:t>
            </a:r>
            <a:endParaRPr lang="en-US" altLang="en-US" sz="12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b="1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>
                <a:solidFill>
                  <a:srgbClr val="3333FF"/>
                </a:solidFill>
              </a:rPr>
              <a:t>Though we are many, we are one body,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>
                <a:solidFill>
                  <a:srgbClr val="3333FF"/>
                </a:solidFill>
              </a:rPr>
              <a:t>because we all share in one bread.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600" b="1">
              <a:solidFill>
                <a:srgbClr val="3333FF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7E5AC-A3E7-A109-285E-3A15D3716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813" y="333375"/>
            <a:ext cx="7077075" cy="4525963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Lamb of God,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you take away the sin of the world,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have mercy on us.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2400" b="1" dirty="0">
              <a:solidFill>
                <a:srgbClr val="3333FF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Lamb of God,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you take away the sin of the world,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have mercy on us.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2400" b="1" dirty="0">
              <a:solidFill>
                <a:srgbClr val="3333FF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Lamb of God,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you take away the sin of the world,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grant us peace.</a:t>
            </a:r>
          </a:p>
          <a:p>
            <a:pPr marL="0" indent="0">
              <a:buFont typeface="Arial" charset="0"/>
              <a:buNone/>
              <a:defRPr/>
            </a:pPr>
            <a:endParaRPr lang="en-GB" sz="2000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>
            <a:extLst>
              <a:ext uri="{FF2B5EF4-FFF2-40B4-BE49-F238E27FC236}">
                <a16:creationId xmlns:a16="http://schemas.microsoft.com/office/drawing/2014/main" id="{E11B62B7-341D-EE15-C5C6-3BF61F7CDD3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16013" y="476250"/>
            <a:ext cx="7508875" cy="417688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800" b="1" i="1" dirty="0"/>
              <a:t>Giving of Communion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6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Jesus is the Lamb of God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who takes away the sin of the world.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Happy are those who are called to his supper.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600" b="1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 dirty="0">
                <a:solidFill>
                  <a:srgbClr val="3333FF"/>
                </a:solidFill>
              </a:rPr>
              <a:t>Lord I am not worthy to receive you,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 dirty="0">
                <a:solidFill>
                  <a:srgbClr val="3333FF"/>
                </a:solidFill>
              </a:rPr>
              <a:t>but only say the word,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 dirty="0">
                <a:solidFill>
                  <a:srgbClr val="3333FF"/>
                </a:solidFill>
              </a:rPr>
              <a:t>and I shall be healed.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C9040B03-1729-8507-81B4-C6602FE5284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31913" y="260350"/>
            <a:ext cx="7127875" cy="624860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800" dirty="0">
                <a:latin typeface="+mj-lt"/>
              </a:rPr>
              <a:t>Communion Hymn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800" dirty="0">
              <a:latin typeface="+mj-lt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800" dirty="0">
                <a:latin typeface="+mj-lt"/>
              </a:rPr>
              <a:t>Harvest Hymn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800" dirty="0">
              <a:latin typeface="+mj-lt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2800" b="1" dirty="0">
                <a:solidFill>
                  <a:srgbClr val="3333FF"/>
                </a:solidFill>
              </a:rPr>
              <a:t>Long before the summer started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2800" b="1" dirty="0">
                <a:solidFill>
                  <a:srgbClr val="3333FF"/>
                </a:solidFill>
                <a:latin typeface="+mj-lt"/>
              </a:rPr>
              <a:t>Fields were ploughed and sown.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2800" b="1" dirty="0">
                <a:solidFill>
                  <a:srgbClr val="3333FF"/>
                </a:solidFill>
                <a:latin typeface="+mj-lt"/>
              </a:rPr>
              <a:t>Seeds were scattered, crops were planted,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2800" b="1" dirty="0">
                <a:solidFill>
                  <a:srgbClr val="3333FF"/>
                </a:solidFill>
                <a:latin typeface="+mj-lt"/>
              </a:rPr>
              <a:t>Now they are full grown.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2800" b="1" dirty="0">
              <a:solidFill>
                <a:srgbClr val="3333FF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2800" b="1" dirty="0">
                <a:solidFill>
                  <a:srgbClr val="3333FF"/>
                </a:solidFill>
                <a:latin typeface="+mj-lt"/>
              </a:rPr>
              <a:t>Give thanks for the harvest,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2800" b="1" dirty="0">
                <a:solidFill>
                  <a:srgbClr val="3333FF"/>
                </a:solidFill>
                <a:latin typeface="+mj-lt"/>
              </a:rPr>
              <a:t>The sun, the seed, the rain.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2800" b="1" dirty="0">
                <a:solidFill>
                  <a:srgbClr val="3333FF"/>
                </a:solidFill>
                <a:latin typeface="+mj-lt"/>
              </a:rPr>
              <a:t>Give thanks to God the Father,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2800" b="1" dirty="0">
                <a:solidFill>
                  <a:srgbClr val="3333FF"/>
                </a:solidFill>
                <a:latin typeface="+mj-lt"/>
              </a:rPr>
              <a:t>For harvest time again.</a:t>
            </a:r>
            <a:endParaRPr lang="en-GB" altLang="en-US" sz="1600" dirty="0">
              <a:latin typeface="+mj-lt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400" dirty="0">
              <a:latin typeface="+mj-lt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400" dirty="0">
              <a:latin typeface="+mj-lt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400" dirty="0">
              <a:latin typeface="+mj-l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4">
            <a:extLst>
              <a:ext uri="{FF2B5EF4-FFF2-40B4-BE49-F238E27FC236}">
                <a16:creationId xmlns:a16="http://schemas.microsoft.com/office/drawing/2014/main" id="{3E235032-5D91-A654-4164-A24E6095D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476250"/>
            <a:ext cx="7653288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April showers and sunny weather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Fed the earth again.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Warmth and moisture both together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Helped to grow the grain.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800" b="1" dirty="0"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Give thanks for the harvest,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The sun, the seed, the rain.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Give thanks to God the Father,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For harvest time again.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0CF0F6B5-B6B4-07E1-383D-1FE145AD2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476250"/>
            <a:ext cx="7798321" cy="4968974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Every field of golden yellow,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Standing in the sun,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Tells how God in all His splendour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Cares for everyone.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800" b="1" dirty="0"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Give thanks for the harvest,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The sun, the seed, the rain,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Give thanks to God the Father,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For harvest time again.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>
            <a:extLst>
              <a:ext uri="{FF2B5EF4-FFF2-40B4-BE49-F238E27FC236}">
                <a16:creationId xmlns:a16="http://schemas.microsoft.com/office/drawing/2014/main" id="{C0F77B71-B2AF-9F80-D56A-DC293C30D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8888" y="476250"/>
            <a:ext cx="7439025" cy="5329014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Come with thankful hearts and voices,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Come with joyful song,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For the good food all around us,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Now the work is done.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800" b="1" dirty="0"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Give thanks for the harvest,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The sun, the seed, the rain,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Give thanks to God the Father,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For harvest time again.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  (repeat)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>
            <a:extLst>
              <a:ext uri="{FF2B5EF4-FFF2-40B4-BE49-F238E27FC236}">
                <a16:creationId xmlns:a16="http://schemas.microsoft.com/office/drawing/2014/main" id="{3DB6AA71-B90E-6F16-35ED-8BD946E192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87450" y="549275"/>
            <a:ext cx="7499350" cy="55768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000" b="1" i="1" dirty="0"/>
              <a:t>Prayer after Communion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0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b="1" dirty="0">
                <a:solidFill>
                  <a:srgbClr val="3333FF"/>
                </a:solidFill>
              </a:rPr>
              <a:t>Almighty God,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b="1" dirty="0">
                <a:solidFill>
                  <a:srgbClr val="3333FF"/>
                </a:solidFill>
              </a:rPr>
              <a:t>we thank you for feeding us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b="1" dirty="0">
                <a:solidFill>
                  <a:srgbClr val="3333FF"/>
                </a:solidFill>
              </a:rPr>
              <a:t>with the body and blood of your Son Jesus Christ.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b="1" dirty="0">
                <a:solidFill>
                  <a:srgbClr val="3333FF"/>
                </a:solidFill>
              </a:rPr>
              <a:t>Through him we offer you our souls and bodies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b="1" dirty="0">
                <a:solidFill>
                  <a:srgbClr val="3333FF"/>
                </a:solidFill>
              </a:rPr>
              <a:t>to be a living sacrifice.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b="1" dirty="0">
                <a:solidFill>
                  <a:srgbClr val="3333FF"/>
                </a:solidFill>
              </a:rPr>
              <a:t>Send us out in the power of your Spirit</a:t>
            </a:r>
            <a:endParaRPr lang="en-GB" altLang="en-US" sz="2800" b="1" dirty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to live and work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b="1" dirty="0">
                <a:solidFill>
                  <a:srgbClr val="3333FF"/>
                </a:solidFill>
              </a:rPr>
              <a:t>to your praise and glory.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b="1" dirty="0">
                <a:solidFill>
                  <a:srgbClr val="3333FF"/>
                </a:solidFill>
              </a:rPr>
              <a:t>Amen.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1200" b="1" i="1" dirty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000" b="1" i="1" dirty="0"/>
              <a:t>The Blessing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1200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>
            <a:extLst>
              <a:ext uri="{FF2B5EF4-FFF2-40B4-BE49-F238E27FC236}">
                <a16:creationId xmlns:a16="http://schemas.microsoft.com/office/drawing/2014/main" id="{071DAA7D-5A51-7F1E-873B-65CFCA2CD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476250"/>
            <a:ext cx="8229600" cy="5545138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3333FF"/>
                </a:solidFill>
              </a:rPr>
              <a:t>He only is the maker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3333FF"/>
                </a:solidFill>
              </a:rPr>
              <a:t>of all things near and far;</a:t>
            </a:r>
            <a:br>
              <a:rPr lang="en-US" altLang="en-US" sz="2400" b="1">
                <a:solidFill>
                  <a:srgbClr val="3333FF"/>
                </a:solidFill>
              </a:rPr>
            </a:br>
            <a:r>
              <a:rPr lang="en-US" altLang="en-US" sz="2400" b="1">
                <a:solidFill>
                  <a:srgbClr val="3333FF"/>
                </a:solidFill>
              </a:rPr>
              <a:t>he paints the wayside flower,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3333FF"/>
                </a:solidFill>
              </a:rPr>
              <a:t>he lights the evening star;</a:t>
            </a:r>
            <a:br>
              <a:rPr lang="en-US" altLang="en-US" sz="2400" b="1">
                <a:solidFill>
                  <a:srgbClr val="3333FF"/>
                </a:solidFill>
              </a:rPr>
            </a:br>
            <a:r>
              <a:rPr lang="en-US" altLang="en-US" sz="2400" b="1">
                <a:solidFill>
                  <a:srgbClr val="3333FF"/>
                </a:solidFill>
              </a:rPr>
              <a:t>the wind and waves obey him,</a:t>
            </a:r>
            <a:br>
              <a:rPr lang="en-US" altLang="en-US" sz="2400" b="1">
                <a:solidFill>
                  <a:srgbClr val="3333FF"/>
                </a:solidFill>
              </a:rPr>
            </a:br>
            <a:r>
              <a:rPr lang="en-US" altLang="en-US" sz="2400" b="1">
                <a:solidFill>
                  <a:srgbClr val="3333FF"/>
                </a:solidFill>
              </a:rPr>
              <a:t>by him the birds are fed;</a:t>
            </a:r>
            <a:br>
              <a:rPr lang="en-US" altLang="en-US" sz="2400" b="1">
                <a:solidFill>
                  <a:srgbClr val="3333FF"/>
                </a:solidFill>
              </a:rPr>
            </a:br>
            <a:r>
              <a:rPr lang="en-US" altLang="en-US" sz="2400" b="1">
                <a:solidFill>
                  <a:srgbClr val="3333FF"/>
                </a:solidFill>
              </a:rPr>
              <a:t>much more to us his children,</a:t>
            </a:r>
            <a:br>
              <a:rPr lang="en-US" altLang="en-US" sz="2400" b="1">
                <a:solidFill>
                  <a:srgbClr val="3333FF"/>
                </a:solidFill>
              </a:rPr>
            </a:br>
            <a:r>
              <a:rPr lang="en-US" altLang="en-US" sz="2400" b="1">
                <a:solidFill>
                  <a:srgbClr val="3333FF"/>
                </a:solidFill>
              </a:rPr>
              <a:t>he gives our daily bread.</a:t>
            </a:r>
          </a:p>
          <a:p>
            <a:pPr marL="400050" lvl="1" indent="0">
              <a:buFont typeface="Arial" panose="020B0604020202020204" pitchFamily="34" charset="0"/>
              <a:buNone/>
            </a:pPr>
            <a:r>
              <a:rPr lang="en-US" altLang="en-US" sz="2000" b="1">
                <a:solidFill>
                  <a:srgbClr val="3333FF"/>
                </a:solidFill>
              </a:rPr>
              <a:t/>
            </a:r>
            <a:br>
              <a:rPr lang="en-US" altLang="en-US" sz="2000" b="1">
                <a:solidFill>
                  <a:srgbClr val="3333FF"/>
                </a:solidFill>
              </a:rPr>
            </a:br>
            <a:r>
              <a:rPr lang="en-US" altLang="en-US" sz="2400" b="1">
                <a:solidFill>
                  <a:srgbClr val="3333FF"/>
                </a:solidFill>
              </a:rPr>
              <a:t>All good gifts around us are sent from heaven above,</a:t>
            </a:r>
            <a:br>
              <a:rPr lang="en-US" altLang="en-US" sz="2400" b="1">
                <a:solidFill>
                  <a:srgbClr val="3333FF"/>
                </a:solidFill>
              </a:rPr>
            </a:br>
            <a:r>
              <a:rPr lang="en-US" altLang="en-US" sz="2400" b="1">
                <a:solidFill>
                  <a:srgbClr val="3333FF"/>
                </a:solidFill>
              </a:rPr>
              <a:t>Then thank the Lord, O thank the Lord for all his love.</a:t>
            </a:r>
            <a:br>
              <a:rPr lang="en-US" altLang="en-US" sz="2400" b="1">
                <a:solidFill>
                  <a:srgbClr val="3333FF"/>
                </a:solidFill>
              </a:rPr>
            </a:br>
            <a:r>
              <a:rPr lang="en-US" altLang="en-US" sz="2400" b="1">
                <a:solidFill>
                  <a:srgbClr val="3333FF"/>
                </a:solidFill>
              </a:rPr>
              <a:t/>
            </a:r>
            <a:br>
              <a:rPr lang="en-US" altLang="en-US" sz="2400" b="1">
                <a:solidFill>
                  <a:srgbClr val="3333FF"/>
                </a:solidFill>
              </a:rPr>
            </a:br>
            <a:endParaRPr lang="en-GB" altLang="en-US" sz="2000" b="1">
              <a:solidFill>
                <a:srgbClr val="3333FF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B458D3F7-1ECC-2075-4A8D-7614CAE08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333375"/>
            <a:ext cx="8229600" cy="935038"/>
          </a:xfrm>
        </p:spPr>
        <p:txBody>
          <a:bodyPr/>
          <a:lstStyle/>
          <a:p>
            <a:pPr algn="l" eaLnBrk="1" hangingPunct="1"/>
            <a:r>
              <a:rPr lang="en-GB" altLang="en-US" sz="1800"/>
              <a:t>Recessional Hymn</a:t>
            </a:r>
            <a:br>
              <a:rPr lang="en-GB" altLang="en-US" sz="1800"/>
            </a:br>
            <a:r>
              <a:rPr lang="en-GB" altLang="en-US" sz="1800"/>
              <a:t/>
            </a:r>
            <a:br>
              <a:rPr lang="en-GB" altLang="en-US" sz="1800"/>
            </a:br>
            <a:r>
              <a:rPr lang="en-GB" altLang="en-US" sz="1800"/>
              <a:t>Harvest Song</a:t>
            </a:r>
          </a:p>
        </p:txBody>
      </p:sp>
      <p:sp>
        <p:nvSpPr>
          <p:cNvPr id="43011" name="Content Placeholder 2">
            <a:extLst>
              <a:ext uri="{FF2B5EF4-FFF2-40B4-BE49-F238E27FC236}">
                <a16:creationId xmlns:a16="http://schemas.microsoft.com/office/drawing/2014/main" id="{D0D0C03F-E058-C9FA-1C8A-F253EAA96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1268413"/>
            <a:ext cx="7686675" cy="4681537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There is a farmer who stands in the fields,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And he sees all the work to be done.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He has been watching for many a month,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He’s been waiting for this day to come.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GB" altLang="en-US" sz="2800" b="1" i="1" dirty="0">
              <a:solidFill>
                <a:srgbClr val="3333FF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There’s a song to sing as the harvest comes in.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To the One who gives sunshine and rain.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Let us all join in with a thank-offering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For the harvest that’s gathered again.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>
            <a:extLst>
              <a:ext uri="{FF2B5EF4-FFF2-40B4-BE49-F238E27FC236}">
                <a16:creationId xmlns:a16="http://schemas.microsoft.com/office/drawing/2014/main" id="{4E83CE91-D489-61AA-0BD8-1254D0536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913" y="476250"/>
            <a:ext cx="7437437" cy="482441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There was time with the fields were prepared,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And the good soil was carefully ploughed.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Then came the day for the farmer to sow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And the seeds were all scattered around.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800" b="1"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i="1">
                <a:solidFill>
                  <a:srgbClr val="3333FF"/>
                </a:solidFill>
              </a:rPr>
              <a:t>There’s a song to sing as the harvest comes in,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i="1">
                <a:solidFill>
                  <a:srgbClr val="3333FF"/>
                </a:solidFill>
              </a:rPr>
              <a:t>To the One who gives sunshine and rain.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i="1">
                <a:solidFill>
                  <a:srgbClr val="3333FF"/>
                </a:solidFill>
              </a:rPr>
              <a:t>Let us all join in with a thank-offering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i="1">
                <a:solidFill>
                  <a:srgbClr val="3333FF"/>
                </a:solidFill>
              </a:rPr>
              <a:t>For the harvest that’s gathered again.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800" b="1">
              <a:solidFill>
                <a:srgbClr val="3333FF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ontent Placeholder 2">
            <a:extLst>
              <a:ext uri="{FF2B5EF4-FFF2-40B4-BE49-F238E27FC236}">
                <a16:creationId xmlns:a16="http://schemas.microsoft.com/office/drawing/2014/main" id="{83A421C4-1930-138B-7984-B39845AA5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8888" y="404813"/>
            <a:ext cx="7581900" cy="45259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There was  a time for the farmer to wait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As the seeds slowly grew out of sight.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Then came the day when the first shoots appeared,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And the farmer was filled with delight.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800" b="1"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i="1">
                <a:solidFill>
                  <a:srgbClr val="3333FF"/>
                </a:solidFill>
              </a:rPr>
              <a:t>There’s a song to sing as the harvest comes in,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i="1">
                <a:solidFill>
                  <a:srgbClr val="3333FF"/>
                </a:solidFill>
              </a:rPr>
              <a:t>To the One who gives sunshine and rain.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i="1">
                <a:solidFill>
                  <a:srgbClr val="3333FF"/>
                </a:solidFill>
              </a:rPr>
              <a:t>Let us all join in with a thank-offering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i="1">
                <a:solidFill>
                  <a:srgbClr val="3333FF"/>
                </a:solidFill>
              </a:rPr>
              <a:t>For the harvest that’s gathered again.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800" b="1"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800" b="1"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800" b="1">
              <a:solidFill>
                <a:srgbClr val="3333FF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2">
            <a:extLst>
              <a:ext uri="{FF2B5EF4-FFF2-40B4-BE49-F238E27FC236}">
                <a16:creationId xmlns:a16="http://schemas.microsoft.com/office/drawing/2014/main" id="{1C42280E-BC61-A624-A01E-799D632F4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404813"/>
            <a:ext cx="7726363" cy="511175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Now is the time when the crops are full grown,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And the farmer must gather them in.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He’ll need some help ‘cause there’s lots to be done,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333FF"/>
                </a:solidFill>
              </a:rPr>
              <a:t>And it’s hard to know where to begin.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800" b="1"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i="1">
                <a:solidFill>
                  <a:srgbClr val="3333FF"/>
                </a:solidFill>
              </a:rPr>
              <a:t>There’s a song to sing as the harvest comes in,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i="1">
                <a:solidFill>
                  <a:srgbClr val="3333FF"/>
                </a:solidFill>
              </a:rPr>
              <a:t>To the One who gives sunshine and rain.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i="1">
                <a:solidFill>
                  <a:srgbClr val="3333FF"/>
                </a:solidFill>
              </a:rPr>
              <a:t>Let us all join in with a thank-offering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i="1">
                <a:solidFill>
                  <a:srgbClr val="3333FF"/>
                </a:solidFill>
              </a:rPr>
              <a:t>For the harvest that’s gathered again.   (repeat)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800" b="1">
              <a:solidFill>
                <a:srgbClr val="3333FF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>
            <a:extLst>
              <a:ext uri="{FF2B5EF4-FFF2-40B4-BE49-F238E27FC236}">
                <a16:creationId xmlns:a16="http://schemas.microsoft.com/office/drawing/2014/main" id="{F338849E-E786-22C1-2E22-0D1EFF97F9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87450" y="1125538"/>
            <a:ext cx="7581900" cy="244747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800" b="1" i="1" dirty="0"/>
              <a:t>The Dismissal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28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/>
              <a:t>Go in the peace of Christ.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b="1" dirty="0">
                <a:solidFill>
                  <a:srgbClr val="3333FF"/>
                </a:solidFill>
              </a:rPr>
              <a:t>Thanks be to God.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b="1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467BE-7C27-DAC2-3FF9-8274B6BF9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350" y="692150"/>
            <a:ext cx="7294563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The Offertory Hymn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Harvest Samba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Words and music by Mark and Helen Johnson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©2002 Out of the Ark Music Ltd., </a:t>
            </a:r>
            <a:r>
              <a:rPr lang="en-GB" altLang="en-US" sz="1400" dirty="0" err="1"/>
              <a:t>Hersham</a:t>
            </a:r>
            <a:r>
              <a:rPr lang="en-GB" altLang="en-US" sz="1400" dirty="0"/>
              <a:t> Green KT12 4RQ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4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4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4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The Communion Hymn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Harvest Hymn (Give Thanks)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Words and music by Mark and Helen Johnson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©2002 Out of the Ark Music Ltd., </a:t>
            </a:r>
            <a:r>
              <a:rPr lang="en-GB" altLang="en-US" sz="1400" dirty="0" err="1"/>
              <a:t>Hersham</a:t>
            </a:r>
            <a:r>
              <a:rPr lang="en-GB" altLang="en-US" sz="1400" dirty="0"/>
              <a:t> Green KT12 4RQ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4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4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4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Recessional Hymn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Harvest song.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Words and music by Mark and Helen Johnson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©1991,2002, 2008 Out of the Ark Music Ltd., Middlesex TW12 2HD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CCLI Song No. 1574998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400" dirty="0"/>
          </a:p>
          <a:p>
            <a:pPr marL="0" indent="0">
              <a:buFont typeface="Arial" charset="0"/>
              <a:buNone/>
              <a:defRPr/>
            </a:pPr>
            <a:endParaRPr lang="en-GB" sz="14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F53C3E25-A90D-2BA3-CB76-2388E2775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Harvest Eucharist</a:t>
            </a:r>
          </a:p>
        </p:txBody>
      </p:sp>
      <p:sp>
        <p:nvSpPr>
          <p:cNvPr id="49155" name="Content Placeholder 3">
            <a:extLst>
              <a:ext uri="{FF2B5EF4-FFF2-40B4-BE49-F238E27FC236}">
                <a16:creationId xmlns:a16="http://schemas.microsoft.com/office/drawing/2014/main" id="{779110B0-B748-E858-FC41-201442161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altLang="en-US"/>
          </a:p>
          <a:p>
            <a:pPr marL="0" indent="0">
              <a:buFont typeface="Arial" panose="020B0604020202020204" pitchFamily="34" charset="0"/>
              <a:buNone/>
            </a:pPr>
            <a:endParaRPr lang="en-GB" altLang="en-US"/>
          </a:p>
          <a:p>
            <a:pPr marL="0" indent="0" algn="ctr">
              <a:buFont typeface="Arial" panose="020B0604020202020204" pitchFamily="34" charset="0"/>
              <a:buNone/>
            </a:pPr>
            <a:endParaRPr lang="en-GB" altLang="en-US"/>
          </a:p>
          <a:p>
            <a:pPr marL="0" indent="0">
              <a:buFont typeface="Arial" panose="020B0604020202020204" pitchFamily="34" charset="0"/>
              <a:buNone/>
            </a:pPr>
            <a:endParaRPr lang="en-GB" altLang="en-US"/>
          </a:p>
          <a:p>
            <a:pPr marL="0" indent="0">
              <a:buFont typeface="Arial" panose="020B0604020202020204" pitchFamily="34" charset="0"/>
              <a:buNone/>
            </a:pPr>
            <a:endParaRPr lang="en-GB" altLang="en-US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altLang="en-US"/>
              <a:t>The staff, governors and children of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altLang="en-US"/>
              <a:t>St Mary’s wish you a happy harvest time.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altLang="en-US"/>
              <a:t>Thank you for your generosity. </a:t>
            </a:r>
          </a:p>
        </p:txBody>
      </p:sp>
      <p:pic>
        <p:nvPicPr>
          <p:cNvPr id="49156" name="Picture 8" descr="C:\Users\head\AppData\Local\Microsoft\Windows\Temporary Internet Files\Content.IE5\R36YZYG5\ID-100206371[1].jpg">
            <a:extLst>
              <a:ext uri="{FF2B5EF4-FFF2-40B4-BE49-F238E27FC236}">
                <a16:creationId xmlns:a16="http://schemas.microsoft.com/office/drawing/2014/main" id="{57739365-7152-A40F-20E3-6C6B439A7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838" y="1052513"/>
            <a:ext cx="5434012" cy="361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>
            <a:extLst>
              <a:ext uri="{FF2B5EF4-FFF2-40B4-BE49-F238E27FC236}">
                <a16:creationId xmlns:a16="http://schemas.microsoft.com/office/drawing/2014/main" id="{93B594BB-B73A-2D91-6EA2-79D71C343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0179" name="Content Placeholder 2">
            <a:extLst>
              <a:ext uri="{FF2B5EF4-FFF2-40B4-BE49-F238E27FC236}">
                <a16:creationId xmlns:a16="http://schemas.microsoft.com/office/drawing/2014/main" id="{656EEA55-210E-DAEC-4F05-D258B3935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>
            <a:extLst>
              <a:ext uri="{FF2B5EF4-FFF2-40B4-BE49-F238E27FC236}">
                <a16:creationId xmlns:a16="http://schemas.microsoft.com/office/drawing/2014/main" id="{91D8B547-3A84-D630-5727-9D336222D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549275"/>
            <a:ext cx="7499350" cy="4967288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3333FF"/>
                </a:solidFill>
              </a:rPr>
              <a:t>We thank you, then, O Father,</a:t>
            </a:r>
            <a:br>
              <a:rPr lang="en-US" altLang="en-US" sz="2400" b="1">
                <a:solidFill>
                  <a:srgbClr val="3333FF"/>
                </a:solidFill>
              </a:rPr>
            </a:br>
            <a:r>
              <a:rPr lang="en-US" altLang="en-US" sz="2400" b="1">
                <a:solidFill>
                  <a:srgbClr val="3333FF"/>
                </a:solidFill>
              </a:rPr>
              <a:t>for all things bright and good,</a:t>
            </a:r>
            <a:br>
              <a:rPr lang="en-US" altLang="en-US" sz="2400" b="1">
                <a:solidFill>
                  <a:srgbClr val="3333FF"/>
                </a:solidFill>
              </a:rPr>
            </a:br>
            <a:r>
              <a:rPr lang="en-US" altLang="en-US" sz="2400" b="1">
                <a:solidFill>
                  <a:srgbClr val="3333FF"/>
                </a:solidFill>
              </a:rPr>
              <a:t>the seed-time and the harvest,</a:t>
            </a:r>
            <a:br>
              <a:rPr lang="en-US" altLang="en-US" sz="2400" b="1">
                <a:solidFill>
                  <a:srgbClr val="3333FF"/>
                </a:solidFill>
              </a:rPr>
            </a:br>
            <a:r>
              <a:rPr lang="en-US" altLang="en-US" sz="2400" b="1">
                <a:solidFill>
                  <a:srgbClr val="3333FF"/>
                </a:solidFill>
              </a:rPr>
              <a:t>our life, our health, our food:</a:t>
            </a:r>
            <a:br>
              <a:rPr lang="en-US" altLang="en-US" sz="2400" b="1">
                <a:solidFill>
                  <a:srgbClr val="3333FF"/>
                </a:solidFill>
              </a:rPr>
            </a:br>
            <a:r>
              <a:rPr lang="en-US" altLang="en-US" sz="2400" b="1">
                <a:solidFill>
                  <a:srgbClr val="3333FF"/>
                </a:solidFill>
              </a:rPr>
              <a:t>accept the gifts we offer</a:t>
            </a:r>
            <a:br>
              <a:rPr lang="en-US" altLang="en-US" sz="2400" b="1">
                <a:solidFill>
                  <a:srgbClr val="3333FF"/>
                </a:solidFill>
              </a:rPr>
            </a:br>
            <a:r>
              <a:rPr lang="en-US" altLang="en-US" sz="2400" b="1">
                <a:solidFill>
                  <a:srgbClr val="3333FF"/>
                </a:solidFill>
              </a:rPr>
              <a:t>for all your love imparts;</a:t>
            </a:r>
            <a:br>
              <a:rPr lang="en-US" altLang="en-US" sz="2400" b="1">
                <a:solidFill>
                  <a:srgbClr val="3333FF"/>
                </a:solidFill>
              </a:rPr>
            </a:br>
            <a:r>
              <a:rPr lang="en-US" altLang="en-US" sz="2400" b="1">
                <a:solidFill>
                  <a:srgbClr val="3333FF"/>
                </a:solidFill>
              </a:rPr>
              <a:t>and that which you most welcome,</a:t>
            </a:r>
            <a:br>
              <a:rPr lang="en-US" altLang="en-US" sz="2400" b="1">
                <a:solidFill>
                  <a:srgbClr val="3333FF"/>
                </a:solidFill>
              </a:rPr>
            </a:br>
            <a:r>
              <a:rPr lang="en-US" altLang="en-US" sz="2400" b="1">
                <a:solidFill>
                  <a:srgbClr val="3333FF"/>
                </a:solidFill>
              </a:rPr>
              <a:t>our humble, thankful hearts.</a:t>
            </a:r>
            <a:br>
              <a:rPr lang="en-US" altLang="en-US" sz="2400" b="1">
                <a:solidFill>
                  <a:srgbClr val="3333FF"/>
                </a:solidFill>
              </a:rPr>
            </a:br>
            <a:endParaRPr lang="en-US" altLang="en-US" sz="2400" b="1">
              <a:solidFill>
                <a:srgbClr val="3333FF"/>
              </a:solidFill>
            </a:endParaRPr>
          </a:p>
          <a:p>
            <a:pPr marL="400050" lvl="1" indent="0"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3333FF"/>
                </a:solidFill>
              </a:rPr>
              <a:t>All good gifts around us are sent from heaven above,</a:t>
            </a:r>
            <a:br>
              <a:rPr lang="en-US" altLang="en-US" sz="2400" b="1">
                <a:solidFill>
                  <a:srgbClr val="3333FF"/>
                </a:solidFill>
              </a:rPr>
            </a:br>
            <a:r>
              <a:rPr lang="en-US" altLang="en-US" sz="2400" b="1">
                <a:solidFill>
                  <a:srgbClr val="3333FF"/>
                </a:solidFill>
              </a:rPr>
              <a:t>Then thank the Lord, O thank the Lord for all his love.</a:t>
            </a:r>
            <a:br>
              <a:rPr lang="en-US" altLang="en-US" sz="2400" b="1">
                <a:solidFill>
                  <a:srgbClr val="3333FF"/>
                </a:solidFill>
              </a:rPr>
            </a:br>
            <a:r>
              <a:rPr lang="en-US" altLang="en-US" sz="2400" b="1">
                <a:solidFill>
                  <a:srgbClr val="3333FF"/>
                </a:solidFill>
              </a:rPr>
              <a:t/>
            </a:r>
            <a:br>
              <a:rPr lang="en-US" altLang="en-US" sz="2400" b="1">
                <a:solidFill>
                  <a:srgbClr val="3333FF"/>
                </a:solidFill>
              </a:rPr>
            </a:br>
            <a:endParaRPr lang="en-GB" altLang="en-US" sz="3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C1CEEF39-A1F3-83C3-91A6-A2A40BB4A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Saying sorry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D4E59454-E93A-88CD-9251-FC05D215B0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42988" y="1268413"/>
            <a:ext cx="7643812" cy="48577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600"/>
              <a:t>Lord, for not appreciating the beautiful world you have given us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600"/>
              <a:t>Lord have mercy</a:t>
            </a:r>
            <a:endParaRPr lang="en-US" altLang="en-US" sz="2600" b="1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600" b="1">
                <a:solidFill>
                  <a:srgbClr val="3333FF"/>
                </a:solidFill>
              </a:rPr>
              <a:t>Lord have mercy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6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600"/>
              <a:t>Lord, for not caring enough about all the living creatures around us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600"/>
              <a:t>Christ have mercy</a:t>
            </a:r>
            <a:endParaRPr lang="en-GB" altLang="en-US" sz="2600" b="1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600" b="1">
                <a:solidFill>
                  <a:srgbClr val="3333FF"/>
                </a:solidFill>
              </a:rPr>
              <a:t>Christ have mercy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6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1200" b="1">
              <a:solidFill>
                <a:srgbClr val="3333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>
            <a:extLst>
              <a:ext uri="{FF2B5EF4-FFF2-40B4-BE49-F238E27FC236}">
                <a16:creationId xmlns:a16="http://schemas.microsoft.com/office/drawing/2014/main" id="{A2CADC73-F458-54FA-E307-E5110AEF6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549275"/>
            <a:ext cx="8013700" cy="51831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dirty="0"/>
              <a:t>Lord, for spoiling the beauty and harmony of your world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dirty="0"/>
              <a:t>Lord have mercy </a:t>
            </a:r>
            <a:endParaRPr lang="en-US" altLang="en-US" b="1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b="1" dirty="0">
                <a:solidFill>
                  <a:srgbClr val="3333FF"/>
                </a:solidFill>
              </a:rPr>
              <a:t>Lord have mercy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altLang="en-US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altLang="en-US" dirty="0"/>
              <a:t>May Almighty God have mercy on us,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altLang="en-US" dirty="0"/>
              <a:t>Forgive us our sins,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altLang="en-US" dirty="0"/>
              <a:t>And bring us to everlasting life.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altLang="en-US" b="1" dirty="0">
                <a:solidFill>
                  <a:srgbClr val="3333FF"/>
                </a:solidFill>
              </a:rPr>
              <a:t>Amen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34807C6A-C700-916F-6ACD-2D1E80554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The Gloria - Anderson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3551C-A4DF-9967-35DD-74BAB19EE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1600200"/>
            <a:ext cx="7715250" cy="4525963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000" b="1" dirty="0">
                <a:solidFill>
                  <a:srgbClr val="3333FF"/>
                </a:solidFill>
              </a:rPr>
              <a:t>Gloria, </a:t>
            </a:r>
            <a:r>
              <a:rPr lang="en-US" altLang="en-US" sz="2000" b="1" dirty="0" err="1">
                <a:solidFill>
                  <a:srgbClr val="3333FF"/>
                </a:solidFill>
              </a:rPr>
              <a:t>gloria</a:t>
            </a:r>
            <a:r>
              <a:rPr lang="en-US" altLang="en-US" sz="2000" b="1" dirty="0">
                <a:solidFill>
                  <a:srgbClr val="3333FF"/>
                </a:solidFill>
              </a:rPr>
              <a:t>, in </a:t>
            </a:r>
            <a:r>
              <a:rPr lang="en-US" altLang="en-US" sz="2000" b="1" dirty="0" err="1">
                <a:solidFill>
                  <a:srgbClr val="3333FF"/>
                </a:solidFill>
              </a:rPr>
              <a:t>excelsis</a:t>
            </a:r>
            <a:r>
              <a:rPr lang="en-US" altLang="en-US" sz="2000" b="1" dirty="0">
                <a:solidFill>
                  <a:srgbClr val="3333FF"/>
                </a:solidFill>
              </a:rPr>
              <a:t> </a:t>
            </a:r>
            <a:r>
              <a:rPr lang="en-US" altLang="en-US" sz="2000" b="1" dirty="0" err="1">
                <a:solidFill>
                  <a:srgbClr val="3333FF"/>
                </a:solidFill>
              </a:rPr>
              <a:t>Deo</a:t>
            </a:r>
            <a:r>
              <a:rPr lang="en-US" altLang="en-US" sz="2000" b="1" dirty="0">
                <a:solidFill>
                  <a:srgbClr val="3333FF"/>
                </a:solidFill>
              </a:rPr>
              <a:t>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000" b="1" dirty="0">
                <a:solidFill>
                  <a:srgbClr val="3333FF"/>
                </a:solidFill>
              </a:rPr>
              <a:t>Gloria, </a:t>
            </a:r>
            <a:r>
              <a:rPr lang="en-US" altLang="en-US" sz="2000" b="1" dirty="0" err="1">
                <a:solidFill>
                  <a:srgbClr val="3333FF"/>
                </a:solidFill>
              </a:rPr>
              <a:t>gloria</a:t>
            </a:r>
            <a:r>
              <a:rPr lang="en-US" altLang="en-US" sz="2000" b="1" dirty="0">
                <a:solidFill>
                  <a:srgbClr val="3333FF"/>
                </a:solidFill>
              </a:rPr>
              <a:t>, in </a:t>
            </a:r>
            <a:r>
              <a:rPr lang="en-US" altLang="en-US" sz="2000" b="1" dirty="0" err="1">
                <a:solidFill>
                  <a:srgbClr val="3333FF"/>
                </a:solidFill>
              </a:rPr>
              <a:t>excelsis</a:t>
            </a:r>
            <a:r>
              <a:rPr lang="en-US" altLang="en-US" sz="2000" b="1" dirty="0">
                <a:solidFill>
                  <a:srgbClr val="3333FF"/>
                </a:solidFill>
              </a:rPr>
              <a:t> </a:t>
            </a:r>
            <a:r>
              <a:rPr lang="en-US" altLang="en-US" sz="2000" b="1" dirty="0" err="1">
                <a:solidFill>
                  <a:srgbClr val="3333FF"/>
                </a:solidFill>
              </a:rPr>
              <a:t>Deo</a:t>
            </a:r>
            <a:r>
              <a:rPr lang="en-US" altLang="en-US" sz="2000" b="1" dirty="0">
                <a:solidFill>
                  <a:srgbClr val="3333FF"/>
                </a:solidFill>
              </a:rPr>
              <a:t>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GB" altLang="en-US" sz="2000" b="1" dirty="0">
              <a:solidFill>
                <a:srgbClr val="3333FF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000" b="1" dirty="0">
                <a:solidFill>
                  <a:srgbClr val="3333FF"/>
                </a:solidFill>
              </a:rPr>
              <a:t>Lord God, heavenly King, peace you bring to us;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000" b="1" dirty="0">
                <a:solidFill>
                  <a:srgbClr val="3333FF"/>
                </a:solidFill>
              </a:rPr>
              <a:t>We worship you, we give you thanks,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000" b="1" dirty="0">
                <a:solidFill>
                  <a:srgbClr val="3333FF"/>
                </a:solidFill>
              </a:rPr>
              <a:t>we sing our song of praise</a:t>
            </a:r>
            <a:r>
              <a:rPr lang="en-US" altLang="en-US" sz="2000" b="1" dirty="0"/>
              <a:t> </a:t>
            </a:r>
            <a:r>
              <a:rPr lang="en-US" altLang="en-US" sz="2000" b="1" i="1" dirty="0"/>
              <a:t>R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2000" b="1" i="1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000" b="1" dirty="0">
                <a:solidFill>
                  <a:srgbClr val="3333FF"/>
                </a:solidFill>
              </a:rPr>
              <a:t>Jesus, </a:t>
            </a:r>
            <a:r>
              <a:rPr lang="en-US" altLang="en-US" sz="2000" b="1" dirty="0" err="1">
                <a:solidFill>
                  <a:srgbClr val="3333FF"/>
                </a:solidFill>
              </a:rPr>
              <a:t>Saviour</a:t>
            </a:r>
            <a:r>
              <a:rPr lang="en-US" altLang="en-US" sz="2000" b="1" dirty="0">
                <a:solidFill>
                  <a:srgbClr val="3333FF"/>
                </a:solidFill>
              </a:rPr>
              <a:t> of all, Lord, God, Lamb of God,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000" b="1" dirty="0">
                <a:solidFill>
                  <a:srgbClr val="3333FF"/>
                </a:solidFill>
              </a:rPr>
              <a:t>You take away our sins, O Lord, have mercy on us all.</a:t>
            </a:r>
            <a:r>
              <a:rPr lang="en-US" altLang="en-US" sz="2000" b="1" dirty="0"/>
              <a:t> </a:t>
            </a:r>
            <a:r>
              <a:rPr lang="en-US" altLang="en-US" sz="2000" b="1" i="1" dirty="0"/>
              <a:t>R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2000" b="1" i="1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000" b="1" dirty="0">
                <a:solidFill>
                  <a:srgbClr val="3333FF"/>
                </a:solidFill>
              </a:rPr>
              <a:t>At the Father’s right hand, Lord receive our prayer,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000" b="1" dirty="0">
                <a:solidFill>
                  <a:srgbClr val="3333FF"/>
                </a:solidFill>
              </a:rPr>
              <a:t>For you alone are the Holy One, and you alone are Lord.</a:t>
            </a:r>
            <a:r>
              <a:rPr lang="en-US" altLang="en-US" sz="2000" b="1" dirty="0"/>
              <a:t>  </a:t>
            </a:r>
            <a:r>
              <a:rPr lang="en-US" altLang="en-US" sz="2000" b="1" i="1" dirty="0"/>
              <a:t>R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2000" b="1" dirty="0">
              <a:solidFill>
                <a:srgbClr val="3333FF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000" b="1" dirty="0">
                <a:solidFill>
                  <a:srgbClr val="3333FF"/>
                </a:solidFill>
              </a:rPr>
              <a:t>Glory, Father and Son, glory, Holy Spirit,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000" b="1" dirty="0">
                <a:solidFill>
                  <a:srgbClr val="3333FF"/>
                </a:solidFill>
              </a:rPr>
              <a:t>To you we raise our hands up high, we glorify your name.</a:t>
            </a:r>
            <a:r>
              <a:rPr lang="en-US" altLang="en-US" sz="2000" b="1" dirty="0"/>
              <a:t> </a:t>
            </a:r>
            <a:r>
              <a:rPr lang="en-US" altLang="en-US" sz="2000" b="1" i="1" dirty="0"/>
              <a:t>R</a:t>
            </a:r>
          </a:p>
          <a:p>
            <a:pPr marL="0" indent="0">
              <a:buFont typeface="Arial" charset="0"/>
              <a:buNone/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41272D21-69F9-E8E1-3C8C-A1B9B4F84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Prayer for today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319F5EF1-551A-CEF0-12AC-DCEFA48EE06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87450" y="1600200"/>
            <a:ext cx="749935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Creator God,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you made the goodness of the land,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the riches of the sea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and the rhythm of the seasons;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As we thank you for the harvest,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may we cherish and respect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this planet and its people,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Through Jesus Christ our Lord. Amen.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2800" b="1" dirty="0">
              <a:solidFill>
                <a:srgbClr val="3333FF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GB" altLang="en-US" sz="2400" b="1" i="1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GB" altLang="en-US" sz="2400" b="1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5304</TotalTime>
  <Words>2566</Words>
  <Application>Microsoft Office PowerPoint</Application>
  <PresentationFormat>On-screen Show (4:3)</PresentationFormat>
  <Paragraphs>434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Arial</vt:lpstr>
      <vt:lpstr>Calibri</vt:lpstr>
      <vt:lpstr>Wingdings</vt:lpstr>
      <vt:lpstr>Office Theme</vt:lpstr>
      <vt:lpstr>St Mary’s C of E (Aided) Primary School Harvest Eucharist 2023</vt:lpstr>
      <vt:lpstr>Greeting</vt:lpstr>
      <vt:lpstr>We Plough the Fields and Scatter</vt:lpstr>
      <vt:lpstr>PowerPoint Presentation</vt:lpstr>
      <vt:lpstr>PowerPoint Presentation</vt:lpstr>
      <vt:lpstr>Saying sorry</vt:lpstr>
      <vt:lpstr>PowerPoint Presentation</vt:lpstr>
      <vt:lpstr>The Gloria - Anderson</vt:lpstr>
      <vt:lpstr>Prayer for today</vt:lpstr>
      <vt:lpstr>Gradual Hymn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Peace</vt:lpstr>
      <vt:lpstr>The Offertory Hymn  Harvest Samba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Recessional Hymn  Harvest Song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Harvest Eucharist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Andy</dc:creator>
  <cp:lastModifiedBy>scopus@SMPDOMAIN.local</cp:lastModifiedBy>
  <cp:revision>290</cp:revision>
  <cp:lastPrinted>2023-09-12T08:33:00Z</cp:lastPrinted>
  <dcterms:created xsi:type="dcterms:W3CDTF">2005-09-27T20:16:39Z</dcterms:created>
  <dcterms:modified xsi:type="dcterms:W3CDTF">2023-09-12T08:47:50Z</dcterms:modified>
</cp:coreProperties>
</file>