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72" r:id="rId5"/>
    <p:sldId id="273" r:id="rId6"/>
    <p:sldId id="274" r:id="rId7"/>
    <p:sldId id="258" r:id="rId8"/>
    <p:sldId id="262" r:id="rId9"/>
    <p:sldId id="267" r:id="rId10"/>
    <p:sldId id="266" r:id="rId11"/>
    <p:sldId id="268" r:id="rId12"/>
    <p:sldId id="270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EAEFF7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5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38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9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1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0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4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8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04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8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003B-33C4-4BF2-A0F0-9151811D8FF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75F2C-3A5A-49FA-80CF-D41B41B71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4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7916" y="365125"/>
            <a:ext cx="12184084" cy="609204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630" y="365125"/>
            <a:ext cx="12061370" cy="1325563"/>
          </a:xfrm>
        </p:spPr>
        <p:txBody>
          <a:bodyPr/>
          <a:lstStyle/>
          <a:p>
            <a:pPr algn="r"/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</a:t>
            </a:r>
            <a:endParaRPr lang="en-GB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852" y="2105829"/>
            <a:ext cx="10515600" cy="4351338"/>
          </a:xfrm>
        </p:spPr>
        <p:txBody>
          <a:bodyPr anchor="b"/>
          <a:lstStyle/>
          <a:p>
            <a:pPr marL="0" indent="0" algn="ctr">
              <a:buNone/>
            </a:pPr>
            <a:endParaRPr lang="en-GB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  <a:p>
            <a:pPr marL="0" indent="0" algn="ctr">
              <a:buNone/>
            </a:pPr>
            <a:r>
              <a:rPr lang="en-GB" sz="3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							2022-2023</a:t>
            </a:r>
          </a:p>
          <a:p>
            <a:pPr marL="0" indent="0" algn="ctr">
              <a:buNone/>
            </a:pPr>
            <a:endParaRPr lang="en-GB" sz="3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  <a:p>
            <a:pPr marL="0" indent="0" algn="ctr">
              <a:buNone/>
            </a:pPr>
            <a:r>
              <a:rPr lang="en-GB" sz="3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						Miss Heasman</a:t>
            </a:r>
            <a:endParaRPr lang="en-GB" dirty="0">
              <a:solidFill>
                <a:schemeClr val="tx2"/>
              </a:solidFill>
              <a:latin typeface="XCCW Joined 1a" panose="03050602040000000000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1991" y="635491"/>
            <a:ext cx="1108829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Welcome to New Zealand Class</a:t>
            </a:r>
            <a:endParaRPr lang="en-GB" sz="4500" dirty="0"/>
          </a:p>
        </p:txBody>
      </p:sp>
    </p:spTree>
    <p:extLst>
      <p:ext uri="{BB962C8B-B14F-4D97-AF65-F5344CB8AC3E}">
        <p14:creationId xmlns:p14="http://schemas.microsoft.com/office/powerpoint/2010/main" val="19625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304" y="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Behaviour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918835"/>
              </p:ext>
            </p:extLst>
          </p:nvPr>
        </p:nvGraphicFramePr>
        <p:xfrm>
          <a:off x="586640" y="1325563"/>
          <a:ext cx="10998928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9732">
                  <a:extLst>
                    <a:ext uri="{9D8B030D-6E8A-4147-A177-3AD203B41FA5}">
                      <a16:colId xmlns:a16="http://schemas.microsoft.com/office/drawing/2014/main" val="141311240"/>
                    </a:ext>
                  </a:extLst>
                </a:gridCol>
                <a:gridCol w="2749732">
                  <a:extLst>
                    <a:ext uri="{9D8B030D-6E8A-4147-A177-3AD203B41FA5}">
                      <a16:colId xmlns:a16="http://schemas.microsoft.com/office/drawing/2014/main" val="3110292203"/>
                    </a:ext>
                  </a:extLst>
                </a:gridCol>
                <a:gridCol w="2749732">
                  <a:extLst>
                    <a:ext uri="{9D8B030D-6E8A-4147-A177-3AD203B41FA5}">
                      <a16:colId xmlns:a16="http://schemas.microsoft.com/office/drawing/2014/main" val="491030618"/>
                    </a:ext>
                  </a:extLst>
                </a:gridCol>
                <a:gridCol w="2749732">
                  <a:extLst>
                    <a:ext uri="{9D8B030D-6E8A-4147-A177-3AD203B41FA5}">
                      <a16:colId xmlns:a16="http://schemas.microsoft.com/office/drawing/2014/main" val="310395687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Positive behaviour management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74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Lots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of praise!</a:t>
                      </a:r>
                    </a:p>
                    <a:p>
                      <a:endParaRPr lang="en-GB" sz="2400" baseline="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baseline="0" dirty="0" smtClean="0">
                          <a:latin typeface="XCCW Joined 1a" panose="03050602040000000000"/>
                        </a:rPr>
                        <a:t>Verbal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praise and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rewards – dojos and stickers.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End of week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certificates – </a:t>
                      </a:r>
                    </a:p>
                    <a:p>
                      <a:endParaRPr lang="en-GB" sz="2400" baseline="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baseline="0" dirty="0" smtClean="0">
                          <a:latin typeface="XCCW Joined 1a" panose="03050602040000000000"/>
                        </a:rPr>
                        <a:t>Dojo champion</a:t>
                      </a:r>
                    </a:p>
                    <a:p>
                      <a:r>
                        <a:rPr lang="en-GB" sz="2400" baseline="0" dirty="0" smtClean="0">
                          <a:latin typeface="XCCW Joined 1a" panose="03050602040000000000"/>
                        </a:rPr>
                        <a:t>Star of the week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Badges – </a:t>
                      </a:r>
                    </a:p>
                    <a:p>
                      <a:endParaRPr lang="en-GB" sz="240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Bronze, Silver and Gold.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Head teacher awards</a:t>
                      </a:r>
                    </a:p>
                    <a:p>
                      <a:endParaRPr lang="en-GB" sz="2400" dirty="0" smtClean="0">
                        <a:latin typeface="XCCW Joined 1a" panose="03050602040000000000"/>
                      </a:endParaRPr>
                    </a:p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Recognition in newsletter – vine leaves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3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6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Behaviour continued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94059"/>
              </p:ext>
            </p:extLst>
          </p:nvPr>
        </p:nvGraphicFramePr>
        <p:xfrm>
          <a:off x="439784" y="1325563"/>
          <a:ext cx="11312432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8108">
                  <a:extLst>
                    <a:ext uri="{9D8B030D-6E8A-4147-A177-3AD203B41FA5}">
                      <a16:colId xmlns:a16="http://schemas.microsoft.com/office/drawing/2014/main" val="2189757793"/>
                    </a:ext>
                  </a:extLst>
                </a:gridCol>
                <a:gridCol w="2828108">
                  <a:extLst>
                    <a:ext uri="{9D8B030D-6E8A-4147-A177-3AD203B41FA5}">
                      <a16:colId xmlns:a16="http://schemas.microsoft.com/office/drawing/2014/main" val="32530289"/>
                    </a:ext>
                  </a:extLst>
                </a:gridCol>
                <a:gridCol w="2828108">
                  <a:extLst>
                    <a:ext uri="{9D8B030D-6E8A-4147-A177-3AD203B41FA5}">
                      <a16:colId xmlns:a16="http://schemas.microsoft.com/office/drawing/2014/main" val="2841183541"/>
                    </a:ext>
                  </a:extLst>
                </a:gridCol>
                <a:gridCol w="2828108">
                  <a:extLst>
                    <a:ext uri="{9D8B030D-6E8A-4147-A177-3AD203B41FA5}">
                      <a16:colId xmlns:a16="http://schemas.microsoft.com/office/drawing/2014/main" val="202518566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Behaviour management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516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We must follow our Golden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Rules. These are up in the classroom and are often referred to.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If your child does not follow the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Golden Rules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, they will lose minutes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from their break or lunch time.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This will result in a conversation with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me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in person or over the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phone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.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XCCW Joined 1a" panose="03050602040000000000"/>
                        </a:rPr>
                        <a:t>If your child continues to not follow the 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Golden Rules</a:t>
                      </a:r>
                      <a:r>
                        <a:rPr lang="en-GB" sz="2400" dirty="0" smtClean="0">
                          <a:latin typeface="XCCW Joined 1a" panose="03050602040000000000"/>
                        </a:rPr>
                        <a:t>, there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 will be a meeting with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me </a:t>
                      </a:r>
                      <a:r>
                        <a:rPr lang="en-GB" sz="2400" baseline="0" dirty="0" smtClean="0">
                          <a:latin typeface="XCCW Joined 1a" panose="03050602040000000000"/>
                        </a:rPr>
                        <a:t>and a member of the senior leadership team. </a:t>
                      </a:r>
                      <a:endParaRPr lang="en-GB" sz="2400" dirty="0">
                        <a:latin typeface="XCCW Joined 1a" panose="0305060204000000000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659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1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Key dates and Questions</a:t>
            </a:r>
            <a:r>
              <a:rPr lang="en-GB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60" y="1071154"/>
            <a:ext cx="11732820" cy="54602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900" dirty="0" smtClean="0">
                <a:latin typeface="XCCW Joined 1a" panose="03050602040000000000" pitchFamily="66" charset="0"/>
              </a:rPr>
              <a:t>Key dates:</a:t>
            </a:r>
          </a:p>
          <a:p>
            <a:pPr lvl="0"/>
            <a:r>
              <a:rPr lang="en-GB" sz="2900" dirty="0" smtClean="0">
                <a:latin typeface="XCCW Joined 1a" panose="03050602040000000000" pitchFamily="66" charset="0"/>
              </a:rPr>
              <a:t>29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September </a:t>
            </a:r>
            <a:r>
              <a:rPr lang="en-GB" sz="2900" dirty="0">
                <a:latin typeface="XCCW Joined 1a" panose="03050602040000000000" pitchFamily="66" charset="0"/>
              </a:rPr>
              <a:t>– In school poetry visit</a:t>
            </a:r>
          </a:p>
          <a:p>
            <a:pPr lvl="0"/>
            <a:r>
              <a:rPr lang="en-GB" sz="2900" dirty="0" smtClean="0">
                <a:latin typeface="XCCW Joined 1a" panose="03050602040000000000" pitchFamily="66" charset="0"/>
              </a:rPr>
              <a:t>30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September </a:t>
            </a:r>
            <a:r>
              <a:rPr lang="en-GB" sz="2900" dirty="0">
                <a:latin typeface="XCCW Joined 1a" panose="03050602040000000000" pitchFamily="66" charset="0"/>
              </a:rPr>
              <a:t>– Worship at </a:t>
            </a:r>
            <a:r>
              <a:rPr lang="en-GB" sz="2900" dirty="0" smtClean="0">
                <a:latin typeface="XCCW Joined 1a" panose="03050602040000000000" pitchFamily="66" charset="0"/>
              </a:rPr>
              <a:t>Church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5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October </a:t>
            </a:r>
            <a:r>
              <a:rPr lang="en-GB" sz="2900" dirty="0">
                <a:latin typeface="XCCW Joined 1a" panose="03050602040000000000" pitchFamily="66" charset="0"/>
              </a:rPr>
              <a:t>– Flu Spray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6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October </a:t>
            </a:r>
            <a:r>
              <a:rPr lang="en-GB" sz="2900" dirty="0">
                <a:latin typeface="XCCW Joined 1a" panose="03050602040000000000" pitchFamily="66" charset="0"/>
              </a:rPr>
              <a:t>– National Poetry Day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10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October </a:t>
            </a:r>
            <a:r>
              <a:rPr lang="en-GB" sz="2900" dirty="0">
                <a:latin typeface="XCCW Joined 1a" panose="03050602040000000000" pitchFamily="66" charset="0"/>
              </a:rPr>
              <a:t>– Mental Health Day</a:t>
            </a:r>
          </a:p>
          <a:p>
            <a:r>
              <a:rPr lang="en-GB" sz="2900" dirty="0">
                <a:latin typeface="XCCW Joined 1a" panose="03050602040000000000" pitchFamily="66" charset="0"/>
              </a:rPr>
              <a:t>21</a:t>
            </a:r>
            <a:r>
              <a:rPr lang="en-GB" sz="2900" baseline="30000" dirty="0">
                <a:latin typeface="XCCW Joined 1a" panose="03050602040000000000" pitchFamily="66" charset="0"/>
              </a:rPr>
              <a:t>st</a:t>
            </a:r>
            <a:r>
              <a:rPr lang="en-GB" sz="2900" dirty="0">
                <a:latin typeface="XCCW Joined 1a" panose="03050602040000000000" pitchFamily="66" charset="0"/>
              </a:rPr>
              <a:t> </a:t>
            </a:r>
            <a:r>
              <a:rPr lang="en-GB" sz="2900" dirty="0" smtClean="0">
                <a:latin typeface="XCCW Joined 1a" panose="03050602040000000000" pitchFamily="66" charset="0"/>
              </a:rPr>
              <a:t>October – </a:t>
            </a:r>
            <a:r>
              <a:rPr lang="en-GB" sz="2900" dirty="0">
                <a:latin typeface="XCCW Joined 1a" panose="03050602040000000000" pitchFamily="66" charset="0"/>
              </a:rPr>
              <a:t>Inset Day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24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-28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 </a:t>
            </a:r>
            <a:r>
              <a:rPr lang="en-GB" sz="2900" dirty="0">
                <a:latin typeface="XCCW Joined 1a" panose="03050602040000000000" pitchFamily="66" charset="0"/>
              </a:rPr>
              <a:t>October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 </a:t>
            </a:r>
            <a:r>
              <a:rPr lang="en-GB" sz="2900" dirty="0" smtClean="0">
                <a:latin typeface="XCCW Joined 1a" panose="03050602040000000000" pitchFamily="66" charset="0"/>
              </a:rPr>
              <a:t> </a:t>
            </a:r>
            <a:r>
              <a:rPr lang="en-GB" sz="2900" dirty="0">
                <a:latin typeface="XCCW Joined 1a" panose="03050602040000000000" pitchFamily="66" charset="0"/>
              </a:rPr>
              <a:t>– Half term</a:t>
            </a:r>
          </a:p>
          <a:p>
            <a:r>
              <a:rPr lang="en-GB" sz="2900" dirty="0">
                <a:latin typeface="XCCW Joined 1a" panose="03050602040000000000" pitchFamily="66" charset="0"/>
              </a:rPr>
              <a:t>31</a:t>
            </a:r>
            <a:r>
              <a:rPr lang="en-GB" sz="2900" baseline="30000" dirty="0">
                <a:latin typeface="XCCW Joined 1a" panose="03050602040000000000" pitchFamily="66" charset="0"/>
              </a:rPr>
              <a:t>st</a:t>
            </a:r>
            <a:r>
              <a:rPr lang="en-GB" sz="2900" dirty="0">
                <a:latin typeface="XCCW Joined 1a" panose="03050602040000000000" pitchFamily="66" charset="0"/>
              </a:rPr>
              <a:t> </a:t>
            </a:r>
            <a:r>
              <a:rPr lang="en-GB" sz="2900" dirty="0" smtClean="0">
                <a:latin typeface="XCCW Joined 1a" panose="03050602040000000000" pitchFamily="66" charset="0"/>
              </a:rPr>
              <a:t>October – Return </a:t>
            </a:r>
            <a:r>
              <a:rPr lang="en-GB" sz="2900" dirty="0">
                <a:latin typeface="XCCW Joined 1a" panose="03050602040000000000" pitchFamily="66" charset="0"/>
              </a:rPr>
              <a:t>to </a:t>
            </a:r>
            <a:r>
              <a:rPr lang="en-GB" sz="2900" dirty="0" smtClean="0">
                <a:latin typeface="XCCW Joined 1a" panose="03050602040000000000" pitchFamily="66" charset="0"/>
              </a:rPr>
              <a:t>school</a:t>
            </a:r>
          </a:p>
          <a:p>
            <a:r>
              <a:rPr lang="en-GB" sz="2900" dirty="0">
                <a:latin typeface="XCCW Joined 1a" panose="03050602040000000000" pitchFamily="66" charset="0"/>
              </a:rPr>
              <a:t>8th </a:t>
            </a:r>
            <a:r>
              <a:rPr lang="en-GB" sz="2900" dirty="0" smtClean="0">
                <a:latin typeface="XCCW Joined 1a" panose="03050602040000000000" pitchFamily="66" charset="0"/>
              </a:rPr>
              <a:t>November – Parents</a:t>
            </a:r>
            <a:r>
              <a:rPr lang="en-GB" sz="2900" dirty="0">
                <a:latin typeface="XCCW Joined 1a" panose="03050602040000000000" pitchFamily="66" charset="0"/>
              </a:rPr>
              <a:t>’ Evening (3:30-6:00)</a:t>
            </a:r>
          </a:p>
          <a:p>
            <a:r>
              <a:rPr lang="en-GB" sz="2900" dirty="0">
                <a:latin typeface="XCCW Joined 1a" panose="03050602040000000000" pitchFamily="66" charset="0"/>
              </a:rPr>
              <a:t>10th </a:t>
            </a:r>
            <a:r>
              <a:rPr lang="en-GB" sz="2900" dirty="0" smtClean="0">
                <a:latin typeface="XCCW Joined 1a" panose="03050602040000000000" pitchFamily="66" charset="0"/>
              </a:rPr>
              <a:t>November- </a:t>
            </a:r>
            <a:r>
              <a:rPr lang="en-GB" sz="2900" dirty="0">
                <a:latin typeface="XCCW Joined 1a" panose="03050602040000000000" pitchFamily="66" charset="0"/>
              </a:rPr>
              <a:t>Parents’ Evening (3:30-6:00)</a:t>
            </a:r>
          </a:p>
          <a:p>
            <a:r>
              <a:rPr lang="en-GB" sz="2900" dirty="0">
                <a:latin typeface="XCCW Joined 1a" panose="03050602040000000000" pitchFamily="66" charset="0"/>
              </a:rPr>
              <a:t>14th </a:t>
            </a:r>
            <a:r>
              <a:rPr lang="en-GB" sz="2900" dirty="0" smtClean="0">
                <a:latin typeface="XCCW Joined 1a" panose="03050602040000000000" pitchFamily="66" charset="0"/>
              </a:rPr>
              <a:t>November – </a:t>
            </a:r>
            <a:r>
              <a:rPr lang="en-GB" sz="2900" dirty="0">
                <a:latin typeface="XCCW Joined 1a" panose="03050602040000000000" pitchFamily="66" charset="0"/>
              </a:rPr>
              <a:t>18th – Anti-bullying week. 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2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nd</a:t>
            </a:r>
            <a:r>
              <a:rPr lang="en-GB" sz="2900" dirty="0" smtClean="0">
                <a:latin typeface="XCCW Joined 1a" panose="03050602040000000000" pitchFamily="66" charset="0"/>
              </a:rPr>
              <a:t> December  </a:t>
            </a:r>
            <a:r>
              <a:rPr lang="en-GB" sz="2900" dirty="0">
                <a:latin typeface="XCCW Joined 1a" panose="03050602040000000000" pitchFamily="66" charset="0"/>
              </a:rPr>
              <a:t>– NZ Class Assembly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15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December </a:t>
            </a:r>
            <a:r>
              <a:rPr lang="en-GB" sz="2900" dirty="0">
                <a:latin typeface="XCCW Joined 1a" panose="03050602040000000000" pitchFamily="66" charset="0"/>
              </a:rPr>
              <a:t>– Christmas Lunch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16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December – </a:t>
            </a:r>
            <a:r>
              <a:rPr lang="en-GB" sz="2900" dirty="0">
                <a:latin typeface="XCCW Joined 1a" panose="03050602040000000000" pitchFamily="66" charset="0"/>
              </a:rPr>
              <a:t>Christmas Jumper Day and Eucharist</a:t>
            </a:r>
          </a:p>
          <a:p>
            <a:r>
              <a:rPr lang="en-GB" sz="2900" dirty="0" smtClean="0">
                <a:latin typeface="XCCW Joined 1a" panose="03050602040000000000" pitchFamily="66" charset="0"/>
              </a:rPr>
              <a:t>19</a:t>
            </a:r>
            <a:r>
              <a:rPr lang="en-GB" sz="2900" baseline="30000" dirty="0" smtClean="0">
                <a:latin typeface="XCCW Joined 1a" panose="03050602040000000000" pitchFamily="66" charset="0"/>
              </a:rPr>
              <a:t>th</a:t>
            </a:r>
            <a:r>
              <a:rPr lang="en-GB" sz="2900" dirty="0" smtClean="0">
                <a:latin typeface="XCCW Joined 1a" panose="03050602040000000000" pitchFamily="66" charset="0"/>
              </a:rPr>
              <a:t> December </a:t>
            </a:r>
            <a:r>
              <a:rPr lang="en-GB" sz="2900" dirty="0">
                <a:latin typeface="XCCW Joined 1a" panose="03050602040000000000" pitchFamily="66" charset="0"/>
              </a:rPr>
              <a:t>– 2nd January – Christmas Break. </a:t>
            </a:r>
            <a:endParaRPr lang="en-GB" altLang="en-US" sz="2900" dirty="0" smtClean="0">
              <a:latin typeface="XCCW Joined 1a" panose="03050602040000000000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en-US" dirty="0" smtClean="0">
              <a:latin typeface="Calibri" panose="020F0502020204030204" pitchFamily="34" charset="0"/>
            </a:endParaRPr>
          </a:p>
        </p:txBody>
      </p:sp>
      <p:pic>
        <p:nvPicPr>
          <p:cNvPr id="1026" name="Picture 2" descr="Question Mark What Sticker for iOS &amp; Android | GIPH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072" y="1515291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1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8354" y="6840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Queries and Questions</a:t>
            </a:r>
            <a:r>
              <a:rPr lang="en-GB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?</a:t>
            </a:r>
            <a:endParaRPr lang="en-GB" sz="4000" dirty="0"/>
          </a:p>
        </p:txBody>
      </p:sp>
      <p:sp>
        <p:nvSpPr>
          <p:cNvPr id="3" name="Rectangle 2"/>
          <p:cNvSpPr/>
          <p:nvPr/>
        </p:nvSpPr>
        <p:spPr>
          <a:xfrm>
            <a:off x="927463" y="1720840"/>
            <a:ext cx="102543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latin typeface="XCCW Joined 1a" panose="03050602040000000000" pitchFamily="66" charset="0"/>
              </a:rPr>
              <a:t>I hope that you have found this meeting helpful. </a:t>
            </a:r>
          </a:p>
          <a:p>
            <a:pPr lvl="0"/>
            <a:endParaRPr lang="en-GB">
              <a:latin typeface="XCCW Joined 1a" panose="03050602040000000000" pitchFamily="66" charset="0"/>
            </a:endParaRPr>
          </a:p>
          <a:p>
            <a:pPr lvl="0"/>
            <a:r>
              <a:rPr lang="en-GB" smtClean="0">
                <a:latin typeface="XCCW Joined 1a" panose="03050602040000000000" pitchFamily="66" charset="0"/>
              </a:rPr>
              <a:t>If </a:t>
            </a:r>
            <a:r>
              <a:rPr lang="en-GB" dirty="0" smtClean="0">
                <a:latin typeface="XCCW Joined 1a" panose="03050602040000000000" pitchFamily="66" charset="0"/>
              </a:rPr>
              <a:t>you have any concerns or queries, please contact me via the class email or make an appointment via the School Office.</a:t>
            </a:r>
          </a:p>
          <a:p>
            <a:pPr lvl="0"/>
            <a:endParaRPr lang="en-GB" dirty="0">
              <a:latin typeface="XCCW Joined 1a" panose="03050602040000000000" pitchFamily="66" charset="0"/>
            </a:endParaRPr>
          </a:p>
          <a:p>
            <a:pPr lvl="0"/>
            <a:endParaRPr lang="en-GB" dirty="0" smtClean="0">
              <a:latin typeface="XCCW Joined 1a" panose="03050602040000000000" pitchFamily="66" charset="0"/>
            </a:endParaRPr>
          </a:p>
          <a:p>
            <a:pPr lvl="0"/>
            <a:r>
              <a:rPr lang="en-GB" dirty="0" smtClean="0">
                <a:latin typeface="XCCW Joined 1a" panose="03050602040000000000" pitchFamily="66" charset="0"/>
              </a:rPr>
              <a:t>nz@stmarysprimarypulborough.co.uk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7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05" y="182880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Our Topics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248443"/>
              </p:ext>
            </p:extLst>
          </p:nvPr>
        </p:nvGraphicFramePr>
        <p:xfrm>
          <a:off x="1926771" y="1999826"/>
          <a:ext cx="7994468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9054">
                  <a:extLst>
                    <a:ext uri="{9D8B030D-6E8A-4147-A177-3AD203B41FA5}">
                      <a16:colId xmlns:a16="http://schemas.microsoft.com/office/drawing/2014/main" val="3095194882"/>
                    </a:ext>
                  </a:extLst>
                </a:gridCol>
                <a:gridCol w="5255414">
                  <a:extLst>
                    <a:ext uri="{9D8B030D-6E8A-4147-A177-3AD203B41FA5}">
                      <a16:colId xmlns:a16="http://schemas.microsoft.com/office/drawing/2014/main" val="3209422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Autumn 1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Stone Age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62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Autumn 2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Flow!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5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Spring 1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Predators</a:t>
                      </a:r>
                      <a:r>
                        <a:rPr lang="en-GB" sz="3200" baseline="0" dirty="0" smtClean="0">
                          <a:latin typeface="XCCW Joined 1a" panose="03050602040000000000" pitchFamily="66" charset="0"/>
                        </a:rPr>
                        <a:t> and Prey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71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Spring 2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Urban Pioneers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912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Summer 1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Tremors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80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kern="120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Summer 2</a:t>
                      </a:r>
                      <a:endParaRPr lang="en-GB" sz="3200" kern="120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XCCW Joined 1a" panose="03050602040000000000" pitchFamily="66" charset="0"/>
                        </a:rPr>
                        <a:t>Romans</a:t>
                      </a:r>
                      <a:endParaRPr lang="en-GB" sz="32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68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27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012" y="772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  <a:ea typeface="+mn-ea"/>
                <a:cs typeface="+mn-cs"/>
              </a:rPr>
              <a:t>Typical NZ Class Time table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011680" y="1301046"/>
            <a:ext cx="8373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43" y="1144290"/>
            <a:ext cx="10121537" cy="547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2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81050"/>
              </p:ext>
            </p:extLst>
          </p:nvPr>
        </p:nvGraphicFramePr>
        <p:xfrm>
          <a:off x="798920" y="472735"/>
          <a:ext cx="10382885" cy="5242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08105">
                  <a:extLst>
                    <a:ext uri="{9D8B030D-6E8A-4147-A177-3AD203B41FA5}">
                      <a16:colId xmlns:a16="http://schemas.microsoft.com/office/drawing/2014/main" val="410778127"/>
                    </a:ext>
                  </a:extLst>
                </a:gridCol>
                <a:gridCol w="2513597">
                  <a:extLst>
                    <a:ext uri="{9D8B030D-6E8A-4147-A177-3AD203B41FA5}">
                      <a16:colId xmlns:a16="http://schemas.microsoft.com/office/drawing/2014/main" val="1983045071"/>
                    </a:ext>
                  </a:extLst>
                </a:gridCol>
                <a:gridCol w="3461183">
                  <a:extLst>
                    <a:ext uri="{9D8B030D-6E8A-4147-A177-3AD203B41FA5}">
                      <a16:colId xmlns:a16="http://schemas.microsoft.com/office/drawing/2014/main" val="2517981922"/>
                    </a:ext>
                  </a:extLst>
                </a:gridCol>
              </a:tblGrid>
              <a:tr h="1649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English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We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will be writing instructions based on the book, ‘How to Wash a Woolly Mammoth’ 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Story-writing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inspired by ‘Stone Age Boy’.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We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will be adapting a familiar story into a play script. Our focus will be ‘Stick Man’. 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We will also study and analyse poetry about rivers. Finally, we will write our own pieces of poetry.</a:t>
                      </a:r>
                      <a:endParaRPr lang="en-GB" sz="2800" b="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Maths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Place Value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Addition and 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Subtraction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Addition and Subtraction</a:t>
                      </a: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Multiplication and Division</a:t>
                      </a:r>
                      <a:endParaRPr lang="en-GB" sz="2800" b="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Science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We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will be learning all about rocks. In our very first 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Science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lesson, we made igneous and sedimentary chocolate rocks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During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the second half term we will be learning about Forces and Magnets. </a:t>
                      </a:r>
                      <a:endParaRPr lang="en-GB" sz="2800" b="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662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3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121870"/>
              </p:ext>
            </p:extLst>
          </p:nvPr>
        </p:nvGraphicFramePr>
        <p:xfrm>
          <a:off x="326571" y="91440"/>
          <a:ext cx="11351623" cy="6096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94952">
                  <a:extLst>
                    <a:ext uri="{9D8B030D-6E8A-4147-A177-3AD203B41FA5}">
                      <a16:colId xmlns:a16="http://schemas.microsoft.com/office/drawing/2014/main" val="451491106"/>
                    </a:ext>
                  </a:extLst>
                </a:gridCol>
                <a:gridCol w="3572555">
                  <a:extLst>
                    <a:ext uri="{9D8B030D-6E8A-4147-A177-3AD203B41FA5}">
                      <a16:colId xmlns:a16="http://schemas.microsoft.com/office/drawing/2014/main" val="3109325004"/>
                    </a:ext>
                  </a:extLst>
                </a:gridCol>
                <a:gridCol w="3784116">
                  <a:extLst>
                    <a:ext uri="{9D8B030D-6E8A-4147-A177-3AD203B41FA5}">
                      <a16:colId xmlns:a16="http://schemas.microsoft.com/office/drawing/2014/main" val="8549633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PE </a:t>
                      </a: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6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6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We 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will be swimming every </a:t>
                      </a:r>
                      <a:r>
                        <a:rPr lang="en-GB" sz="1600" dirty="0">
                          <a:effectLst/>
                          <a:highlight>
                            <a:srgbClr val="FFFF00"/>
                          </a:highlight>
                          <a:latin typeface="XCCW Joined 1a" panose="03050602040000000000" pitchFamily="66" charset="0"/>
                        </a:rPr>
                        <a:t>Tuesday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. Mrs Burbidge will take the children for Hockey on a </a:t>
                      </a:r>
                      <a:r>
                        <a:rPr lang="en-GB" sz="1600" dirty="0">
                          <a:effectLst/>
                          <a:highlight>
                            <a:srgbClr val="FFFF00"/>
                          </a:highlight>
                          <a:latin typeface="XCCW Joined 1a" panose="03050602040000000000" pitchFamily="66" charset="0"/>
                        </a:rPr>
                        <a:t>Friday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 morning. </a:t>
                      </a:r>
                      <a:endParaRPr lang="en-GB" sz="16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6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 half term: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Dance will start in the hall, the day will be confirmed closer to the time. Mrs Burbidge will be teaching Netball. </a:t>
                      </a:r>
                      <a:endParaRPr lang="en-GB" sz="16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Spanish </a:t>
                      </a: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The children will be taught Spanish each week by Miss Bell. During the Autumn term, they will cover: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Greetings, saying how we're feeling, numbers up to 12, saying our age, naming colours and finding out about Christmas in Spain.</a:t>
                      </a:r>
                      <a:endParaRPr lang="en-GB" sz="16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History – </a:t>
                      </a:r>
                      <a:endParaRPr lang="en-GB" sz="16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6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 half term: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Stone Age!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We will learn all about life during the Stone Age. We will explore this through our history lessons, as well as through a range of texts; including, ‘</a:t>
                      </a:r>
                      <a:r>
                        <a:rPr lang="en-GB" sz="1600" dirty="0" err="1">
                          <a:effectLst/>
                          <a:latin typeface="XCCW Joined 1a" panose="03050602040000000000" pitchFamily="66" charset="0"/>
                        </a:rPr>
                        <a:t>Stig</a:t>
                      </a:r>
                      <a:r>
                        <a:rPr lang="en-GB" sz="1600" dirty="0">
                          <a:effectLst/>
                          <a:latin typeface="XCCW Joined 1a" panose="03050602040000000000" pitchFamily="66" charset="0"/>
                        </a:rPr>
                        <a:t> of the Dump’.</a:t>
                      </a:r>
                      <a:endParaRPr lang="en-GB" sz="16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912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Geography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600" baseline="30000" dirty="0" smtClean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Flow!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XCCW Joined 1a" panose="03050602040000000000" pitchFamily="66" charset="0"/>
                        </a:rPr>
                        <a:t>During the second half term, we will be learning about rivers. This will include how rivers are formed and why rivers are so important to us.</a:t>
                      </a:r>
                      <a:endParaRPr lang="en-GB" sz="1600" dirty="0" smtClean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Art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1st half term: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We will be exploring warm and cool colours. We will also investigate cave paintings, using ‘The First Drawing’ as a stimulus.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D&amp;T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kern="1200" dirty="0" smtClean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2nd half term: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We will be making water wheels during our Design and Technology lessons.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50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91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415353"/>
              </p:ext>
            </p:extLst>
          </p:nvPr>
        </p:nvGraphicFramePr>
        <p:xfrm>
          <a:off x="483326" y="578826"/>
          <a:ext cx="11064239" cy="3566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15667">
                  <a:extLst>
                    <a:ext uri="{9D8B030D-6E8A-4147-A177-3AD203B41FA5}">
                      <a16:colId xmlns:a16="http://schemas.microsoft.com/office/drawing/2014/main" val="4074549900"/>
                    </a:ext>
                  </a:extLst>
                </a:gridCol>
                <a:gridCol w="2191506">
                  <a:extLst>
                    <a:ext uri="{9D8B030D-6E8A-4147-A177-3AD203B41FA5}">
                      <a16:colId xmlns:a16="http://schemas.microsoft.com/office/drawing/2014/main" val="2037215519"/>
                    </a:ext>
                  </a:extLst>
                </a:gridCol>
                <a:gridCol w="3278533">
                  <a:extLst>
                    <a:ext uri="{9D8B030D-6E8A-4147-A177-3AD203B41FA5}">
                      <a16:colId xmlns:a16="http://schemas.microsoft.com/office/drawing/2014/main" val="1535422114"/>
                    </a:ext>
                  </a:extLst>
                </a:gridCol>
                <a:gridCol w="3278533">
                  <a:extLst>
                    <a:ext uri="{9D8B030D-6E8A-4147-A177-3AD203B41FA5}">
                      <a16:colId xmlns:a16="http://schemas.microsoft.com/office/drawing/2014/main" val="16638026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RE 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: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We will be learning about the Creation Story, followed by Dharma.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We will be investigative Incarnation.  </a:t>
                      </a:r>
                      <a:endParaRPr lang="en-GB" sz="18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Music </a:t>
                      </a: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 </a:t>
                      </a:r>
                      <a:endParaRPr lang="en-GB" sz="1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We will be learning a song called ‘Let your Spirit Fly’.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We will be learning how to play the Glockenspiel.</a:t>
                      </a:r>
                      <a:endParaRPr lang="en-GB" sz="18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Computing –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We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will be revisiting and extending our understanding of Coding.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baseline="30000" dirty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  <a:endParaRPr lang="en-GB" sz="18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XCCW Joined 1a" panose="03050602040000000000" pitchFamily="66" charset="0"/>
                        </a:rPr>
                        <a:t>We </a:t>
                      </a:r>
                      <a:r>
                        <a:rPr lang="en-GB" sz="1800" dirty="0">
                          <a:effectLst/>
                          <a:latin typeface="XCCW Joined 1a" panose="03050602040000000000" pitchFamily="66" charset="0"/>
                        </a:rPr>
                        <a:t>will be learning about how to be safe online.</a:t>
                      </a:r>
                      <a:endParaRPr lang="en-GB" sz="18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RHE</a:t>
                      </a:r>
                      <a:r>
                        <a:rPr lang="en-GB" sz="1800" kern="1200" baseline="0" dirty="0" smtClean="0">
                          <a:effectLst/>
                          <a:latin typeface="XCCW Joined 1a" panose="03050602040000000000" pitchFamily="66" charset="0"/>
                        </a:rPr>
                        <a:t> – </a:t>
                      </a:r>
                    </a:p>
                    <a:p>
                      <a:endParaRPr lang="en-GB" sz="1800" kern="1200" baseline="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1</a:t>
                      </a:r>
                      <a:r>
                        <a:rPr lang="en-GB" sz="1800" kern="1200" baseline="30000" dirty="0" smtClean="0">
                          <a:effectLst/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</a:p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We will be learning about Drugs and Tobacco. </a:t>
                      </a:r>
                    </a:p>
                    <a:p>
                      <a:endParaRPr lang="en-GB" sz="1800" kern="1200" dirty="0" smtClean="0">
                        <a:effectLst/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2</a:t>
                      </a:r>
                      <a:r>
                        <a:rPr lang="en-GB" sz="1800" kern="1200" baseline="30000" dirty="0" smtClean="0">
                          <a:effectLst/>
                          <a:latin typeface="XCCW Joined 1a" panose="03050602040000000000" pitchFamily="66" charset="0"/>
                        </a:rPr>
                        <a:t>nd</a:t>
                      </a:r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 half term: </a:t>
                      </a:r>
                    </a:p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We will be learning about bullying. </a:t>
                      </a:r>
                    </a:p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Please note that all RHE lessons follow our curriculum and </a:t>
                      </a:r>
                    </a:p>
                    <a:p>
                      <a:r>
                        <a:rPr lang="en-GB" sz="1800" kern="1200" dirty="0" smtClean="0">
                          <a:effectLst/>
                          <a:latin typeface="XCCW Joined 1a" panose="03050602040000000000" pitchFamily="66" charset="0"/>
                        </a:rPr>
                        <a:t>are age-appropriate</a:t>
                      </a:r>
                      <a:endParaRPr lang="en-GB" sz="1800" dirty="0">
                        <a:effectLst/>
                        <a:latin typeface="XCCW Joined 1a" panose="03050602040000000000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74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11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366" y="0"/>
            <a:ext cx="10515600" cy="1325563"/>
          </a:xfrm>
        </p:spPr>
        <p:txBody>
          <a:bodyPr/>
          <a:lstStyle/>
          <a:p>
            <a:pPr algn="ctr"/>
            <a:r>
              <a:rPr lang="en-GB" sz="4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  <a:ea typeface="+mn-ea"/>
                <a:cs typeface="+mn-cs"/>
              </a:rPr>
              <a:t>Routines</a:t>
            </a:r>
            <a:endParaRPr lang="en-GB" sz="4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53828"/>
              </p:ext>
            </p:extLst>
          </p:nvPr>
        </p:nvGraphicFramePr>
        <p:xfrm>
          <a:off x="423949" y="909320"/>
          <a:ext cx="11312433" cy="512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1114">
                  <a:extLst>
                    <a:ext uri="{9D8B030D-6E8A-4147-A177-3AD203B41FA5}">
                      <a16:colId xmlns:a16="http://schemas.microsoft.com/office/drawing/2014/main" val="81210435"/>
                    </a:ext>
                  </a:extLst>
                </a:gridCol>
                <a:gridCol w="3380508">
                  <a:extLst>
                    <a:ext uri="{9D8B030D-6E8A-4147-A177-3AD203B41FA5}">
                      <a16:colId xmlns:a16="http://schemas.microsoft.com/office/drawing/2014/main" val="1973247733"/>
                    </a:ext>
                  </a:extLst>
                </a:gridCol>
                <a:gridCol w="3770811">
                  <a:extLst>
                    <a:ext uri="{9D8B030D-6E8A-4147-A177-3AD203B41FA5}">
                      <a16:colId xmlns:a16="http://schemas.microsoft.com/office/drawing/2014/main" val="3000991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Times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Tables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Spellings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mtClean="0">
                          <a:latin typeface="XCCW Joined 1a" panose="03050602040000000000" pitchFamily="66" charset="0"/>
                        </a:rPr>
                        <a:t>Reading Logs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9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There will be an increased focus on times tables in Year 3. </a:t>
                      </a:r>
                    </a:p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We will be testing the children each week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on their understanding and will also be participating in daily maths fluency lessons, called Maths Flash.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There are lots of ways to practise times tables at home.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TT </a:t>
                      </a:r>
                      <a:r>
                        <a:rPr lang="en-GB" baseline="0" dirty="0" err="1" smtClean="0">
                          <a:latin typeface="XCCW Joined 1a" panose="03050602040000000000" pitchFamily="66" charset="0"/>
                        </a:rPr>
                        <a:t>Rockstars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Online games – Bowling, Angry Andy must have Candy, Caterpillar carnage</a:t>
                      </a:r>
                      <a:endParaRPr lang="en-GB" dirty="0" smtClean="0">
                        <a:latin typeface="XCCW Joined 1a" panose="03050602040000000000" pitchFamily="66" charset="0"/>
                      </a:endParaRPr>
                    </a:p>
                    <a:p>
                      <a:endParaRPr lang="en-GB" dirty="0" smtClean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Spellings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will be handed out on a Monday and will be tested the following Monday.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All spellings are adapted to suit the need of each individual child, providing familiarity and challenge. 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Reading logs will be collected in and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checked everyday.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Dojos will be awarded for children who are reading at home.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Please ensure that reading is recorded in logs. You child can write it in themselves if they wish. 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654246"/>
                  </a:ext>
                </a:extLst>
              </a:tr>
            </a:tbl>
          </a:graphicData>
        </a:graphic>
      </p:graphicFrame>
      <p:pic>
        <p:nvPicPr>
          <p:cNvPr id="1028" name="Picture 4" descr="Spellings | The Academy of Cuxton Schoo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223" y="5429705"/>
            <a:ext cx="1947640" cy="127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enefits of Reading - My Pen My Fri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076" y="5504256"/>
            <a:ext cx="1914064" cy="117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Time Tables Rock Stars » Elmwood Junior Scho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229" y="4696715"/>
            <a:ext cx="1300752" cy="9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6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822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Routines</a:t>
            </a:r>
            <a:endParaRPr lang="en-GB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CCW Joined 1a" panose="03050602040000000000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082435"/>
              </p:ext>
            </p:extLst>
          </p:nvPr>
        </p:nvGraphicFramePr>
        <p:xfrm>
          <a:off x="627017" y="1507808"/>
          <a:ext cx="11116492" cy="3312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103358280"/>
                    </a:ext>
                  </a:extLst>
                </a:gridCol>
                <a:gridCol w="2625634">
                  <a:extLst>
                    <a:ext uri="{9D8B030D-6E8A-4147-A177-3AD203B41FA5}">
                      <a16:colId xmlns:a16="http://schemas.microsoft.com/office/drawing/2014/main" val="1246799607"/>
                    </a:ext>
                  </a:extLst>
                </a:gridCol>
                <a:gridCol w="5290458">
                  <a:extLst>
                    <a:ext uri="{9D8B030D-6E8A-4147-A177-3AD203B41FA5}">
                      <a16:colId xmlns:a16="http://schemas.microsoft.com/office/drawing/2014/main" val="1706604195"/>
                    </a:ext>
                  </a:extLst>
                </a:gridCol>
              </a:tblGrid>
              <a:tr h="331238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Water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Bottle</a:t>
                      </a: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Please ensure that your child has their 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named water 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bottle with them each day. 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Snack </a:t>
                      </a:r>
                    </a:p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Please ensure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that your child comes to school with a piece of fruit or vegetable or a cereal bar.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Please also note that we are a nut-free school. </a:t>
                      </a:r>
                      <a:endParaRPr lang="en-GB" dirty="0">
                        <a:latin typeface="XCCW Joined 1a" panose="03050602040000000000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Homework</a:t>
                      </a:r>
                    </a:p>
                    <a:p>
                      <a:r>
                        <a:rPr lang="en-GB" dirty="0" smtClean="0">
                          <a:latin typeface="XCCW Joined 1a" panose="03050602040000000000" pitchFamily="66" charset="0"/>
                        </a:rPr>
                        <a:t>The</a:t>
                      </a:r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 homework grid will be available through Google Classroom.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I have also sent out a hard copy. 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Please submit your child’s learning through GC or through the class email:</a:t>
                      </a:r>
                    </a:p>
                    <a:p>
                      <a:endParaRPr lang="en-GB" baseline="0" dirty="0" smtClean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GB" baseline="0" dirty="0" smtClean="0">
                          <a:latin typeface="XCCW Joined 1a" panose="03050602040000000000" pitchFamily="66" charset="0"/>
                        </a:rPr>
                        <a:t>nz@stmarysprimarypulborough.co.uk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7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2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2627" y="365126"/>
            <a:ext cx="10515600" cy="106509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>Homework</a:t>
            </a:r>
            <a:r>
              <a:rPr lang="en-GB" sz="4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  <a:t/>
            </a:r>
            <a:br>
              <a:rPr lang="en-GB" sz="4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CCW Joined 1a" panose="03050602040000000000" pitchFamily="66" charset="0"/>
              </a:rPr>
            </a:b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30216"/>
            <a:ext cx="10626969" cy="5052646"/>
          </a:xfrm>
        </p:spPr>
        <p:txBody>
          <a:bodyPr>
            <a:normAutofit/>
          </a:bodyPr>
          <a:lstStyle/>
          <a:p>
            <a:pPr marL="137160" indent="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GB" altLang="en-US" dirty="0">
              <a:latin typeface="Calibri" pitchFamily="34" charset="0"/>
            </a:endParaRPr>
          </a:p>
          <a:p>
            <a:pPr marL="137160" indent="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GB" altLang="en-US" dirty="0">
              <a:latin typeface="Calibri" pitchFamily="34" charset="0"/>
            </a:endParaRP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863" y="1195749"/>
            <a:ext cx="7287642" cy="528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1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993</TotalTime>
  <Words>1083</Words>
  <Application>Microsoft Office PowerPoint</Application>
  <PresentationFormat>Widescreen</PresentationFormat>
  <Paragraphs>184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XCCW Joined 1a</vt:lpstr>
      <vt:lpstr>Office Theme</vt:lpstr>
      <vt:lpstr>     </vt:lpstr>
      <vt:lpstr>Our Topics</vt:lpstr>
      <vt:lpstr>Typical NZ Class Time table</vt:lpstr>
      <vt:lpstr>PowerPoint Presentation</vt:lpstr>
      <vt:lpstr>PowerPoint Presentation</vt:lpstr>
      <vt:lpstr>PowerPoint Presentation</vt:lpstr>
      <vt:lpstr>Routines</vt:lpstr>
      <vt:lpstr>Routines</vt:lpstr>
      <vt:lpstr>Homework </vt:lpstr>
      <vt:lpstr>Behaviour</vt:lpstr>
      <vt:lpstr>Behaviour continued</vt:lpstr>
      <vt:lpstr>Key dates and 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China Class</dc:title>
  <dc:creator>Max Benson</dc:creator>
  <cp:lastModifiedBy>FHancock</cp:lastModifiedBy>
  <cp:revision>56</cp:revision>
  <dcterms:created xsi:type="dcterms:W3CDTF">2017-09-24T14:48:25Z</dcterms:created>
  <dcterms:modified xsi:type="dcterms:W3CDTF">2022-09-28T09:53:43Z</dcterms:modified>
</cp:coreProperties>
</file>