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21"/>
  </p:handoutMasterIdLst>
  <p:sldIdLst>
    <p:sldId id="300" r:id="rId2"/>
    <p:sldId id="302" r:id="rId3"/>
    <p:sldId id="292" r:id="rId4"/>
    <p:sldId id="281" r:id="rId5"/>
    <p:sldId id="293" r:id="rId6"/>
    <p:sldId id="294" r:id="rId7"/>
    <p:sldId id="297" r:id="rId8"/>
    <p:sldId id="295" r:id="rId9"/>
    <p:sldId id="274" r:id="rId10"/>
    <p:sldId id="285" r:id="rId11"/>
    <p:sldId id="287" r:id="rId12"/>
    <p:sldId id="299" r:id="rId13"/>
    <p:sldId id="277" r:id="rId14"/>
    <p:sldId id="278" r:id="rId15"/>
    <p:sldId id="275" r:id="rId16"/>
    <p:sldId id="288" r:id="rId17"/>
    <p:sldId id="289" r:id="rId18"/>
    <p:sldId id="290" r:id="rId19"/>
    <p:sldId id="303" r:id="rId20"/>
  </p:sldIdLst>
  <p:sldSz cx="9144000" cy="6858000" type="screen4x3"/>
  <p:notesSz cx="6799263" cy="9929813"/>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omic Sans MS" panose="030F0702030302020204" pitchFamily="66" charset="0"/>
      <p:regular r:id="rId28"/>
      <p:bold r:id="rId29"/>
      <p:italic r:id="rId30"/>
      <p:boldItalic r:id="rId31"/>
    </p:embeddedFont>
    <p:embeddedFont>
      <p:font typeface="Tuffy" panose="020B0603060100000000" charset="0"/>
      <p:regular r:id="rId32"/>
      <p:bold r:id="rId33"/>
      <p:italic r:id="rId34"/>
      <p:boldItalic r:id="rId35"/>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51" userDrawn="1">
          <p15:clr>
            <a:srgbClr val="A4A3A4"/>
          </p15:clr>
        </p15:guide>
        <p15:guide id="2" pos="3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3" autoAdjust="0"/>
    <p:restoredTop sz="94660"/>
  </p:normalViewPr>
  <p:slideViewPr>
    <p:cSldViewPr snapToGrid="0" showGuides="1">
      <p:cViewPr varScale="1">
        <p:scale>
          <a:sx n="73" d="100"/>
          <a:sy n="73" d="100"/>
        </p:scale>
        <p:origin x="1278" y="60"/>
      </p:cViewPr>
      <p:guideLst>
        <p:guide orient="horz" pos="51"/>
        <p:guide pos="3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tableStyles" Target="tableStyles.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8475"/>
          </a:xfrm>
          <a:prstGeom prst="rect">
            <a:avLst/>
          </a:prstGeom>
        </p:spPr>
        <p:txBody>
          <a:bodyPr vert="horz" lIns="91440" tIns="45720" rIns="91440" bIns="45720" rtlCol="0"/>
          <a:lstStyle>
            <a:lvl1pPr algn="r">
              <a:defRPr sz="1200"/>
            </a:lvl1pPr>
          </a:lstStyle>
          <a:p>
            <a:fld id="{FE625C0E-96EB-46DC-B43C-EB35ABDC9948}" type="datetimeFigureOut">
              <a:rPr lang="en-GB" smtClean="0"/>
              <a:t>03/05/2023</a:t>
            </a:fld>
            <a:endParaRPr lang="en-GB"/>
          </a:p>
        </p:txBody>
      </p:sp>
      <p:sp>
        <p:nvSpPr>
          <p:cNvPr id="4" name="Footer Placeholder 3"/>
          <p:cNvSpPr>
            <a:spLocks noGrp="1"/>
          </p:cNvSpPr>
          <p:nvPr>
            <p:ph type="ftr" sz="quarter" idx="2"/>
          </p:nvPr>
        </p:nvSpPr>
        <p:spPr>
          <a:xfrm>
            <a:off x="0" y="9431338"/>
            <a:ext cx="29464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8475"/>
          </a:xfrm>
          <a:prstGeom prst="rect">
            <a:avLst/>
          </a:prstGeom>
        </p:spPr>
        <p:txBody>
          <a:bodyPr vert="horz" lIns="91440" tIns="45720" rIns="91440" bIns="45720" rtlCol="0" anchor="b"/>
          <a:lstStyle>
            <a:lvl1pPr algn="r">
              <a:defRPr sz="1200"/>
            </a:lvl1pPr>
          </a:lstStyle>
          <a:p>
            <a:fld id="{9985BF5D-A993-44A7-A7E2-C0E17634612B}" type="slidenum">
              <a:rPr lang="en-GB" smtClean="0"/>
              <a:t>‹#›</a:t>
            </a:fld>
            <a:endParaRPr lang="en-GB"/>
          </a:p>
        </p:txBody>
      </p:sp>
    </p:spTree>
    <p:extLst>
      <p:ext uri="{BB962C8B-B14F-4D97-AF65-F5344CB8AC3E}">
        <p14:creationId xmlns:p14="http://schemas.microsoft.com/office/powerpoint/2010/main" val="392407666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9822BFB-A646-164E-9246-377B822F1668}"/>
              </a:ext>
            </a:extLst>
          </p:cNvPr>
          <p:cNvSpPr>
            <a:spLocks noGrp="1"/>
          </p:cNvSpPr>
          <p:nvPr>
            <p:ph type="dt" sz="half" idx="10"/>
          </p:nvPr>
        </p:nvSpPr>
        <p:spPr/>
        <p:txBody>
          <a:bodyPr/>
          <a:lstStyle>
            <a:lvl1pPr>
              <a:defRPr/>
            </a:lvl1pPr>
          </a:lstStyle>
          <a:p>
            <a:pPr>
              <a:defRPr/>
            </a:pPr>
            <a:fld id="{C71504E7-7164-9146-9EC4-10CA943EFDC3}" type="datetimeFigureOut">
              <a:rPr lang="en-GB"/>
              <a:pPr>
                <a:defRPr/>
              </a:pPr>
              <a:t>03/05/2023</a:t>
            </a:fld>
            <a:endParaRPr lang="en-GB"/>
          </a:p>
        </p:txBody>
      </p:sp>
      <p:sp>
        <p:nvSpPr>
          <p:cNvPr id="5" name="Footer Placeholder 4">
            <a:extLst>
              <a:ext uri="{FF2B5EF4-FFF2-40B4-BE49-F238E27FC236}">
                <a16:creationId xmlns:a16="http://schemas.microsoft.com/office/drawing/2014/main" id="{EF074EBE-ABA6-F945-ADB0-BC894FD1E4D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740C80A-75C9-8747-A6B1-2924135DAD74}"/>
              </a:ext>
            </a:extLst>
          </p:cNvPr>
          <p:cNvSpPr>
            <a:spLocks noGrp="1"/>
          </p:cNvSpPr>
          <p:nvPr>
            <p:ph type="sldNum" sz="quarter" idx="12"/>
          </p:nvPr>
        </p:nvSpPr>
        <p:spPr/>
        <p:txBody>
          <a:bodyPr/>
          <a:lstStyle>
            <a:lvl1pPr>
              <a:defRPr/>
            </a:lvl1pPr>
          </a:lstStyle>
          <a:p>
            <a:fld id="{A3731B77-0C9B-8B4E-8E25-19D1D39D6063}" type="slidenum">
              <a:rPr lang="en-GB" altLang="en-US"/>
              <a:pPr/>
              <a:t>‹#›</a:t>
            </a:fld>
            <a:endParaRPr lang="en-GB" altLang="en-US"/>
          </a:p>
        </p:txBody>
      </p:sp>
    </p:spTree>
    <p:extLst>
      <p:ext uri="{BB962C8B-B14F-4D97-AF65-F5344CB8AC3E}">
        <p14:creationId xmlns:p14="http://schemas.microsoft.com/office/powerpoint/2010/main" val="2439161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DD3D53-732C-5D46-9136-4E75B92EA197}"/>
              </a:ext>
            </a:extLst>
          </p:cNvPr>
          <p:cNvSpPr>
            <a:spLocks noGrp="1"/>
          </p:cNvSpPr>
          <p:nvPr>
            <p:ph type="dt" sz="half" idx="10"/>
          </p:nvPr>
        </p:nvSpPr>
        <p:spPr/>
        <p:txBody>
          <a:bodyPr/>
          <a:lstStyle>
            <a:lvl1pPr>
              <a:defRPr/>
            </a:lvl1pPr>
          </a:lstStyle>
          <a:p>
            <a:pPr>
              <a:defRPr/>
            </a:pPr>
            <a:fld id="{E12EBDED-2644-E24C-ACDC-2E492662112B}" type="datetimeFigureOut">
              <a:rPr lang="en-GB"/>
              <a:pPr>
                <a:defRPr/>
              </a:pPr>
              <a:t>03/05/2023</a:t>
            </a:fld>
            <a:endParaRPr lang="en-GB"/>
          </a:p>
        </p:txBody>
      </p:sp>
      <p:sp>
        <p:nvSpPr>
          <p:cNvPr id="5" name="Footer Placeholder 4">
            <a:extLst>
              <a:ext uri="{FF2B5EF4-FFF2-40B4-BE49-F238E27FC236}">
                <a16:creationId xmlns:a16="http://schemas.microsoft.com/office/drawing/2014/main" id="{FDAC9B69-C31B-BD40-94D5-5731753A536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C11EE1E-5715-8F4B-A73A-7443032F8AEF}"/>
              </a:ext>
            </a:extLst>
          </p:cNvPr>
          <p:cNvSpPr>
            <a:spLocks noGrp="1"/>
          </p:cNvSpPr>
          <p:nvPr>
            <p:ph type="sldNum" sz="quarter" idx="12"/>
          </p:nvPr>
        </p:nvSpPr>
        <p:spPr/>
        <p:txBody>
          <a:bodyPr/>
          <a:lstStyle>
            <a:lvl1pPr>
              <a:defRPr/>
            </a:lvl1pPr>
          </a:lstStyle>
          <a:p>
            <a:fld id="{1FEAAC85-E9E8-1B41-A856-3C2BC9D82ADD}" type="slidenum">
              <a:rPr lang="en-GB" altLang="en-US"/>
              <a:pPr/>
              <a:t>‹#›</a:t>
            </a:fld>
            <a:endParaRPr lang="en-GB" altLang="en-US"/>
          </a:p>
        </p:txBody>
      </p:sp>
    </p:spTree>
    <p:extLst>
      <p:ext uri="{BB962C8B-B14F-4D97-AF65-F5344CB8AC3E}">
        <p14:creationId xmlns:p14="http://schemas.microsoft.com/office/powerpoint/2010/main" val="169417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0D0B7F2-CD97-0E47-A12F-CA41F5935884}"/>
              </a:ext>
            </a:extLst>
          </p:cNvPr>
          <p:cNvSpPr>
            <a:spLocks noGrp="1"/>
          </p:cNvSpPr>
          <p:nvPr>
            <p:ph type="dt" sz="half" idx="10"/>
          </p:nvPr>
        </p:nvSpPr>
        <p:spPr/>
        <p:txBody>
          <a:bodyPr/>
          <a:lstStyle>
            <a:lvl1pPr>
              <a:defRPr/>
            </a:lvl1pPr>
          </a:lstStyle>
          <a:p>
            <a:pPr>
              <a:defRPr/>
            </a:pPr>
            <a:fld id="{F3BFB94F-1288-FB4D-BEEA-71519ED2F137}" type="datetimeFigureOut">
              <a:rPr lang="en-GB"/>
              <a:pPr>
                <a:defRPr/>
              </a:pPr>
              <a:t>03/05/2023</a:t>
            </a:fld>
            <a:endParaRPr lang="en-GB"/>
          </a:p>
        </p:txBody>
      </p:sp>
      <p:sp>
        <p:nvSpPr>
          <p:cNvPr id="5" name="Footer Placeholder 4">
            <a:extLst>
              <a:ext uri="{FF2B5EF4-FFF2-40B4-BE49-F238E27FC236}">
                <a16:creationId xmlns:a16="http://schemas.microsoft.com/office/drawing/2014/main" id="{843DEA16-33F4-974C-A623-C9A5C8B791E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EE9F547-AD63-B446-B202-6EFD631ADF6D}"/>
              </a:ext>
            </a:extLst>
          </p:cNvPr>
          <p:cNvSpPr>
            <a:spLocks noGrp="1"/>
          </p:cNvSpPr>
          <p:nvPr>
            <p:ph type="sldNum" sz="quarter" idx="12"/>
          </p:nvPr>
        </p:nvSpPr>
        <p:spPr/>
        <p:txBody>
          <a:bodyPr/>
          <a:lstStyle>
            <a:lvl1pPr>
              <a:defRPr/>
            </a:lvl1pPr>
          </a:lstStyle>
          <a:p>
            <a:fld id="{4E47C172-5582-E944-BDFD-32023CE85D92}" type="slidenum">
              <a:rPr lang="en-GB" altLang="en-US"/>
              <a:pPr/>
              <a:t>‹#›</a:t>
            </a:fld>
            <a:endParaRPr lang="en-GB" altLang="en-US"/>
          </a:p>
        </p:txBody>
      </p:sp>
    </p:spTree>
    <p:extLst>
      <p:ext uri="{BB962C8B-B14F-4D97-AF65-F5344CB8AC3E}">
        <p14:creationId xmlns:p14="http://schemas.microsoft.com/office/powerpoint/2010/main" val="171808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F13060E-AA1B-E04A-8CEA-018BCAD7095B}"/>
              </a:ext>
            </a:extLst>
          </p:cNvPr>
          <p:cNvSpPr>
            <a:spLocks noGrp="1"/>
          </p:cNvSpPr>
          <p:nvPr>
            <p:ph type="dt" sz="half" idx="10"/>
          </p:nvPr>
        </p:nvSpPr>
        <p:spPr/>
        <p:txBody>
          <a:bodyPr/>
          <a:lstStyle>
            <a:lvl1pPr>
              <a:defRPr/>
            </a:lvl1pPr>
          </a:lstStyle>
          <a:p>
            <a:pPr>
              <a:defRPr/>
            </a:pPr>
            <a:fld id="{C73D50EE-726A-9F42-B47A-A758B5ED2B97}" type="datetimeFigureOut">
              <a:rPr lang="en-GB"/>
              <a:pPr>
                <a:defRPr/>
              </a:pPr>
              <a:t>03/05/2023</a:t>
            </a:fld>
            <a:endParaRPr lang="en-GB"/>
          </a:p>
        </p:txBody>
      </p:sp>
      <p:sp>
        <p:nvSpPr>
          <p:cNvPr id="5" name="Footer Placeholder 4">
            <a:extLst>
              <a:ext uri="{FF2B5EF4-FFF2-40B4-BE49-F238E27FC236}">
                <a16:creationId xmlns:a16="http://schemas.microsoft.com/office/drawing/2014/main" id="{B9DF60D1-984B-9E4F-93E1-A43777CD47B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7C5A389-E7C6-4045-9016-628D6943FD77}"/>
              </a:ext>
            </a:extLst>
          </p:cNvPr>
          <p:cNvSpPr>
            <a:spLocks noGrp="1"/>
          </p:cNvSpPr>
          <p:nvPr>
            <p:ph type="sldNum" sz="quarter" idx="12"/>
          </p:nvPr>
        </p:nvSpPr>
        <p:spPr/>
        <p:txBody>
          <a:bodyPr/>
          <a:lstStyle>
            <a:lvl1pPr>
              <a:defRPr/>
            </a:lvl1pPr>
          </a:lstStyle>
          <a:p>
            <a:fld id="{6CEC0DE7-4FEE-0240-81D9-8D76F4444FBF}" type="slidenum">
              <a:rPr lang="en-GB" altLang="en-US"/>
              <a:pPr/>
              <a:t>‹#›</a:t>
            </a:fld>
            <a:endParaRPr lang="en-GB" altLang="en-US"/>
          </a:p>
        </p:txBody>
      </p:sp>
    </p:spTree>
    <p:extLst>
      <p:ext uri="{BB962C8B-B14F-4D97-AF65-F5344CB8AC3E}">
        <p14:creationId xmlns:p14="http://schemas.microsoft.com/office/powerpoint/2010/main" val="110055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0595B9-75B7-C74B-90D3-C2905F0F8826}"/>
              </a:ext>
            </a:extLst>
          </p:cNvPr>
          <p:cNvSpPr>
            <a:spLocks noGrp="1"/>
          </p:cNvSpPr>
          <p:nvPr>
            <p:ph type="dt" sz="half" idx="10"/>
          </p:nvPr>
        </p:nvSpPr>
        <p:spPr/>
        <p:txBody>
          <a:bodyPr/>
          <a:lstStyle>
            <a:lvl1pPr>
              <a:defRPr/>
            </a:lvl1pPr>
          </a:lstStyle>
          <a:p>
            <a:pPr>
              <a:defRPr/>
            </a:pPr>
            <a:fld id="{030BA722-62EE-A049-98ED-D0400F830B73}" type="datetimeFigureOut">
              <a:rPr lang="en-GB"/>
              <a:pPr>
                <a:defRPr/>
              </a:pPr>
              <a:t>03/05/2023</a:t>
            </a:fld>
            <a:endParaRPr lang="en-GB"/>
          </a:p>
        </p:txBody>
      </p:sp>
      <p:sp>
        <p:nvSpPr>
          <p:cNvPr id="5" name="Footer Placeholder 4">
            <a:extLst>
              <a:ext uri="{FF2B5EF4-FFF2-40B4-BE49-F238E27FC236}">
                <a16:creationId xmlns:a16="http://schemas.microsoft.com/office/drawing/2014/main" id="{6531EE5F-1725-014F-94A9-892019219B2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33EEF1F-AC02-AC45-8D02-6F37B0BDBDC6}"/>
              </a:ext>
            </a:extLst>
          </p:cNvPr>
          <p:cNvSpPr>
            <a:spLocks noGrp="1"/>
          </p:cNvSpPr>
          <p:nvPr>
            <p:ph type="sldNum" sz="quarter" idx="12"/>
          </p:nvPr>
        </p:nvSpPr>
        <p:spPr/>
        <p:txBody>
          <a:bodyPr/>
          <a:lstStyle>
            <a:lvl1pPr>
              <a:defRPr/>
            </a:lvl1pPr>
          </a:lstStyle>
          <a:p>
            <a:fld id="{44856543-6ABB-E943-913F-3CE07AA51836}" type="slidenum">
              <a:rPr lang="en-GB" altLang="en-US"/>
              <a:pPr/>
              <a:t>‹#›</a:t>
            </a:fld>
            <a:endParaRPr lang="en-GB" altLang="en-US"/>
          </a:p>
        </p:txBody>
      </p:sp>
    </p:spTree>
    <p:extLst>
      <p:ext uri="{BB962C8B-B14F-4D97-AF65-F5344CB8AC3E}">
        <p14:creationId xmlns:p14="http://schemas.microsoft.com/office/powerpoint/2010/main" val="351145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F0A1984-D12B-3C43-BA6B-78A6C351AEF4}"/>
              </a:ext>
            </a:extLst>
          </p:cNvPr>
          <p:cNvSpPr>
            <a:spLocks noGrp="1"/>
          </p:cNvSpPr>
          <p:nvPr>
            <p:ph type="dt" sz="half" idx="10"/>
          </p:nvPr>
        </p:nvSpPr>
        <p:spPr/>
        <p:txBody>
          <a:bodyPr/>
          <a:lstStyle>
            <a:lvl1pPr>
              <a:defRPr/>
            </a:lvl1pPr>
          </a:lstStyle>
          <a:p>
            <a:pPr>
              <a:defRPr/>
            </a:pPr>
            <a:fld id="{603391C9-C0F0-BD4A-B8DC-A316DEFD81E0}" type="datetimeFigureOut">
              <a:rPr lang="en-GB"/>
              <a:pPr>
                <a:defRPr/>
              </a:pPr>
              <a:t>03/05/2023</a:t>
            </a:fld>
            <a:endParaRPr lang="en-GB"/>
          </a:p>
        </p:txBody>
      </p:sp>
      <p:sp>
        <p:nvSpPr>
          <p:cNvPr id="6" name="Footer Placeholder 4">
            <a:extLst>
              <a:ext uri="{FF2B5EF4-FFF2-40B4-BE49-F238E27FC236}">
                <a16:creationId xmlns:a16="http://schemas.microsoft.com/office/drawing/2014/main" id="{46D14672-5FB9-A747-9601-FD895C05693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BD17289-6E66-9C44-9422-817FDFF10047}"/>
              </a:ext>
            </a:extLst>
          </p:cNvPr>
          <p:cNvSpPr>
            <a:spLocks noGrp="1"/>
          </p:cNvSpPr>
          <p:nvPr>
            <p:ph type="sldNum" sz="quarter" idx="12"/>
          </p:nvPr>
        </p:nvSpPr>
        <p:spPr/>
        <p:txBody>
          <a:bodyPr/>
          <a:lstStyle>
            <a:lvl1pPr>
              <a:defRPr/>
            </a:lvl1pPr>
          </a:lstStyle>
          <a:p>
            <a:fld id="{0F6B3520-A971-A84D-8598-FC4165EF00E7}" type="slidenum">
              <a:rPr lang="en-GB" altLang="en-US"/>
              <a:pPr/>
              <a:t>‹#›</a:t>
            </a:fld>
            <a:endParaRPr lang="en-GB" altLang="en-US"/>
          </a:p>
        </p:txBody>
      </p:sp>
    </p:spTree>
    <p:extLst>
      <p:ext uri="{BB962C8B-B14F-4D97-AF65-F5344CB8AC3E}">
        <p14:creationId xmlns:p14="http://schemas.microsoft.com/office/powerpoint/2010/main" val="272115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9FEF808-A264-8644-9DF8-47F579C727CD}"/>
              </a:ext>
            </a:extLst>
          </p:cNvPr>
          <p:cNvSpPr>
            <a:spLocks noGrp="1"/>
          </p:cNvSpPr>
          <p:nvPr>
            <p:ph type="dt" sz="half" idx="10"/>
          </p:nvPr>
        </p:nvSpPr>
        <p:spPr/>
        <p:txBody>
          <a:bodyPr/>
          <a:lstStyle>
            <a:lvl1pPr>
              <a:defRPr/>
            </a:lvl1pPr>
          </a:lstStyle>
          <a:p>
            <a:pPr>
              <a:defRPr/>
            </a:pPr>
            <a:fld id="{403A3A23-FE3C-6C44-9F60-B581FCAB40E0}" type="datetimeFigureOut">
              <a:rPr lang="en-GB"/>
              <a:pPr>
                <a:defRPr/>
              </a:pPr>
              <a:t>03/05/2023</a:t>
            </a:fld>
            <a:endParaRPr lang="en-GB"/>
          </a:p>
        </p:txBody>
      </p:sp>
      <p:sp>
        <p:nvSpPr>
          <p:cNvPr id="8" name="Footer Placeholder 4">
            <a:extLst>
              <a:ext uri="{FF2B5EF4-FFF2-40B4-BE49-F238E27FC236}">
                <a16:creationId xmlns:a16="http://schemas.microsoft.com/office/drawing/2014/main" id="{7E0C07BB-9E7D-8B4A-843A-B670A90F69DB}"/>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81CCFBA8-A2E1-E245-96D5-C1AC38CB183D}"/>
              </a:ext>
            </a:extLst>
          </p:cNvPr>
          <p:cNvSpPr>
            <a:spLocks noGrp="1"/>
          </p:cNvSpPr>
          <p:nvPr>
            <p:ph type="sldNum" sz="quarter" idx="12"/>
          </p:nvPr>
        </p:nvSpPr>
        <p:spPr/>
        <p:txBody>
          <a:bodyPr/>
          <a:lstStyle>
            <a:lvl1pPr>
              <a:defRPr/>
            </a:lvl1pPr>
          </a:lstStyle>
          <a:p>
            <a:fld id="{E5AE71EC-1386-7A46-9A68-E9E297E07239}" type="slidenum">
              <a:rPr lang="en-GB" altLang="en-US"/>
              <a:pPr/>
              <a:t>‹#›</a:t>
            </a:fld>
            <a:endParaRPr lang="en-GB" altLang="en-US"/>
          </a:p>
        </p:txBody>
      </p:sp>
    </p:spTree>
    <p:extLst>
      <p:ext uri="{BB962C8B-B14F-4D97-AF65-F5344CB8AC3E}">
        <p14:creationId xmlns:p14="http://schemas.microsoft.com/office/powerpoint/2010/main" val="3338519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1A7057F-7B5D-6345-980F-D83B854D6611}"/>
              </a:ext>
            </a:extLst>
          </p:cNvPr>
          <p:cNvSpPr>
            <a:spLocks noGrp="1"/>
          </p:cNvSpPr>
          <p:nvPr>
            <p:ph type="dt" sz="half" idx="10"/>
          </p:nvPr>
        </p:nvSpPr>
        <p:spPr/>
        <p:txBody>
          <a:bodyPr/>
          <a:lstStyle>
            <a:lvl1pPr>
              <a:defRPr/>
            </a:lvl1pPr>
          </a:lstStyle>
          <a:p>
            <a:pPr>
              <a:defRPr/>
            </a:pPr>
            <a:fld id="{73EF4F01-E4D6-1448-9251-722A52955C8E}" type="datetimeFigureOut">
              <a:rPr lang="en-GB"/>
              <a:pPr>
                <a:defRPr/>
              </a:pPr>
              <a:t>03/05/2023</a:t>
            </a:fld>
            <a:endParaRPr lang="en-GB"/>
          </a:p>
        </p:txBody>
      </p:sp>
      <p:sp>
        <p:nvSpPr>
          <p:cNvPr id="4" name="Footer Placeholder 4">
            <a:extLst>
              <a:ext uri="{FF2B5EF4-FFF2-40B4-BE49-F238E27FC236}">
                <a16:creationId xmlns:a16="http://schemas.microsoft.com/office/drawing/2014/main" id="{718189BE-CE9A-5E40-A17C-69EFBEA9589F}"/>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F51BE8A1-7C4E-7C42-89C0-3DF87F9E954B}"/>
              </a:ext>
            </a:extLst>
          </p:cNvPr>
          <p:cNvSpPr>
            <a:spLocks noGrp="1"/>
          </p:cNvSpPr>
          <p:nvPr>
            <p:ph type="sldNum" sz="quarter" idx="12"/>
          </p:nvPr>
        </p:nvSpPr>
        <p:spPr/>
        <p:txBody>
          <a:bodyPr/>
          <a:lstStyle>
            <a:lvl1pPr>
              <a:defRPr/>
            </a:lvl1pPr>
          </a:lstStyle>
          <a:p>
            <a:fld id="{B15295CC-40BF-7346-9723-3571FF1EC2AA}" type="slidenum">
              <a:rPr lang="en-GB" altLang="en-US"/>
              <a:pPr/>
              <a:t>‹#›</a:t>
            </a:fld>
            <a:endParaRPr lang="en-GB" altLang="en-US"/>
          </a:p>
        </p:txBody>
      </p:sp>
    </p:spTree>
    <p:extLst>
      <p:ext uri="{BB962C8B-B14F-4D97-AF65-F5344CB8AC3E}">
        <p14:creationId xmlns:p14="http://schemas.microsoft.com/office/powerpoint/2010/main" val="4110969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4B30F68-35DF-3447-B48C-E2C56A339EDF}"/>
              </a:ext>
            </a:extLst>
          </p:cNvPr>
          <p:cNvSpPr>
            <a:spLocks noGrp="1"/>
          </p:cNvSpPr>
          <p:nvPr>
            <p:ph type="dt" sz="half" idx="10"/>
          </p:nvPr>
        </p:nvSpPr>
        <p:spPr/>
        <p:txBody>
          <a:bodyPr/>
          <a:lstStyle>
            <a:lvl1pPr>
              <a:defRPr/>
            </a:lvl1pPr>
          </a:lstStyle>
          <a:p>
            <a:pPr>
              <a:defRPr/>
            </a:pPr>
            <a:fld id="{722E853A-B2F1-644A-B7CE-CAE09A81D6BD}" type="datetimeFigureOut">
              <a:rPr lang="en-GB"/>
              <a:pPr>
                <a:defRPr/>
              </a:pPr>
              <a:t>03/05/2023</a:t>
            </a:fld>
            <a:endParaRPr lang="en-GB"/>
          </a:p>
        </p:txBody>
      </p:sp>
      <p:sp>
        <p:nvSpPr>
          <p:cNvPr id="3" name="Footer Placeholder 4">
            <a:extLst>
              <a:ext uri="{FF2B5EF4-FFF2-40B4-BE49-F238E27FC236}">
                <a16:creationId xmlns:a16="http://schemas.microsoft.com/office/drawing/2014/main" id="{77665686-9C8F-C14B-8C5C-9CF7CD2939F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F54C57D0-A0C0-2746-8480-AC5B8EBEAEC8}"/>
              </a:ext>
            </a:extLst>
          </p:cNvPr>
          <p:cNvSpPr>
            <a:spLocks noGrp="1"/>
          </p:cNvSpPr>
          <p:nvPr>
            <p:ph type="sldNum" sz="quarter" idx="12"/>
          </p:nvPr>
        </p:nvSpPr>
        <p:spPr/>
        <p:txBody>
          <a:bodyPr/>
          <a:lstStyle>
            <a:lvl1pPr>
              <a:defRPr/>
            </a:lvl1pPr>
          </a:lstStyle>
          <a:p>
            <a:fld id="{914306BD-31EE-B244-A479-1D7790C423BB}" type="slidenum">
              <a:rPr lang="en-GB" altLang="en-US"/>
              <a:pPr/>
              <a:t>‹#›</a:t>
            </a:fld>
            <a:endParaRPr lang="en-GB" altLang="en-US"/>
          </a:p>
        </p:txBody>
      </p:sp>
    </p:spTree>
    <p:extLst>
      <p:ext uri="{BB962C8B-B14F-4D97-AF65-F5344CB8AC3E}">
        <p14:creationId xmlns:p14="http://schemas.microsoft.com/office/powerpoint/2010/main" val="282226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5D5A16E-AC6C-3C46-A69C-245D9F367D1C}"/>
              </a:ext>
            </a:extLst>
          </p:cNvPr>
          <p:cNvSpPr>
            <a:spLocks noGrp="1"/>
          </p:cNvSpPr>
          <p:nvPr>
            <p:ph type="dt" sz="half" idx="10"/>
          </p:nvPr>
        </p:nvSpPr>
        <p:spPr/>
        <p:txBody>
          <a:bodyPr/>
          <a:lstStyle>
            <a:lvl1pPr>
              <a:defRPr/>
            </a:lvl1pPr>
          </a:lstStyle>
          <a:p>
            <a:pPr>
              <a:defRPr/>
            </a:pPr>
            <a:fld id="{94CC20B5-1572-1745-950A-29EF7701C598}" type="datetimeFigureOut">
              <a:rPr lang="en-GB"/>
              <a:pPr>
                <a:defRPr/>
              </a:pPr>
              <a:t>03/05/2023</a:t>
            </a:fld>
            <a:endParaRPr lang="en-GB"/>
          </a:p>
        </p:txBody>
      </p:sp>
      <p:sp>
        <p:nvSpPr>
          <p:cNvPr id="6" name="Footer Placeholder 4">
            <a:extLst>
              <a:ext uri="{FF2B5EF4-FFF2-40B4-BE49-F238E27FC236}">
                <a16:creationId xmlns:a16="http://schemas.microsoft.com/office/drawing/2014/main" id="{C7CE37B4-8245-D543-9C28-A357E2D93C6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D0B2459-783D-904A-8368-5E844FCE5F79}"/>
              </a:ext>
            </a:extLst>
          </p:cNvPr>
          <p:cNvSpPr>
            <a:spLocks noGrp="1"/>
          </p:cNvSpPr>
          <p:nvPr>
            <p:ph type="sldNum" sz="quarter" idx="12"/>
          </p:nvPr>
        </p:nvSpPr>
        <p:spPr/>
        <p:txBody>
          <a:bodyPr/>
          <a:lstStyle>
            <a:lvl1pPr>
              <a:defRPr/>
            </a:lvl1pPr>
          </a:lstStyle>
          <a:p>
            <a:fld id="{C2024CDA-D717-144D-A5B6-3846717C148A}" type="slidenum">
              <a:rPr lang="en-GB" altLang="en-US"/>
              <a:pPr/>
              <a:t>‹#›</a:t>
            </a:fld>
            <a:endParaRPr lang="en-GB" altLang="en-US"/>
          </a:p>
        </p:txBody>
      </p:sp>
    </p:spTree>
    <p:extLst>
      <p:ext uri="{BB962C8B-B14F-4D97-AF65-F5344CB8AC3E}">
        <p14:creationId xmlns:p14="http://schemas.microsoft.com/office/powerpoint/2010/main" val="237891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5694FA-FD3B-594E-9BF6-A75028D258C3}"/>
              </a:ext>
            </a:extLst>
          </p:cNvPr>
          <p:cNvSpPr>
            <a:spLocks noGrp="1"/>
          </p:cNvSpPr>
          <p:nvPr>
            <p:ph type="dt" sz="half" idx="10"/>
          </p:nvPr>
        </p:nvSpPr>
        <p:spPr/>
        <p:txBody>
          <a:bodyPr/>
          <a:lstStyle>
            <a:lvl1pPr>
              <a:defRPr/>
            </a:lvl1pPr>
          </a:lstStyle>
          <a:p>
            <a:pPr>
              <a:defRPr/>
            </a:pPr>
            <a:fld id="{04C74245-C091-1948-B473-5D6ACAD01597}" type="datetimeFigureOut">
              <a:rPr lang="en-GB"/>
              <a:pPr>
                <a:defRPr/>
              </a:pPr>
              <a:t>03/05/2023</a:t>
            </a:fld>
            <a:endParaRPr lang="en-GB"/>
          </a:p>
        </p:txBody>
      </p:sp>
      <p:sp>
        <p:nvSpPr>
          <p:cNvPr id="6" name="Footer Placeholder 4">
            <a:extLst>
              <a:ext uri="{FF2B5EF4-FFF2-40B4-BE49-F238E27FC236}">
                <a16:creationId xmlns:a16="http://schemas.microsoft.com/office/drawing/2014/main" id="{8304D031-DBEA-F947-ABF3-4DFA54CF534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58291D3-530A-9E4F-AB6A-05E1F882B399}"/>
              </a:ext>
            </a:extLst>
          </p:cNvPr>
          <p:cNvSpPr>
            <a:spLocks noGrp="1"/>
          </p:cNvSpPr>
          <p:nvPr>
            <p:ph type="sldNum" sz="quarter" idx="12"/>
          </p:nvPr>
        </p:nvSpPr>
        <p:spPr/>
        <p:txBody>
          <a:bodyPr/>
          <a:lstStyle>
            <a:lvl1pPr>
              <a:defRPr/>
            </a:lvl1pPr>
          </a:lstStyle>
          <a:p>
            <a:fld id="{8DAC81B5-47D3-E948-984A-60A201FAC334}" type="slidenum">
              <a:rPr lang="en-GB" altLang="en-US"/>
              <a:pPr/>
              <a:t>‹#›</a:t>
            </a:fld>
            <a:endParaRPr lang="en-GB" altLang="en-US"/>
          </a:p>
        </p:txBody>
      </p:sp>
    </p:spTree>
    <p:extLst>
      <p:ext uri="{BB962C8B-B14F-4D97-AF65-F5344CB8AC3E}">
        <p14:creationId xmlns:p14="http://schemas.microsoft.com/office/powerpoint/2010/main" val="4087703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B393CC-4DB8-C346-ABAF-47DF2D49444F}"/>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7E3821A-A540-F246-A05B-60B91290B04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8147705-E5E6-444F-8E2E-ADDC4BA0C63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46BA08B-B466-A34E-B747-5AD77E4F61D5}" type="datetimeFigureOut">
              <a:rPr lang="en-GB"/>
              <a:pPr>
                <a:defRPr/>
              </a:pPr>
              <a:t>03/05/2023</a:t>
            </a:fld>
            <a:endParaRPr lang="en-GB"/>
          </a:p>
        </p:txBody>
      </p:sp>
      <p:sp>
        <p:nvSpPr>
          <p:cNvPr id="5" name="Footer Placeholder 4">
            <a:extLst>
              <a:ext uri="{FF2B5EF4-FFF2-40B4-BE49-F238E27FC236}">
                <a16:creationId xmlns:a16="http://schemas.microsoft.com/office/drawing/2014/main" id="{AC49C6E6-C38C-454D-9A70-CA2E5EBC910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B0D91158-6371-4401-9836-B99998133D90}"/>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12AAE951-8B2D-7644-9A33-E227FED629F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55929" y="1713832"/>
            <a:ext cx="7772400" cy="2547937"/>
          </a:xfrm>
        </p:spPr>
        <p:txBody>
          <a:bodyPr/>
          <a:lstStyle/>
          <a:p>
            <a:pPr eaLnBrk="1" hangingPunct="1"/>
            <a:r>
              <a:rPr lang="en-GB" altLang="en-US" sz="4400" u="sng" dirty="0" smtClean="0">
                <a:latin typeface="Comic Sans MS" panose="030F0702030302020204" pitchFamily="66" charset="0"/>
              </a:rPr>
              <a:t>Year 2 SATs Information Meeting</a:t>
            </a:r>
          </a:p>
        </p:txBody>
      </p:sp>
      <p:sp>
        <p:nvSpPr>
          <p:cNvPr id="3075" name="Rectangle 3"/>
          <p:cNvSpPr>
            <a:spLocks noGrp="1" noChangeArrowheads="1"/>
          </p:cNvSpPr>
          <p:nvPr>
            <p:ph type="subTitle" idx="1"/>
          </p:nvPr>
        </p:nvSpPr>
        <p:spPr>
          <a:xfrm>
            <a:off x="1235822" y="4686768"/>
            <a:ext cx="6858000" cy="1655762"/>
          </a:xfrm>
        </p:spPr>
        <p:txBody>
          <a:bodyPr/>
          <a:lstStyle/>
          <a:p>
            <a:pPr eaLnBrk="1" hangingPunct="1"/>
            <a:r>
              <a:rPr lang="en-GB" altLang="en-US" dirty="0" smtClean="0">
                <a:latin typeface="Comic Sans MS" panose="030F0702030302020204" pitchFamily="66" charset="0"/>
              </a:rPr>
              <a:t>Tuesday 2</a:t>
            </a:r>
            <a:r>
              <a:rPr lang="en-GB" altLang="en-US" baseline="30000" dirty="0" smtClean="0">
                <a:latin typeface="Comic Sans MS" panose="030F0702030302020204" pitchFamily="66" charset="0"/>
              </a:rPr>
              <a:t>nd</a:t>
            </a:r>
            <a:r>
              <a:rPr lang="en-GB" altLang="en-US" dirty="0" smtClean="0">
                <a:latin typeface="Comic Sans MS" panose="030F0702030302020204" pitchFamily="66" charset="0"/>
              </a:rPr>
              <a:t> May 2023</a:t>
            </a:r>
          </a:p>
        </p:txBody>
      </p:sp>
      <p:pic>
        <p:nvPicPr>
          <p:cNvPr id="2" name="Picture 1"/>
          <p:cNvPicPr>
            <a:picLocks noChangeAspect="1"/>
          </p:cNvPicPr>
          <p:nvPr/>
        </p:nvPicPr>
        <p:blipFill>
          <a:blip r:embed="rId2"/>
          <a:stretch>
            <a:fillRect/>
          </a:stretch>
        </p:blipFill>
        <p:spPr>
          <a:xfrm>
            <a:off x="955929" y="583741"/>
            <a:ext cx="7703439" cy="1689461"/>
          </a:xfrm>
          <a:prstGeom prst="rect">
            <a:avLst/>
          </a:prstGeom>
        </p:spPr>
      </p:pic>
    </p:spTree>
    <p:extLst>
      <p:ext uri="{BB962C8B-B14F-4D97-AF65-F5344CB8AC3E}">
        <p14:creationId xmlns:p14="http://schemas.microsoft.com/office/powerpoint/2010/main" val="1373382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EAC1D1-7485-490C-A366-550511A8960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59" name="Rectangle 3">
            <a:extLst>
              <a:ext uri="{FF2B5EF4-FFF2-40B4-BE49-F238E27FC236}">
                <a16:creationId xmlns:a16="http://schemas.microsoft.com/office/drawing/2014/main" id="{7FB9E0E2-7D4A-5343-9FA3-F468ACF3D14B}"/>
              </a:ext>
            </a:extLst>
          </p:cNvPr>
          <p:cNvSpPr>
            <a:spLocks noChangeArrowheads="1"/>
          </p:cNvSpPr>
          <p:nvPr/>
        </p:nvSpPr>
        <p:spPr bwMode="auto">
          <a:xfrm>
            <a:off x="407988" y="427038"/>
            <a:ext cx="4767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anose="020B0603060100000000" pitchFamily="34" charset="0"/>
              </a:rPr>
              <a:t>Maths: Sample Questions</a:t>
            </a:r>
          </a:p>
        </p:txBody>
      </p:sp>
      <p:sp>
        <p:nvSpPr>
          <p:cNvPr id="10" name="Rectangle 9">
            <a:extLst>
              <a:ext uri="{FF2B5EF4-FFF2-40B4-BE49-F238E27FC236}">
                <a16:creationId xmlns:a16="http://schemas.microsoft.com/office/drawing/2014/main" id="{0E4EDF71-8A48-4531-967F-0E6A3BC96D10}"/>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1: Arithmetic</a:t>
            </a:r>
          </a:p>
        </p:txBody>
      </p:sp>
      <p:sp>
        <p:nvSpPr>
          <p:cNvPr id="11" name="Oval 10">
            <a:hlinkClick r:id="" action="ppaction://hlinkshowjump?jump=nextslide"/>
            <a:extLst>
              <a:ext uri="{FF2B5EF4-FFF2-40B4-BE49-F238E27FC236}">
                <a16:creationId xmlns:a16="http://schemas.microsoft.com/office/drawing/2014/main" id="{02F1FEFF-5379-4611-94FC-3E0A2B2F7C02}"/>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5" name="Oval 14">
            <a:hlinkClick r:id="rId2" action="ppaction://hlinksldjump"/>
            <a:extLst>
              <a:ext uri="{FF2B5EF4-FFF2-40B4-BE49-F238E27FC236}">
                <a16:creationId xmlns:a16="http://schemas.microsoft.com/office/drawing/2014/main" id="{C504346C-E50E-4F99-B379-E100CAD781D2}"/>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9463" name="Picture 14">
            <a:extLst>
              <a:ext uri="{FF2B5EF4-FFF2-40B4-BE49-F238E27FC236}">
                <a16:creationId xmlns:a16="http://schemas.microsoft.com/office/drawing/2014/main" id="{D947B8DB-E40D-A749-A86D-8496F99F45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1">
            <a:extLst>
              <a:ext uri="{FF2B5EF4-FFF2-40B4-BE49-F238E27FC236}">
                <a16:creationId xmlns:a16="http://schemas.microsoft.com/office/drawing/2014/main" id="{97348276-DF57-423F-B136-2D8B4A30D935}"/>
              </a:ext>
            </a:extLst>
          </p:cNvPr>
          <p:cNvPicPr>
            <a:picLocks noChangeAspect="1"/>
          </p:cNvPicPr>
          <p:nvPr/>
        </p:nvPicPr>
        <p:blipFill rotWithShape="1">
          <a:blip r:embed="rId4"/>
          <a:srcRect l="14635" t="5350" r="13436" b="4708"/>
          <a:stretch/>
        </p:blipFill>
        <p:spPr bwMode="auto">
          <a:xfrm>
            <a:off x="2989263" y="1995488"/>
            <a:ext cx="3165475" cy="39576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C9AA571-8615-417E-8AE5-3CA13EF0F2B5}"/>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3" name="Rectangle 3">
            <a:extLst>
              <a:ext uri="{FF2B5EF4-FFF2-40B4-BE49-F238E27FC236}">
                <a16:creationId xmlns:a16="http://schemas.microsoft.com/office/drawing/2014/main" id="{344DD152-B1A2-6445-A421-76F451A5B105}"/>
              </a:ext>
            </a:extLst>
          </p:cNvPr>
          <p:cNvSpPr>
            <a:spLocks noChangeArrowheads="1"/>
          </p:cNvSpPr>
          <p:nvPr/>
        </p:nvSpPr>
        <p:spPr bwMode="auto">
          <a:xfrm>
            <a:off x="407988" y="427038"/>
            <a:ext cx="4956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anose="020B0603060100000000" pitchFamily="34" charset="0"/>
              </a:rPr>
              <a:t>Maths: Sample Questions</a:t>
            </a:r>
          </a:p>
        </p:txBody>
      </p:sp>
      <p:sp>
        <p:nvSpPr>
          <p:cNvPr id="10" name="Rectangle 9">
            <a:extLst>
              <a:ext uri="{FF2B5EF4-FFF2-40B4-BE49-F238E27FC236}">
                <a16:creationId xmlns:a16="http://schemas.microsoft.com/office/drawing/2014/main" id="{FBAEAB61-8A19-4C71-A09F-AB320D95306D}"/>
              </a:ext>
            </a:extLst>
          </p:cNvPr>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2: Reasoning</a:t>
            </a:r>
          </a:p>
        </p:txBody>
      </p:sp>
      <p:sp>
        <p:nvSpPr>
          <p:cNvPr id="11" name="Oval 10">
            <a:hlinkClick r:id="" action="ppaction://hlinkshowjump?jump=nextslide"/>
            <a:extLst>
              <a:ext uri="{FF2B5EF4-FFF2-40B4-BE49-F238E27FC236}">
                <a16:creationId xmlns:a16="http://schemas.microsoft.com/office/drawing/2014/main" id="{E78DF989-2544-411B-8984-6FD1479B6B0A}"/>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4" name="Oval 13">
            <a:hlinkClick r:id="rId2" action="ppaction://hlinksldjump"/>
            <a:extLst>
              <a:ext uri="{FF2B5EF4-FFF2-40B4-BE49-F238E27FC236}">
                <a16:creationId xmlns:a16="http://schemas.microsoft.com/office/drawing/2014/main" id="{EA6A8DD1-601A-4683-B211-23DAF9DA54C3}"/>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20487" name="Picture 14">
            <a:extLst>
              <a:ext uri="{FF2B5EF4-FFF2-40B4-BE49-F238E27FC236}">
                <a16:creationId xmlns:a16="http://schemas.microsoft.com/office/drawing/2014/main" id="{4824CED8-D310-D848-921F-098C0AFCD8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15">
            <a:extLst>
              <a:ext uri="{FF2B5EF4-FFF2-40B4-BE49-F238E27FC236}">
                <a16:creationId xmlns:a16="http://schemas.microsoft.com/office/drawing/2014/main" id="{5578E587-B54E-4D45-942B-109F726675BC}"/>
              </a:ext>
            </a:extLst>
          </p:cNvPr>
          <p:cNvPicPr>
            <a:picLocks noChangeAspect="1"/>
          </p:cNvPicPr>
          <p:nvPr/>
        </p:nvPicPr>
        <p:blipFill rotWithShape="1">
          <a:blip r:embed="rId4"/>
          <a:srcRect l="22375" t="6604" r="17854" b="8846"/>
          <a:stretch/>
        </p:blipFill>
        <p:spPr bwMode="auto">
          <a:xfrm>
            <a:off x="3121025" y="1811338"/>
            <a:ext cx="3138488" cy="444023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1712548-7EA3-40F9-B114-5724A72B4692}"/>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07" name="Rectangle 3">
            <a:extLst>
              <a:ext uri="{FF2B5EF4-FFF2-40B4-BE49-F238E27FC236}">
                <a16:creationId xmlns:a16="http://schemas.microsoft.com/office/drawing/2014/main" id="{DAC0838F-DF10-1040-AA29-950A611962AA}"/>
              </a:ext>
            </a:extLst>
          </p:cNvPr>
          <p:cNvSpPr>
            <a:spLocks noChangeArrowheads="1"/>
          </p:cNvSpPr>
          <p:nvPr/>
        </p:nvSpPr>
        <p:spPr bwMode="auto">
          <a:xfrm>
            <a:off x="407988" y="427038"/>
            <a:ext cx="4956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anose="020B0603060100000000" pitchFamily="34" charset="0"/>
              </a:rPr>
              <a:t>Maths: Sample Questions</a:t>
            </a:r>
          </a:p>
        </p:txBody>
      </p:sp>
      <p:sp>
        <p:nvSpPr>
          <p:cNvPr id="10" name="Rectangle 9">
            <a:extLst>
              <a:ext uri="{FF2B5EF4-FFF2-40B4-BE49-F238E27FC236}">
                <a16:creationId xmlns:a16="http://schemas.microsoft.com/office/drawing/2014/main" id="{AD8DEAF1-0803-4041-966C-0CD543E616F4}"/>
              </a:ext>
            </a:extLst>
          </p:cNvPr>
          <p:cNvSpPr/>
          <p:nvPr/>
        </p:nvSpPr>
        <p:spPr>
          <a:xfrm>
            <a:off x="357188"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93663">
              <a:defRPr/>
            </a:pPr>
            <a:r>
              <a:rPr lang="en-GB" sz="1600" b="1" dirty="0">
                <a:solidFill>
                  <a:schemeClr val="bg2">
                    <a:lumMod val="10000"/>
                  </a:schemeClr>
                </a:solidFill>
                <a:latin typeface="Tuffy" panose="020B0603060100000000" pitchFamily="34" charset="0"/>
              </a:rPr>
              <a:t>Maths Paper 2: Reasoning</a:t>
            </a:r>
          </a:p>
        </p:txBody>
      </p:sp>
      <p:sp>
        <p:nvSpPr>
          <p:cNvPr id="11" name="Oval 10">
            <a:hlinkClick r:id="" action="ppaction://hlinkshowjump?jump=nextslide"/>
            <a:extLst>
              <a:ext uri="{FF2B5EF4-FFF2-40B4-BE49-F238E27FC236}">
                <a16:creationId xmlns:a16="http://schemas.microsoft.com/office/drawing/2014/main" id="{85AE0F99-2E54-4ADE-99AA-36E37BF9CD51}"/>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4" name="Oval 13">
            <a:hlinkClick r:id="rId2" action="ppaction://hlinksldjump"/>
            <a:extLst>
              <a:ext uri="{FF2B5EF4-FFF2-40B4-BE49-F238E27FC236}">
                <a16:creationId xmlns:a16="http://schemas.microsoft.com/office/drawing/2014/main" id="{973425DF-DA69-442B-BE30-3CAFF1453D4D}"/>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21511" name="Picture 14">
            <a:extLst>
              <a:ext uri="{FF2B5EF4-FFF2-40B4-BE49-F238E27FC236}">
                <a16:creationId xmlns:a16="http://schemas.microsoft.com/office/drawing/2014/main" id="{F33590F1-4359-1A43-A9B5-A324AEFDA9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
            <a:extLst>
              <a:ext uri="{FF2B5EF4-FFF2-40B4-BE49-F238E27FC236}">
                <a16:creationId xmlns:a16="http://schemas.microsoft.com/office/drawing/2014/main" id="{D02C5E23-C03C-4163-9884-E5CB012B801D}"/>
              </a:ext>
            </a:extLst>
          </p:cNvPr>
          <p:cNvPicPr>
            <a:picLocks noChangeAspect="1"/>
          </p:cNvPicPr>
          <p:nvPr/>
        </p:nvPicPr>
        <p:blipFill>
          <a:blip r:embed="rId4"/>
          <a:srcRect/>
          <a:stretch>
            <a:fillRect/>
          </a:stretch>
        </p:blipFill>
        <p:spPr bwMode="auto">
          <a:xfrm>
            <a:off x="2351088" y="1924050"/>
            <a:ext cx="4632325" cy="428307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B6790C-1E4F-41BC-8E68-15199FF0536E}"/>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What is meant by ‘scaled scores’?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It is planned that 100 will always represent the ‘national standard’.</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Each pupil’s raw test score will therefore be converted into a score on the scale, either at, above or below 100.</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The scale will have a lower end point somewhere below 100 and an upper end point above 100.</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who achieves the ‘national standard’ (a score of 100) will be judged to have demonstrated sufficient knowledge in the areas assessed by the tests.</a:t>
            </a:r>
          </a:p>
        </p:txBody>
      </p:sp>
      <p:sp>
        <p:nvSpPr>
          <p:cNvPr id="9" name="Rectangle 8">
            <a:extLst>
              <a:ext uri="{FF2B5EF4-FFF2-40B4-BE49-F238E27FC236}">
                <a16:creationId xmlns:a16="http://schemas.microsoft.com/office/drawing/2014/main" id="{2AD604CB-673F-44E2-84DA-5A6E588153B5}"/>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48" name="Rectangle 3">
            <a:extLst>
              <a:ext uri="{FF2B5EF4-FFF2-40B4-BE49-F238E27FC236}">
                <a16:creationId xmlns:a16="http://schemas.microsoft.com/office/drawing/2014/main" id="{0688EF94-FFF4-2044-AA64-23AFA3C6F462}"/>
              </a:ext>
            </a:extLst>
          </p:cNvPr>
          <p:cNvSpPr>
            <a:spLocks noChangeArrowheads="1"/>
          </p:cNvSpPr>
          <p:nvPr/>
        </p:nvSpPr>
        <p:spPr bwMode="auto">
          <a:xfrm>
            <a:off x="407988" y="401638"/>
            <a:ext cx="31226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Scaled Scores</a:t>
            </a:r>
          </a:p>
        </p:txBody>
      </p:sp>
      <p:sp>
        <p:nvSpPr>
          <p:cNvPr id="4" name="see all button">
            <a:extLst>
              <a:ext uri="{FF2B5EF4-FFF2-40B4-BE49-F238E27FC236}">
                <a16:creationId xmlns:a16="http://schemas.microsoft.com/office/drawing/2014/main" id="{009DAC10-D421-4227-88F2-246ED1F21B6C}"/>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23A7F9"/>
                </a:solidFill>
                <a:latin typeface="Tuffy" panose="020B0603060100000000" pitchFamily="34" charset="0"/>
              </a:rPr>
              <a:t>click to see all text</a:t>
            </a:r>
          </a:p>
        </p:txBody>
      </p:sp>
      <p:sp>
        <p:nvSpPr>
          <p:cNvPr id="13" name="Rectangle 12">
            <a:extLst>
              <a:ext uri="{FF2B5EF4-FFF2-40B4-BE49-F238E27FC236}">
                <a16:creationId xmlns:a16="http://schemas.microsoft.com/office/drawing/2014/main" id="{FE7D71D4-3271-419C-8287-04FAF8AB7BDA}"/>
              </a:ext>
            </a:extLst>
          </p:cNvPr>
          <p:cNvSpPr/>
          <p:nvPr/>
        </p:nvSpPr>
        <p:spPr>
          <a:xfrm>
            <a:off x="3540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What is meant by ‘scaled scores’?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It is planned that 100 will always represent the ‘national standard’.</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Each pupil’s raw test score will therefore be converted into a score on the scale, either at, above or below 100.</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The scale will have a lower end point somewhere below 100 and an upper end point above 100.</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who achieves the ‘national standard’ (a score of 100) will be judged to have demonstrated sufficient knowledge in the areas assessed by the tests.</a:t>
            </a:r>
          </a:p>
        </p:txBody>
      </p:sp>
      <p:sp>
        <p:nvSpPr>
          <p:cNvPr id="10" name="Oval 9">
            <a:hlinkClick r:id="" action="ppaction://hlinkshowjump?jump=nextslide"/>
            <a:extLst>
              <a:ext uri="{FF2B5EF4-FFF2-40B4-BE49-F238E27FC236}">
                <a16:creationId xmlns:a16="http://schemas.microsoft.com/office/drawing/2014/main" id="{CB1EE006-1408-47C5-B78D-919845BCD073}"/>
              </a:ext>
            </a:extLst>
          </p:cNvPr>
          <p:cNvSpPr/>
          <p:nvPr/>
        </p:nvSpPr>
        <p:spPr>
          <a:xfrm>
            <a:off x="8226425" y="5930900"/>
            <a:ext cx="755650" cy="757238"/>
          </a:xfrm>
          <a:prstGeom prst="ellipse">
            <a:avLst/>
          </a:prstGeom>
          <a:solidFill>
            <a:srgbClr val="23A7F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2" name="Oval 11">
            <a:hlinkClick r:id="rId2" action="ppaction://hlinksldjump"/>
            <a:extLst>
              <a:ext uri="{FF2B5EF4-FFF2-40B4-BE49-F238E27FC236}">
                <a16:creationId xmlns:a16="http://schemas.microsoft.com/office/drawing/2014/main" id="{C3F5C6EC-B6EB-4B7B-8A07-EA352C92F169}"/>
              </a:ext>
            </a:extLst>
          </p:cNvPr>
          <p:cNvSpPr/>
          <p:nvPr/>
        </p:nvSpPr>
        <p:spPr>
          <a:xfrm>
            <a:off x="8226425" y="5065713"/>
            <a:ext cx="755650" cy="757237"/>
          </a:xfrm>
          <a:prstGeom prst="ellipse">
            <a:avLst/>
          </a:prstGeom>
          <a:solidFill>
            <a:srgbClr val="66CC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6153" name="Picture 14">
            <a:extLst>
              <a:ext uri="{FF2B5EF4-FFF2-40B4-BE49-F238E27FC236}">
                <a16:creationId xmlns:a16="http://schemas.microsoft.com/office/drawing/2014/main" id="{21138DFD-9ACA-9042-8700-A58E0C5F4D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687DB0-BABB-4A78-B201-13896376D7FD}"/>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On publication of the test results in July 2017:</a:t>
            </a:r>
          </a:p>
          <a:p>
            <a:pPr marL="1825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awarded a scaled score of 100 is judged to have met the ‘national standard’ in the area judged by the test.</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awarded a scaled score of more than 100 is judged to have exceeded the national standard and demonstrated a higher than expected knowledge of the curriculum for their age.</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awarded a scaled score of less than 100 is judged to have not yet met the national standard and performed below expectation for their age.</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Marking guidance for KS1 tests will include conversion tables. Teachers will use these to translate pupil’s raw scores into scaled scores to see whether each pupil has met the national standard. Teachers will use the scaled scores to inform their teacher assessment judgements.</a:t>
            </a:r>
          </a:p>
        </p:txBody>
      </p:sp>
      <p:sp>
        <p:nvSpPr>
          <p:cNvPr id="9" name="Rectangle 8">
            <a:extLst>
              <a:ext uri="{FF2B5EF4-FFF2-40B4-BE49-F238E27FC236}">
                <a16:creationId xmlns:a16="http://schemas.microsoft.com/office/drawing/2014/main" id="{F94BE132-4596-45B2-A3AB-35F3B9773392}"/>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2" name="Rectangle 3">
            <a:extLst>
              <a:ext uri="{FF2B5EF4-FFF2-40B4-BE49-F238E27FC236}">
                <a16:creationId xmlns:a16="http://schemas.microsoft.com/office/drawing/2014/main" id="{AC23DB94-A9B3-A648-B5B6-5237103B2E66}"/>
              </a:ext>
            </a:extLst>
          </p:cNvPr>
          <p:cNvSpPr>
            <a:spLocks noChangeArrowheads="1"/>
          </p:cNvSpPr>
          <p:nvPr/>
        </p:nvSpPr>
        <p:spPr bwMode="auto">
          <a:xfrm>
            <a:off x="407988" y="401638"/>
            <a:ext cx="499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Scaled Score Examples</a:t>
            </a:r>
          </a:p>
        </p:txBody>
      </p:sp>
      <p:sp>
        <p:nvSpPr>
          <p:cNvPr id="4" name="see all button">
            <a:extLst>
              <a:ext uri="{FF2B5EF4-FFF2-40B4-BE49-F238E27FC236}">
                <a16:creationId xmlns:a16="http://schemas.microsoft.com/office/drawing/2014/main" id="{0CB87B1F-A645-49A1-8E63-0994290E8863}"/>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23A7F9"/>
                </a:solidFill>
                <a:latin typeface="Tuffy" panose="020B0603060100000000" pitchFamily="34" charset="0"/>
              </a:rPr>
              <a:t>click to see all text</a:t>
            </a:r>
          </a:p>
        </p:txBody>
      </p:sp>
      <p:pic>
        <p:nvPicPr>
          <p:cNvPr id="7174" name="Picture 14">
            <a:extLst>
              <a:ext uri="{FF2B5EF4-FFF2-40B4-BE49-F238E27FC236}">
                <a16:creationId xmlns:a16="http://schemas.microsoft.com/office/drawing/2014/main" id="{22BAC251-BFF6-4B4C-BBC7-7EB9390193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677EBDFF-F098-4DBC-B0BA-266672781ED2}"/>
              </a:ext>
            </a:extLst>
          </p:cNvPr>
          <p:cNvSpPr/>
          <p:nvPr/>
        </p:nvSpPr>
        <p:spPr>
          <a:xfrm>
            <a:off x="354013" y="11763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On publication of the test results in July:</a:t>
            </a:r>
          </a:p>
          <a:p>
            <a:pPr marL="1825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awarded a scaled score of 100 is judged to have met the ‘national standard’ in the area judged by the test.</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awarded a scaled score of more than 100 is judged to have exceeded the national standard and demonstrated a higher than expected knowledge of the curriculum for their age.</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A child awarded a scaled score of less than 100 is judged to have not yet met the national standard and performed below expectation for their age.</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Marking guidance for KS1 tests will include conversion tables. Teachers will use these to translate pupil’s raw scores into scaled scores to see whether each pupil has met the national standard. Teachers will use the scaled scores to inform their teacher assessment judgements.</a:t>
            </a:r>
          </a:p>
        </p:txBody>
      </p:sp>
      <p:sp>
        <p:nvSpPr>
          <p:cNvPr id="10" name="Oval 9">
            <a:hlinkClick r:id="" action="ppaction://hlinkshowjump?jump=nextslide"/>
            <a:extLst>
              <a:ext uri="{FF2B5EF4-FFF2-40B4-BE49-F238E27FC236}">
                <a16:creationId xmlns:a16="http://schemas.microsoft.com/office/drawing/2014/main" id="{9901AB5E-C53D-426E-8070-B3B8DA0510E4}"/>
              </a:ext>
            </a:extLst>
          </p:cNvPr>
          <p:cNvSpPr/>
          <p:nvPr/>
        </p:nvSpPr>
        <p:spPr>
          <a:xfrm>
            <a:off x="8226425" y="5930900"/>
            <a:ext cx="755650" cy="757238"/>
          </a:xfrm>
          <a:prstGeom prst="ellipse">
            <a:avLst/>
          </a:prstGeom>
          <a:solidFill>
            <a:srgbClr val="23A7F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53F14530-4DEB-4EE6-831E-20DBD68BC2BC}"/>
              </a:ext>
            </a:extLst>
          </p:cNvPr>
          <p:cNvSpPr/>
          <p:nvPr/>
        </p:nvSpPr>
        <p:spPr>
          <a:xfrm>
            <a:off x="8226425" y="5065713"/>
            <a:ext cx="755650" cy="757237"/>
          </a:xfrm>
          <a:prstGeom prst="ellipse">
            <a:avLst/>
          </a:prstGeom>
          <a:solidFill>
            <a:srgbClr val="66CC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229C7-9F38-4578-A7E8-7F2B21CB263E}"/>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31" name="Rectangle 3">
            <a:extLst>
              <a:ext uri="{FF2B5EF4-FFF2-40B4-BE49-F238E27FC236}">
                <a16:creationId xmlns:a16="http://schemas.microsoft.com/office/drawing/2014/main" id="{1B36A62F-5AFD-764A-9505-CFD34FF69865}"/>
              </a:ext>
            </a:extLst>
          </p:cNvPr>
          <p:cNvSpPr>
            <a:spLocks noChangeArrowheads="1"/>
          </p:cNvSpPr>
          <p:nvPr/>
        </p:nvSpPr>
        <p:spPr bwMode="auto">
          <a:xfrm>
            <a:off x="407988" y="427038"/>
            <a:ext cx="4503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anose="020B0603060100000000" pitchFamily="34" charset="0"/>
              </a:rPr>
              <a:t>How to Help Your Child</a:t>
            </a:r>
          </a:p>
        </p:txBody>
      </p:sp>
      <p:sp>
        <p:nvSpPr>
          <p:cNvPr id="7" name="see all">
            <a:extLst>
              <a:ext uri="{FF2B5EF4-FFF2-40B4-BE49-F238E27FC236}">
                <a16:creationId xmlns:a16="http://schemas.microsoft.com/office/drawing/2014/main" id="{AF31390E-3827-4E24-B0E6-D4C23AC9AB4B}"/>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23A7F9"/>
                </a:solidFill>
                <a:latin typeface="Tuffy" panose="020B0603060100000000" pitchFamily="34" charset="0"/>
              </a:rPr>
              <a:t>click to see all text</a:t>
            </a:r>
          </a:p>
        </p:txBody>
      </p:sp>
      <p:sp>
        <p:nvSpPr>
          <p:cNvPr id="14" name="Rectangle 13">
            <a:extLst>
              <a:ext uri="{FF2B5EF4-FFF2-40B4-BE49-F238E27FC236}">
                <a16:creationId xmlns:a16="http://schemas.microsoft.com/office/drawing/2014/main" id="{16A5C3D6-6CFE-4469-ACB3-01ABC1C79B76}"/>
              </a:ext>
            </a:extLst>
          </p:cNvPr>
          <p:cNvSpPr/>
          <p:nvPr/>
        </p:nvSpPr>
        <p:spPr>
          <a:xfrm>
            <a:off x="366713"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First and foremost, support and reassure your child that there is nothing to worry about and that they should always just try their best. Praise and encourage!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Ensure your child has the best possible attendance at school.</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Support your child with any homework tasks.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Reading, spelling and arithmetic (e.g. times tables) are always good to practise.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Make sure your child has a good sleep and healthy breakfast every morning!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pic>
        <p:nvPicPr>
          <p:cNvPr id="22534" name="Picture 14">
            <a:extLst>
              <a:ext uri="{FF2B5EF4-FFF2-40B4-BE49-F238E27FC236}">
                <a16:creationId xmlns:a16="http://schemas.microsoft.com/office/drawing/2014/main" id="{20DE1A81-B99F-FB46-8CCD-549504AFFF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8EDCFAF-38E2-4971-B39F-480022A86586}"/>
              </a:ext>
            </a:extLst>
          </p:cNvPr>
          <p:cNvSpPr/>
          <p:nvPr/>
        </p:nvSpPr>
        <p:spPr>
          <a:xfrm>
            <a:off x="366713" y="12430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First and foremost, support and reassure your child that there is nothing to worry about and that they should always just try their best. Praise and encourage!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Ensure your child has the best possible attendance at school.</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Support your child with any homework tasks.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Reading, spelling and arithmetic (e.g. times tables) are always good to practise.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Talk to your child about what they have learnt at school and what book(s) they are reading (the character, the plot, their opinion).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Make sure your child has a good sleep and healthy breakfast every morning!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
        <p:nvSpPr>
          <p:cNvPr id="11" name="Oval 10">
            <a:hlinkClick r:id="" action="ppaction://hlinkshowjump?jump=nextslide"/>
            <a:extLst>
              <a:ext uri="{FF2B5EF4-FFF2-40B4-BE49-F238E27FC236}">
                <a16:creationId xmlns:a16="http://schemas.microsoft.com/office/drawing/2014/main" id="{F36C238E-EF5E-4DFA-882D-89FCD0D54F54}"/>
              </a:ext>
            </a:extLst>
          </p:cNvPr>
          <p:cNvSpPr/>
          <p:nvPr/>
        </p:nvSpPr>
        <p:spPr>
          <a:xfrm>
            <a:off x="8226425" y="5930900"/>
            <a:ext cx="755650" cy="757238"/>
          </a:xfrm>
          <a:prstGeom prst="ellipse">
            <a:avLst/>
          </a:prstGeom>
          <a:solidFill>
            <a:srgbClr val="23A7F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0E2E1EA3-C1BB-4DA6-87EC-A2B3297819A4}"/>
              </a:ext>
            </a:extLst>
          </p:cNvPr>
          <p:cNvSpPr/>
          <p:nvPr/>
        </p:nvSpPr>
        <p:spPr>
          <a:xfrm>
            <a:off x="8226425" y="5065713"/>
            <a:ext cx="755650" cy="757237"/>
          </a:xfrm>
          <a:prstGeom prst="ellipse">
            <a:avLst/>
          </a:prstGeom>
          <a:solidFill>
            <a:srgbClr val="66CC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41F9AD7-9BE9-45AA-A41E-7A17B342A95C}"/>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555" name="Rectangle 3">
            <a:extLst>
              <a:ext uri="{FF2B5EF4-FFF2-40B4-BE49-F238E27FC236}">
                <a16:creationId xmlns:a16="http://schemas.microsoft.com/office/drawing/2014/main" id="{0D5F97EF-FF6A-7A49-90B9-A2697E4ED578}"/>
              </a:ext>
            </a:extLst>
          </p:cNvPr>
          <p:cNvSpPr>
            <a:spLocks noChangeArrowheads="1"/>
          </p:cNvSpPr>
          <p:nvPr/>
        </p:nvSpPr>
        <p:spPr bwMode="auto">
          <a:xfrm>
            <a:off x="407988" y="401638"/>
            <a:ext cx="79597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How to Help Your Child with Reading</a:t>
            </a:r>
          </a:p>
        </p:txBody>
      </p:sp>
      <p:sp>
        <p:nvSpPr>
          <p:cNvPr id="4" name="see all button">
            <a:extLst>
              <a:ext uri="{FF2B5EF4-FFF2-40B4-BE49-F238E27FC236}">
                <a16:creationId xmlns:a16="http://schemas.microsoft.com/office/drawing/2014/main" id="{E407D663-7F72-4A77-BC63-604B31ECC414}"/>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sp>
        <p:nvSpPr>
          <p:cNvPr id="12" name="Rectangle 11">
            <a:extLst>
              <a:ext uri="{FF2B5EF4-FFF2-40B4-BE49-F238E27FC236}">
                <a16:creationId xmlns:a16="http://schemas.microsoft.com/office/drawing/2014/main" id="{665E7ED5-B677-426E-BA65-9963986C5FF5}"/>
              </a:ext>
            </a:extLst>
          </p:cNvPr>
          <p:cNvSpPr/>
          <p:nvPr/>
        </p:nvSpPr>
        <p:spPr>
          <a:xfrm>
            <a:off x="355600"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216000"/>
          <a:lstStyle/>
          <a:p>
            <a:pPr marL="182562">
              <a:defRPr/>
            </a:pPr>
            <a:r>
              <a:rPr lang="en-GB" sz="1600" dirty="0">
                <a:solidFill>
                  <a:schemeClr val="bg2">
                    <a:lumMod val="10000"/>
                  </a:schemeClr>
                </a:solidFill>
                <a:latin typeface="Tuffy" panose="020B0603060100000000" pitchFamily="34" charset="0"/>
              </a:rPr>
              <a:t>Listening to your child read can take many forms: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First and foremost, focus developing an enjoyment and love of reading.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Enjoy stories together – reading stories to your child is equally as important as listening to your child read.</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 a little at a time but often, rather than rarely but for long periods of time!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up definitions of words together – you could use a dictionary, the Internet or an app on a phone or tablet.</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All reading is valuable – it doesn’t have to be just stories. Reading can involve                     anything from fiction and non-fiction, poetry, newspapers, magazines, football             programmes, TV guides.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Visit the local library - it’s free!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pic>
        <p:nvPicPr>
          <p:cNvPr id="23558" name="Picture 14">
            <a:extLst>
              <a:ext uri="{FF2B5EF4-FFF2-40B4-BE49-F238E27FC236}">
                <a16:creationId xmlns:a16="http://schemas.microsoft.com/office/drawing/2014/main" id="{194B3CAF-AD15-D34D-AEF1-71A0B23223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F91ACD51-1065-4403-9BEB-863C686266B5}"/>
              </a:ext>
            </a:extLst>
          </p:cNvPr>
          <p:cNvSpPr/>
          <p:nvPr/>
        </p:nvSpPr>
        <p:spPr>
          <a:xfrm>
            <a:off x="354013"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216000"/>
          <a:lstStyle/>
          <a:p>
            <a:pPr marL="182562">
              <a:defRPr/>
            </a:pPr>
            <a:r>
              <a:rPr lang="en-GB" sz="1600" dirty="0">
                <a:solidFill>
                  <a:schemeClr val="bg2">
                    <a:lumMod val="10000"/>
                  </a:schemeClr>
                </a:solidFill>
                <a:latin typeface="Tuffy" panose="020B0603060100000000" pitchFamily="34" charset="0"/>
              </a:rPr>
              <a:t>Listening to your child read can take many forms: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First and foremost, focus developing an enjoyment and love of reading.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Enjoy stories together – reading stories to your child is equally as important as listening to your child read.</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 a little at a time but often, rather than rarely but for long periods of time!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Talk about the story before, during and afterwards – discuss the plot, the characters, their feelings and actions, how it makes you feel, predict what will happen and encourage your child to have their own opinions.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up definitions of words together – you could use a dictionary, the Internet or an app on a phone or tablet.</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All reading is valuable – it doesn’t have to be just stories. Reading can involve                     anything from fiction and non-fiction, poetry, newspapers, magazines, football             programmes, TV guides.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Visit the local library - it’s free!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182EEA29-83D8-420C-A668-874A0FC5D986}"/>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00D86FC0-4ADB-4C1E-AE22-9BA16E368A84}"/>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D1CF9B7-9233-4B09-A0EA-BD0B640AD1B7}"/>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4579" name="Picture 14">
            <a:extLst>
              <a:ext uri="{FF2B5EF4-FFF2-40B4-BE49-F238E27FC236}">
                <a16:creationId xmlns:a16="http://schemas.microsoft.com/office/drawing/2014/main" id="{97EEAB01-73D9-624D-8A8E-EC0A72962A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a:extLst>
              <a:ext uri="{FF2B5EF4-FFF2-40B4-BE49-F238E27FC236}">
                <a16:creationId xmlns:a16="http://schemas.microsoft.com/office/drawing/2014/main" id="{99568157-E7BB-FE4C-85A7-EB46081BD06B}"/>
              </a:ext>
            </a:extLst>
          </p:cNvPr>
          <p:cNvSpPr>
            <a:spLocks noChangeArrowheads="1"/>
          </p:cNvSpPr>
          <p:nvPr/>
        </p:nvSpPr>
        <p:spPr bwMode="auto">
          <a:xfrm>
            <a:off x="407988" y="401638"/>
            <a:ext cx="782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How to Help Your Child with Writing</a:t>
            </a:r>
          </a:p>
        </p:txBody>
      </p:sp>
      <p:sp>
        <p:nvSpPr>
          <p:cNvPr id="4" name="see all button">
            <a:extLst>
              <a:ext uri="{FF2B5EF4-FFF2-40B4-BE49-F238E27FC236}">
                <a16:creationId xmlns:a16="http://schemas.microsoft.com/office/drawing/2014/main" id="{E1540000-910B-48E1-9DDB-4E1CCF569E90}"/>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sp>
        <p:nvSpPr>
          <p:cNvPr id="11" name="Rectangle 10">
            <a:extLst>
              <a:ext uri="{FF2B5EF4-FFF2-40B4-BE49-F238E27FC236}">
                <a16:creationId xmlns:a16="http://schemas.microsoft.com/office/drawing/2014/main" id="{E2AEDD33-CBA5-46BA-8BEF-1306A2411EC6}"/>
              </a:ext>
            </a:extLst>
          </p:cNvPr>
          <p:cNvSpPr/>
          <p:nvPr/>
        </p:nvSpPr>
        <p:spPr>
          <a:xfrm>
            <a:off x="355600"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Practise and learn weekly spelling lists – make it fun!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writing, such as letters to family or friends, shopping lists, notes or reminders, stories or poems.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Write together – be a good role model for writing.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use of a dictionary to check spelling.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Allow your child to use a computer for word processing, which will allow for editing and correcting of errors without lots of crossing out.</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Remember that good readers become good writers! Identify good writing features when reading (e.g. vocabulary, sentence structure, punctuation).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Show your appreciation: praise and encourage, even for small successes!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
        <p:nvSpPr>
          <p:cNvPr id="12" name="Rectangle 11">
            <a:extLst>
              <a:ext uri="{FF2B5EF4-FFF2-40B4-BE49-F238E27FC236}">
                <a16:creationId xmlns:a16="http://schemas.microsoft.com/office/drawing/2014/main" id="{A733D2DB-DB32-45C1-97A5-507F6B0E7E8E}"/>
              </a:ext>
            </a:extLst>
          </p:cNvPr>
          <p:cNvSpPr/>
          <p:nvPr/>
        </p:nvSpPr>
        <p:spPr>
          <a:xfrm>
            <a:off x="354013" y="1206500"/>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Practise and learn weekly spelling lists – make it fun!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writing, such as letters to family or friends, shopping lists, notes or reminders, stories or poems.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Write together – be a good role model for writing.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use of a dictionary to check spelling.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Allow your child to use a computer for word processing, which will allow for editing and correcting of errors without lots of crossing out.</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Remember that good readers become good writers! Identify good writing features when reading (e.g. vocabulary, sentence structure, punctuation).</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Show your appreciation: praise and encourage, even for small successes!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45D11948-E3E5-4CB5-843E-0CD2633B100F}"/>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4E462322-2B8B-4F95-B197-166C1DA99245}"/>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B8CA627-33C0-4C6B-9CFA-419EEA024E83}"/>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603" name="Rectangle 3">
            <a:extLst>
              <a:ext uri="{FF2B5EF4-FFF2-40B4-BE49-F238E27FC236}">
                <a16:creationId xmlns:a16="http://schemas.microsoft.com/office/drawing/2014/main" id="{67B3DC8C-CD8F-4D48-A423-16CB2F427E3F}"/>
              </a:ext>
            </a:extLst>
          </p:cNvPr>
          <p:cNvSpPr>
            <a:spLocks noChangeArrowheads="1"/>
          </p:cNvSpPr>
          <p:nvPr/>
        </p:nvSpPr>
        <p:spPr bwMode="auto">
          <a:xfrm>
            <a:off x="407988" y="427038"/>
            <a:ext cx="6767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anose="020B0603060100000000" pitchFamily="34" charset="0"/>
              </a:rPr>
              <a:t>How to Help Your Child with Maths</a:t>
            </a:r>
          </a:p>
        </p:txBody>
      </p:sp>
      <p:sp>
        <p:nvSpPr>
          <p:cNvPr id="7" name="Oval 6">
            <a:extLst>
              <a:ext uri="{FF2B5EF4-FFF2-40B4-BE49-F238E27FC236}">
                <a16:creationId xmlns:a16="http://schemas.microsoft.com/office/drawing/2014/main" id="{45CC5893-D31D-4E01-89E4-B4F889FE0600}"/>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E34192"/>
                </a:solidFill>
                <a:latin typeface="Tuffy" panose="020B0603060100000000" pitchFamily="34" charset="0"/>
              </a:rPr>
              <a:t>click to see all text</a:t>
            </a:r>
          </a:p>
        </p:txBody>
      </p:sp>
      <p:pic>
        <p:nvPicPr>
          <p:cNvPr id="25605" name="Picture 14">
            <a:extLst>
              <a:ext uri="{FF2B5EF4-FFF2-40B4-BE49-F238E27FC236}">
                <a16:creationId xmlns:a16="http://schemas.microsoft.com/office/drawing/2014/main" id="{20839E50-7F79-304E-8ADE-432B648478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282F7A07-B63A-4ED0-9C1E-BEB4C25AD441}"/>
              </a:ext>
            </a:extLst>
          </p:cNvPr>
          <p:cNvSpPr/>
          <p:nvPr/>
        </p:nvSpPr>
        <p:spPr>
          <a:xfrm>
            <a:off x="352425"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times tables games.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mental maths games including counting in different amounts, forwards and backwards.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telling the time.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counting coins and money e.g. finding amounts or calculating change when shopping.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for numbers on street signs, car registrations and anywhere else.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for examples of 2D and 3D shapes around the home.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Identify, weigh or measure quantities and amounts in the kitchen or in recipes.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games involving numbers or logic, such as dominoes, card games,</a:t>
            </a:r>
          </a:p>
          <a:p>
            <a:pPr marL="177800" indent="136525">
              <a:defRPr/>
            </a:pPr>
            <a:r>
              <a:rPr lang="en-GB" sz="1600" dirty="0">
                <a:solidFill>
                  <a:schemeClr val="bg2">
                    <a:lumMod val="10000"/>
                  </a:schemeClr>
                </a:solidFill>
                <a:latin typeface="Tuffy" panose="020B0603060100000000" pitchFamily="34" charset="0"/>
              </a:rPr>
              <a:t>draughts or chess.</a:t>
            </a:r>
          </a:p>
        </p:txBody>
      </p:sp>
      <p:sp>
        <p:nvSpPr>
          <p:cNvPr id="10" name="Rectangle 9">
            <a:extLst>
              <a:ext uri="{FF2B5EF4-FFF2-40B4-BE49-F238E27FC236}">
                <a16:creationId xmlns:a16="http://schemas.microsoft.com/office/drawing/2014/main" id="{BBF45D55-A47B-4FC2-864F-69692DE46D5D}"/>
              </a:ext>
            </a:extLst>
          </p:cNvPr>
          <p:cNvSpPr/>
          <p:nvPr/>
        </p:nvSpPr>
        <p:spPr>
          <a:xfrm>
            <a:off x="352425"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times tables games.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mental maths games including counting in different amounts, forwards and backwards.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telling the time.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Encourage opportunities for counting coins and money e.g. finding amounts or calculating change when shopping.</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for numbers on street signs, car registrations and anywhere else.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Look for examples of 2D and 3D shapes around the home.</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Identify, weigh or measure quantities and amounts in the kitchen or in recipes.</a:t>
            </a:r>
          </a:p>
          <a:p>
            <a:pPr marL="342900" indent="-160338">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Play games involving numbers or logic, such as dominoes, card games,</a:t>
            </a:r>
          </a:p>
          <a:p>
            <a:pPr marL="177800" indent="136525">
              <a:defRPr/>
            </a:pPr>
            <a:r>
              <a:rPr lang="en-GB" sz="1600" dirty="0">
                <a:solidFill>
                  <a:schemeClr val="bg2">
                    <a:lumMod val="10000"/>
                  </a:schemeClr>
                </a:solidFill>
                <a:latin typeface="Tuffy" panose="020B0603060100000000" pitchFamily="34" charset="0"/>
              </a:rPr>
              <a:t>draughts or chess.</a:t>
            </a:r>
          </a:p>
        </p:txBody>
      </p:sp>
      <p:sp>
        <p:nvSpPr>
          <p:cNvPr id="11" name="Oval 10">
            <a:hlinkClick r:id="" action="ppaction://hlinkshowjump?jump=nextslide"/>
            <a:extLst>
              <a:ext uri="{FF2B5EF4-FFF2-40B4-BE49-F238E27FC236}">
                <a16:creationId xmlns:a16="http://schemas.microsoft.com/office/drawing/2014/main" id="{0E6B0910-BF33-40B6-8A1A-D7F21191FF97}"/>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90747B8C-4885-4B75-A33D-3F19D5B840A6}"/>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68313" y="1125538"/>
            <a:ext cx="8229600" cy="4525962"/>
          </a:xfrm>
        </p:spPr>
        <p:txBody>
          <a:bodyPr/>
          <a:lstStyle/>
          <a:p>
            <a:pPr marL="0" indent="0" algn="ctr" eaLnBrk="1" hangingPunct="1">
              <a:buFontTx/>
              <a:buNone/>
            </a:pPr>
            <a:r>
              <a:rPr lang="en-GB" altLang="en-US" sz="4400" dirty="0" smtClean="0">
                <a:latin typeface="Comic Sans MS" panose="030F0702030302020204" pitchFamily="66" charset="0"/>
              </a:rPr>
              <a:t>Thank you for your time.</a:t>
            </a:r>
          </a:p>
          <a:p>
            <a:pPr marL="0" indent="0" algn="ctr" eaLnBrk="1" hangingPunct="1">
              <a:buFontTx/>
              <a:buNone/>
            </a:pPr>
            <a:r>
              <a:rPr lang="en-GB" altLang="en-US" sz="4400" dirty="0" smtClean="0">
                <a:latin typeface="Comic Sans MS" panose="030F0702030302020204" pitchFamily="66" charset="0"/>
              </a:rPr>
              <a:t>Any general questions?</a:t>
            </a:r>
          </a:p>
          <a:p>
            <a:pPr marL="0" indent="0" algn="ctr" eaLnBrk="1" hangingPunct="1">
              <a:buFontTx/>
              <a:buNone/>
            </a:pPr>
            <a:endParaRPr lang="en-GB" altLang="en-US" sz="4400" dirty="0" smtClean="0">
              <a:latin typeface="Comic Sans MS" panose="030F0702030302020204" pitchFamily="66" charset="0"/>
            </a:endParaRPr>
          </a:p>
          <a:p>
            <a:pPr marL="0" indent="0" algn="ctr" eaLnBrk="1" hangingPunct="1">
              <a:buFontTx/>
              <a:buNone/>
            </a:pPr>
            <a:endParaRPr lang="en-GB" altLang="en-US" sz="4400" dirty="0" smtClean="0">
              <a:latin typeface="Comic Sans MS" panose="030F0702030302020204" pitchFamily="66" charset="0"/>
            </a:endParaRPr>
          </a:p>
        </p:txBody>
      </p:sp>
    </p:spTree>
    <p:extLst>
      <p:ext uri="{BB962C8B-B14F-4D97-AF65-F5344CB8AC3E}">
        <p14:creationId xmlns:p14="http://schemas.microsoft.com/office/powerpoint/2010/main" val="2651655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6575" y="977154"/>
            <a:ext cx="8229600" cy="1143000"/>
          </a:xfrm>
        </p:spPr>
        <p:txBody>
          <a:bodyPr/>
          <a:lstStyle/>
          <a:p>
            <a:pPr eaLnBrk="1" hangingPunct="1"/>
            <a:r>
              <a:rPr lang="en-GB" altLang="en-US" dirty="0" smtClean="0">
                <a:latin typeface="Comic Sans MS" panose="030F0702030302020204" pitchFamily="66" charset="0"/>
              </a:rPr>
              <a:t>Outline</a:t>
            </a:r>
            <a:br>
              <a:rPr lang="en-GB" altLang="en-US" dirty="0" smtClean="0">
                <a:latin typeface="Comic Sans MS" panose="030F0702030302020204" pitchFamily="66" charset="0"/>
              </a:rPr>
            </a:br>
            <a:r>
              <a:rPr lang="en-GB" altLang="en-US" dirty="0">
                <a:latin typeface="Comic Sans MS" panose="030F0702030302020204" pitchFamily="66" charset="0"/>
              </a:rPr>
              <a:t/>
            </a:r>
            <a:br>
              <a:rPr lang="en-GB" altLang="en-US" dirty="0">
                <a:latin typeface="Comic Sans MS" panose="030F0702030302020204" pitchFamily="66" charset="0"/>
              </a:rPr>
            </a:br>
            <a:endParaRPr lang="en-GB" altLang="en-US" dirty="0" smtClean="0">
              <a:latin typeface="Comic Sans MS" panose="030F0702030302020204" pitchFamily="66" charset="0"/>
            </a:endParaRPr>
          </a:p>
        </p:txBody>
      </p:sp>
      <p:sp>
        <p:nvSpPr>
          <p:cNvPr id="4099" name="Rectangle 3"/>
          <p:cNvSpPr>
            <a:spLocks noGrp="1" noChangeArrowheads="1"/>
          </p:cNvSpPr>
          <p:nvPr>
            <p:ph type="body" idx="1"/>
          </p:nvPr>
        </p:nvSpPr>
        <p:spPr>
          <a:xfrm>
            <a:off x="433136" y="2663177"/>
            <a:ext cx="8229600" cy="4525963"/>
          </a:xfrm>
        </p:spPr>
        <p:txBody>
          <a:bodyPr/>
          <a:lstStyle/>
          <a:p>
            <a:pPr marL="0" indent="0" eaLnBrk="1" hangingPunct="1">
              <a:buNone/>
            </a:pPr>
            <a:endParaRPr lang="en-GB" altLang="en-US" dirty="0" smtClean="0">
              <a:latin typeface="Comic Sans MS" panose="030F0702030302020204" pitchFamily="66" charset="0"/>
            </a:endParaRPr>
          </a:p>
          <a:p>
            <a:pPr eaLnBrk="1" hangingPunct="1"/>
            <a:endParaRPr lang="en-GB" altLang="en-US" dirty="0" smtClean="0">
              <a:latin typeface="Comic Sans MS" panose="030F0702030302020204" pitchFamily="66" charset="0"/>
            </a:endParaRPr>
          </a:p>
          <a:p>
            <a:pPr eaLnBrk="1" hangingPunct="1"/>
            <a:r>
              <a:rPr lang="en-GB" altLang="en-US" dirty="0" smtClean="0">
                <a:latin typeface="Comic Sans MS" panose="030F0702030302020204" pitchFamily="66" charset="0"/>
              </a:rPr>
              <a:t>What are SATS? </a:t>
            </a:r>
          </a:p>
          <a:p>
            <a:pPr eaLnBrk="1" hangingPunct="1"/>
            <a:r>
              <a:rPr lang="en-GB" altLang="en-US" dirty="0" smtClean="0">
                <a:latin typeface="Comic Sans MS" panose="030F0702030302020204" pitchFamily="66" charset="0"/>
              </a:rPr>
              <a:t>What do the tests look like?</a:t>
            </a:r>
          </a:p>
          <a:p>
            <a:pPr eaLnBrk="1" hangingPunct="1"/>
            <a:r>
              <a:rPr lang="en-GB" altLang="en-US" dirty="0" smtClean="0">
                <a:latin typeface="Comic Sans MS" panose="030F0702030302020204" pitchFamily="66" charset="0"/>
              </a:rPr>
              <a:t>What can you can do to help your child?</a:t>
            </a:r>
          </a:p>
          <a:p>
            <a:pPr eaLnBrk="1" hangingPunct="1"/>
            <a:endParaRPr lang="en-GB" altLang="en-US" dirty="0" smtClean="0">
              <a:latin typeface="Comic Sans MS" panose="030F0702030302020204" pitchFamily="66" charset="0"/>
            </a:endParaRPr>
          </a:p>
          <a:p>
            <a:pPr eaLnBrk="1" hangingPunct="1">
              <a:buFontTx/>
              <a:buNone/>
            </a:pPr>
            <a:endParaRPr lang="en-GB" altLang="en-US" i="1" dirty="0" smtClean="0">
              <a:latin typeface="Comic Sans MS" panose="030F0702030302020204" pitchFamily="66" charset="0"/>
            </a:endParaRPr>
          </a:p>
        </p:txBody>
      </p:sp>
      <p:sp>
        <p:nvSpPr>
          <p:cNvPr id="4100" name="Rectangle 1"/>
          <p:cNvSpPr>
            <a:spLocks noChangeArrowheads="1"/>
          </p:cNvSpPr>
          <p:nvPr/>
        </p:nvSpPr>
        <p:spPr bwMode="auto">
          <a:xfrm>
            <a:off x="182131" y="2547985"/>
            <a:ext cx="575945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000" u="sng" dirty="0">
                <a:hlinkClick r:id=""/>
              </a:rPr>
              <a:t>Department for Education SATs video:</a:t>
            </a:r>
          </a:p>
          <a:p>
            <a:pPr eaLnBrk="1" hangingPunct="1">
              <a:spcBef>
                <a:spcPct val="0"/>
              </a:spcBef>
              <a:buFontTx/>
              <a:buNone/>
            </a:pPr>
            <a:r>
              <a:rPr lang="en-GB" altLang="en-US" sz="2000" u="sng" dirty="0">
                <a:hlinkClick r:id=""/>
              </a:rPr>
              <a:t>https://www.youtube.com/watch?v=cuXJidYP7-0</a:t>
            </a:r>
            <a:endParaRPr lang="en-GB" altLang="en-US" sz="2000" u="sng" dirty="0"/>
          </a:p>
        </p:txBody>
      </p:sp>
      <p:sp>
        <p:nvSpPr>
          <p:cNvPr id="4" name="Wave 3"/>
          <p:cNvSpPr/>
          <p:nvPr/>
        </p:nvSpPr>
        <p:spPr>
          <a:xfrm>
            <a:off x="3470031" y="-6408"/>
            <a:ext cx="5436821" cy="2340477"/>
          </a:xfrm>
          <a:prstGeom prst="wav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The most important message is: Don’t </a:t>
            </a:r>
            <a:r>
              <a:rPr lang="en-GB" dirty="0" smtClean="0">
                <a:solidFill>
                  <a:schemeClr val="tx1"/>
                </a:solidFill>
              </a:rPr>
              <a:t>panic!</a:t>
            </a:r>
            <a:endParaRPr lang="en-GB" dirty="0">
              <a:solidFill>
                <a:schemeClr val="tx1"/>
              </a:solidFill>
            </a:endParaRPr>
          </a:p>
          <a:p>
            <a:pPr algn="ctr"/>
            <a:r>
              <a:rPr lang="en-GB" dirty="0">
                <a:solidFill>
                  <a:schemeClr val="tx1"/>
                </a:solidFill>
              </a:rPr>
              <a:t>‘Secret Agent Training’ (SATs!) is part of our normal </a:t>
            </a:r>
            <a:r>
              <a:rPr lang="en-GB" dirty="0" smtClean="0">
                <a:solidFill>
                  <a:schemeClr val="tx1"/>
                </a:solidFill>
              </a:rPr>
              <a:t>classroom learning and helps us know where the children are in their learning as they progress to Year 3.</a:t>
            </a:r>
            <a:endParaRPr lang="en-GB" dirty="0">
              <a:solidFill>
                <a:schemeClr val="tx1"/>
              </a:solidFill>
            </a:endParaRPr>
          </a:p>
        </p:txBody>
      </p:sp>
    </p:spTree>
    <p:extLst>
      <p:ext uri="{BB962C8B-B14F-4D97-AF65-F5344CB8AC3E}">
        <p14:creationId xmlns:p14="http://schemas.microsoft.com/office/powerpoint/2010/main" val="1747698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3A7F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C47AF-5990-4F75-9207-36C115E85321}"/>
              </a:ext>
            </a:extLst>
          </p:cNvPr>
          <p:cNvSpPr/>
          <p:nvPr/>
        </p:nvSpPr>
        <p:spPr>
          <a:xfrm>
            <a:off x="355600"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At the end of Year 2, children will take assessments in:</a:t>
            </a:r>
          </a:p>
          <a:p>
            <a:pPr marL="1825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Reading</a:t>
            </a:r>
          </a:p>
          <a:p>
            <a:pPr marL="2714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Maths</a:t>
            </a: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271462">
              <a:defRPr/>
            </a:pPr>
            <a:r>
              <a:rPr lang="en-GB" sz="1600" dirty="0">
                <a:solidFill>
                  <a:schemeClr val="bg2">
                    <a:lumMod val="10000"/>
                  </a:schemeClr>
                </a:solidFill>
                <a:latin typeface="Tuffy" panose="020B0603060100000000" pitchFamily="34" charset="0"/>
              </a:rPr>
              <a:t>Your child’s school may also decide to administer the optional English: Grammar, Punctuation and Spelling SAT assessment in order to inform their teacher-assessed level in Writing. </a:t>
            </a:r>
          </a:p>
          <a:p>
            <a:pPr marL="182562">
              <a:defRPr/>
            </a:pPr>
            <a:endParaRPr lang="en-GB" sz="1600" dirty="0">
              <a:solidFill>
                <a:schemeClr val="bg2">
                  <a:lumMod val="10000"/>
                </a:schemeClr>
              </a:solidFill>
              <a:latin typeface="Tuffy" panose="020B0603060100000000" pitchFamily="34" charset="0"/>
            </a:endParaRPr>
          </a:p>
          <a:p>
            <a:pPr marL="182562">
              <a:defRPr/>
            </a:pPr>
            <a:r>
              <a:rPr lang="en-GB" sz="1600" dirty="0">
                <a:solidFill>
                  <a:schemeClr val="bg2">
                    <a:lumMod val="10000"/>
                  </a:schemeClr>
                </a:solidFill>
                <a:latin typeface="Tuffy" panose="020B0603060100000000" pitchFamily="34" charset="0"/>
              </a:rPr>
              <a:t>All assessment are due to take place in May this year. </a:t>
            </a:r>
          </a:p>
        </p:txBody>
      </p:sp>
      <p:sp>
        <p:nvSpPr>
          <p:cNvPr id="9" name="Rectangle 8">
            <a:extLst>
              <a:ext uri="{FF2B5EF4-FFF2-40B4-BE49-F238E27FC236}">
                <a16:creationId xmlns:a16="http://schemas.microsoft.com/office/drawing/2014/main" id="{BCF52D7D-9E5E-4653-80BC-E161A169A441}"/>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6" name="Rectangle 3">
            <a:extLst>
              <a:ext uri="{FF2B5EF4-FFF2-40B4-BE49-F238E27FC236}">
                <a16:creationId xmlns:a16="http://schemas.microsoft.com/office/drawing/2014/main" id="{EA3A9087-E95A-9B43-A1DD-9648B2F6924A}"/>
              </a:ext>
            </a:extLst>
          </p:cNvPr>
          <p:cNvSpPr>
            <a:spLocks noChangeArrowheads="1"/>
          </p:cNvSpPr>
          <p:nvPr/>
        </p:nvSpPr>
        <p:spPr bwMode="auto">
          <a:xfrm>
            <a:off x="407988" y="401638"/>
            <a:ext cx="48275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The SAT Assessments</a:t>
            </a:r>
          </a:p>
        </p:txBody>
      </p:sp>
      <p:sp>
        <p:nvSpPr>
          <p:cNvPr id="4" name="see all button">
            <a:extLst>
              <a:ext uri="{FF2B5EF4-FFF2-40B4-BE49-F238E27FC236}">
                <a16:creationId xmlns:a16="http://schemas.microsoft.com/office/drawing/2014/main" id="{713ED40F-F7A8-4623-8A4C-51BE2841EA9B}"/>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23A7F9"/>
                </a:solidFill>
                <a:latin typeface="Tuffy" panose="020B0603060100000000" pitchFamily="34" charset="0"/>
              </a:rPr>
              <a:t>click to see all text</a:t>
            </a:r>
          </a:p>
        </p:txBody>
      </p:sp>
      <p:pic>
        <p:nvPicPr>
          <p:cNvPr id="8198" name="Picture 14">
            <a:extLst>
              <a:ext uri="{FF2B5EF4-FFF2-40B4-BE49-F238E27FC236}">
                <a16:creationId xmlns:a16="http://schemas.microsoft.com/office/drawing/2014/main" id="{08C8AE31-2FC4-FC45-9FFF-6CDC4958AE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EF20FDC0-D158-47EB-95AE-2CF13E8E81BD}"/>
              </a:ext>
            </a:extLst>
          </p:cNvPr>
          <p:cNvSpPr/>
          <p:nvPr/>
        </p:nvSpPr>
        <p:spPr>
          <a:xfrm>
            <a:off x="354013" y="11779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At the end of Year 2, children will take assessments in:</a:t>
            </a:r>
          </a:p>
          <a:p>
            <a:pPr marL="1825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a:solidFill>
                  <a:schemeClr val="bg2">
                    <a:lumMod val="10000"/>
                  </a:schemeClr>
                </a:solidFill>
                <a:latin typeface="Tuffy" panose="020B0603060100000000" pitchFamily="34" charset="0"/>
              </a:rPr>
              <a:t>Reading</a:t>
            </a:r>
          </a:p>
          <a:p>
            <a:pPr marL="271462">
              <a:defRPr/>
            </a:pP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r>
              <a:rPr lang="en-GB" sz="1600" dirty="0" smtClean="0">
                <a:solidFill>
                  <a:schemeClr val="bg2">
                    <a:lumMod val="10000"/>
                  </a:schemeClr>
                </a:solidFill>
                <a:latin typeface="Tuffy" panose="020B0603060100000000" pitchFamily="34" charset="0"/>
              </a:rPr>
              <a:t>Maths</a:t>
            </a:r>
            <a:endParaRPr lang="en-GB" sz="1600" dirty="0">
              <a:solidFill>
                <a:schemeClr val="bg2">
                  <a:lumMod val="10000"/>
                </a:schemeClr>
              </a:solidFill>
              <a:latin typeface="Tuffy" panose="020B0603060100000000" pitchFamily="34" charset="0"/>
            </a:endParaRPr>
          </a:p>
          <a:p>
            <a:pPr marL="466725" indent="-195263">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182562">
              <a:defRPr/>
            </a:pPr>
            <a:endParaRPr lang="en-GB" sz="1600" dirty="0">
              <a:solidFill>
                <a:schemeClr val="bg2">
                  <a:lumMod val="10000"/>
                </a:schemeClr>
              </a:solidFill>
              <a:latin typeface="Tuffy" panose="020B0603060100000000" pitchFamily="34" charset="0"/>
            </a:endParaRPr>
          </a:p>
          <a:p>
            <a:pPr marL="182562">
              <a:defRPr/>
            </a:pPr>
            <a:r>
              <a:rPr lang="en-GB" sz="1600" b="1" u="sng" dirty="0" smtClean="0">
                <a:solidFill>
                  <a:schemeClr val="bg2">
                    <a:lumMod val="10000"/>
                  </a:schemeClr>
                </a:solidFill>
                <a:latin typeface="Tuffy" panose="020B0603060100000000" pitchFamily="34" charset="0"/>
              </a:rPr>
              <a:t>We will complete the SATs papers throughout May, starting next week. </a:t>
            </a:r>
          </a:p>
        </p:txBody>
      </p:sp>
      <p:sp>
        <p:nvSpPr>
          <p:cNvPr id="10" name="Oval 9">
            <a:hlinkClick r:id="" action="ppaction://hlinkshowjump?jump=nextslide"/>
            <a:extLst>
              <a:ext uri="{FF2B5EF4-FFF2-40B4-BE49-F238E27FC236}">
                <a16:creationId xmlns:a16="http://schemas.microsoft.com/office/drawing/2014/main" id="{221ABF1A-BE43-45A9-90DB-2B4BBAC460E6}"/>
              </a:ext>
            </a:extLst>
          </p:cNvPr>
          <p:cNvSpPr/>
          <p:nvPr/>
        </p:nvSpPr>
        <p:spPr>
          <a:xfrm>
            <a:off x="8226425" y="5930900"/>
            <a:ext cx="755650" cy="757238"/>
          </a:xfrm>
          <a:prstGeom prst="ellipse">
            <a:avLst/>
          </a:prstGeom>
          <a:solidFill>
            <a:srgbClr val="23A7F9"/>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27F2DE75-641A-4AC0-A43C-81875F880BB6}"/>
              </a:ext>
            </a:extLst>
          </p:cNvPr>
          <p:cNvSpPr/>
          <p:nvPr/>
        </p:nvSpPr>
        <p:spPr>
          <a:xfrm>
            <a:off x="8226425" y="5065713"/>
            <a:ext cx="755650" cy="757237"/>
          </a:xfrm>
          <a:prstGeom prst="ellipse">
            <a:avLst/>
          </a:prstGeom>
          <a:solidFill>
            <a:srgbClr val="66CC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C73A6A-17F4-436B-9A4C-325D2257908F}"/>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19" name="Rectangle 3">
            <a:extLst>
              <a:ext uri="{FF2B5EF4-FFF2-40B4-BE49-F238E27FC236}">
                <a16:creationId xmlns:a16="http://schemas.microsoft.com/office/drawing/2014/main" id="{1AE70EC4-A711-CD4D-A10E-5AE98A938A95}"/>
              </a:ext>
            </a:extLst>
          </p:cNvPr>
          <p:cNvSpPr>
            <a:spLocks noChangeArrowheads="1"/>
          </p:cNvSpPr>
          <p:nvPr/>
        </p:nvSpPr>
        <p:spPr bwMode="auto">
          <a:xfrm>
            <a:off x="407988" y="401638"/>
            <a:ext cx="18811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Reading</a:t>
            </a:r>
          </a:p>
        </p:txBody>
      </p:sp>
      <p:sp>
        <p:nvSpPr>
          <p:cNvPr id="4" name="see all button">
            <a:extLst>
              <a:ext uri="{FF2B5EF4-FFF2-40B4-BE49-F238E27FC236}">
                <a16:creationId xmlns:a16="http://schemas.microsoft.com/office/drawing/2014/main" id="{9369B689-3142-412A-A319-6B280CD9F972}"/>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pic>
        <p:nvPicPr>
          <p:cNvPr id="9221" name="Picture 14">
            <a:extLst>
              <a:ext uri="{FF2B5EF4-FFF2-40B4-BE49-F238E27FC236}">
                <a16:creationId xmlns:a16="http://schemas.microsoft.com/office/drawing/2014/main" id="{0FB55417-9743-DD43-A73F-7A73B93E6F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0953012-2DAA-409C-88CC-1DACF5265CF1}"/>
              </a:ext>
            </a:extLst>
          </p:cNvPr>
          <p:cNvSpPr/>
          <p:nvPr/>
        </p:nvSpPr>
        <p:spPr>
          <a:xfrm>
            <a:off x="352425"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The Reading Test consists of two separate papers: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1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 combined reading prompt and answer booklet. The paper includes a list of useful words and some practice questions for teachers to use to introduce the contexts and question types to pupils. The test takes approximately 30 minutes to complete, but is not strictly timed. </a:t>
            </a:r>
          </a:p>
          <a:p>
            <a:pPr marL="342900" indent="-160338">
              <a:buFont typeface="Arial" panose="020B0604020202020204" pitchFamily="34" charset="0"/>
              <a:buChar char="•"/>
              <a:defRPr/>
            </a:pPr>
            <a:endParaRPr lang="en-GB" sz="1600" dirty="0">
              <a:solidFill>
                <a:schemeClr val="tx1"/>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2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an answer booklet and a separate reading booklet. There are no practice questions on this paper. Teachers can use their discretion to stop the test early if a pupil is struggling. The test takes approximately 40 minutes to complete, but is not strictly timed. </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The texts will cover a range of poetry, fiction and non-fiction.</a:t>
            </a:r>
          </a:p>
          <a:p>
            <a:pPr marL="182562">
              <a:defRPr/>
            </a:pPr>
            <a:endParaRPr lang="en-GB" sz="1600" dirty="0">
              <a:solidFill>
                <a:schemeClr val="bg2">
                  <a:lumMod val="10000"/>
                </a:schemeClr>
              </a:solidFill>
              <a:latin typeface="Tuffy" panose="020B0603060100000000" pitchFamily="34" charset="0"/>
            </a:endParaRPr>
          </a:p>
        </p:txBody>
      </p:sp>
      <p:sp>
        <p:nvSpPr>
          <p:cNvPr id="12" name="Rectangle 11">
            <a:extLst>
              <a:ext uri="{FF2B5EF4-FFF2-40B4-BE49-F238E27FC236}">
                <a16:creationId xmlns:a16="http://schemas.microsoft.com/office/drawing/2014/main" id="{E5996653-63B6-4A22-9967-B5714B7232A1}"/>
              </a:ext>
            </a:extLst>
          </p:cNvPr>
          <p:cNvSpPr/>
          <p:nvPr/>
        </p:nvSpPr>
        <p:spPr>
          <a:xfrm>
            <a:off x="352425" y="122237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The Reading Test consists of two separate papers:</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1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 combined reading prompt and answer booklet. The paper includes a list of useful words and some practice questions for teachers to use to introduce the contexts and question types to pupils. The test takes approximately 30 minutes to complete, but is not strictly timed. </a:t>
            </a:r>
          </a:p>
          <a:p>
            <a:pPr marL="342900" indent="-160338">
              <a:buFont typeface="Arial" panose="020B0604020202020204" pitchFamily="34" charset="0"/>
              <a:buChar char="•"/>
              <a:defRPr/>
            </a:pPr>
            <a:endParaRPr lang="en-GB" sz="1600" dirty="0">
              <a:solidFill>
                <a:schemeClr val="tx1"/>
              </a:solidFill>
              <a:latin typeface="Tuffy" panose="020B0603060100000000" pitchFamily="34" charset="0"/>
            </a:endParaRPr>
          </a:p>
          <a:p>
            <a:pPr marL="342900" indent="-160338">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2 </a:t>
            </a:r>
            <a:r>
              <a:rPr lang="en-GB" sz="1600" dirty="0">
                <a:solidFill>
                  <a:schemeClr val="bg2">
                    <a:lumMod val="10000"/>
                  </a:schemeClr>
                </a:solidFill>
                <a:latin typeface="Tuffy" panose="020B0603060100000000" pitchFamily="34" charset="0"/>
              </a:rPr>
              <a:t>– </a:t>
            </a:r>
            <a:r>
              <a:rPr lang="en-GB" sz="1600" dirty="0">
                <a:solidFill>
                  <a:schemeClr val="tx1"/>
                </a:solidFill>
                <a:latin typeface="Tuffy" panose="020B0603060100000000" pitchFamily="34" charset="0"/>
              </a:rPr>
              <a:t>consists of an answer booklet and a separate reading booklet. There are no practice questions on this paper. Teachers can use their discretion to stop the test early if a pupil is struggling. The test takes approximately 40 minutes to complete, but is not strictly timed. </a:t>
            </a:r>
          </a:p>
          <a:p>
            <a:pPr marL="182562">
              <a:defRPr/>
            </a:pPr>
            <a:endParaRPr lang="en-GB" sz="1600" dirty="0">
              <a:solidFill>
                <a:schemeClr val="bg2">
                  <a:lumMod val="10000"/>
                </a:schemeClr>
              </a:solidFill>
              <a:latin typeface="Tuffy" panose="020B0603060100000000" pitchFamily="34" charset="0"/>
            </a:endParaRPr>
          </a:p>
          <a:p>
            <a:pPr marL="342900" indent="-160338">
              <a:buFont typeface="Arial" panose="020B0604020202020204" pitchFamily="34" charset="0"/>
              <a:buChar char="•"/>
              <a:defRPr/>
            </a:pPr>
            <a:r>
              <a:rPr lang="en-GB" sz="1600" dirty="0">
                <a:solidFill>
                  <a:schemeClr val="bg2">
                    <a:lumMod val="10000"/>
                  </a:schemeClr>
                </a:solidFill>
                <a:latin typeface="Tuffy" panose="020B0603060100000000" pitchFamily="34" charset="0"/>
              </a:rPr>
              <a:t>The texts will cover a range of poetry, fiction and non-fiction.</a:t>
            </a:r>
          </a:p>
          <a:p>
            <a:pPr marL="182562">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97994A66-5C13-425F-AA26-B3307533C234}"/>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21C6F2F3-0744-4F69-82B9-66230875705A}"/>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nextCondLst>
                <p:cond evt="onClick" delay="0">
                  <p:tgtEl>
                    <p:spTgt spid="4"/>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grpSp>
        <p:nvGrpSpPr>
          <p:cNvPr id="10242" name="Group 1">
            <a:extLst>
              <a:ext uri="{FF2B5EF4-FFF2-40B4-BE49-F238E27FC236}">
                <a16:creationId xmlns:a16="http://schemas.microsoft.com/office/drawing/2014/main" id="{CBBD6526-AAB9-C140-B1BC-2EC1798DCB00}"/>
              </a:ext>
            </a:extLst>
          </p:cNvPr>
          <p:cNvGrpSpPr>
            <a:grpSpLocks/>
          </p:cNvGrpSpPr>
          <p:nvPr/>
        </p:nvGrpSpPr>
        <p:grpSpPr bwMode="auto">
          <a:xfrm>
            <a:off x="366713" y="1228725"/>
            <a:ext cx="8429625" cy="5329238"/>
            <a:chOff x="366713" y="1228725"/>
            <a:chExt cx="8429625" cy="5329238"/>
          </a:xfrm>
        </p:grpSpPr>
        <p:sp>
          <p:nvSpPr>
            <p:cNvPr id="11" name="Rectangle 10">
              <a:extLst>
                <a:ext uri="{FF2B5EF4-FFF2-40B4-BE49-F238E27FC236}">
                  <a16:creationId xmlns:a16="http://schemas.microsoft.com/office/drawing/2014/main" id="{0A6FA43D-6B26-49E4-A7E0-CF307453230F}"/>
                </a:ext>
              </a:extLst>
            </p:cNvPr>
            <p:cNvSpPr/>
            <p:nvPr/>
          </p:nvSpPr>
          <p:spPr>
            <a:xfrm>
              <a:off x="3667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182562">
                <a:defRPr/>
              </a:pPr>
              <a:r>
                <a:rPr lang="en-GB" sz="1600" dirty="0">
                  <a:solidFill>
                    <a:schemeClr val="bg2">
                      <a:lumMod val="10000"/>
                    </a:schemeClr>
                  </a:solidFill>
                  <a:latin typeface="Tuffy" panose="020B0603060100000000" pitchFamily="34" charset="0"/>
                </a:rPr>
                <a:t>Questions are designed to assess the comprehension and understanding of a child’s reading.</a:t>
              </a:r>
            </a:p>
            <a:p>
              <a:pPr marL="182562">
                <a:defRPr/>
              </a:pPr>
              <a:endParaRPr lang="en-GB" sz="1600" dirty="0">
                <a:solidFill>
                  <a:schemeClr val="bg2">
                    <a:lumMod val="10000"/>
                  </a:schemeClr>
                </a:solidFill>
                <a:latin typeface="Tuffy" panose="020B0603060100000000" pitchFamily="34" charset="0"/>
              </a:endParaRPr>
            </a:p>
            <a:p>
              <a:pPr marL="182562">
                <a:defRPr/>
              </a:pPr>
              <a:r>
                <a:rPr lang="en-GB" sz="1600" dirty="0">
                  <a:solidFill>
                    <a:schemeClr val="tx1"/>
                  </a:solidFill>
                  <a:latin typeface="Tuffy" panose="020B0603060100000000" pitchFamily="34" charset="0"/>
                </a:rPr>
                <a:t>There are a variety of question types:</a:t>
              </a:r>
            </a:p>
            <a:p>
              <a:pPr>
                <a:defRPr/>
              </a:pPr>
              <a:endParaRPr lang="en-GB" sz="1600"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Multiple Choice</a:t>
              </a: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marL="182562">
                <a:defRPr/>
              </a:pPr>
              <a:endParaRPr lang="en-GB" sz="1600" dirty="0">
                <a:solidFill>
                  <a:schemeClr val="bg2">
                    <a:lumMod val="10000"/>
                  </a:schemeClr>
                </a:solidFill>
                <a:latin typeface="Tuffy" panose="020B0603060100000000" pitchFamily="34" charset="0"/>
              </a:endParaRPr>
            </a:p>
          </p:txBody>
        </p:sp>
        <p:pic>
          <p:nvPicPr>
            <p:cNvPr id="10250" name="Picture 2">
              <a:extLst>
                <a:ext uri="{FF2B5EF4-FFF2-40B4-BE49-F238E27FC236}">
                  <a16:creationId xmlns:a16="http://schemas.microsoft.com/office/drawing/2014/main" id="{FC7AC3FA-1968-FF4D-B3B4-0CF170C397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25" y="3311525"/>
              <a:ext cx="74295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a:extLst>
              <a:ext uri="{FF2B5EF4-FFF2-40B4-BE49-F238E27FC236}">
                <a16:creationId xmlns:a16="http://schemas.microsoft.com/office/drawing/2014/main" id="{E3142610-FD0F-4143-9C6C-2434EBDB4B6B}"/>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4" name="Rectangle 3">
            <a:extLst>
              <a:ext uri="{FF2B5EF4-FFF2-40B4-BE49-F238E27FC236}">
                <a16:creationId xmlns:a16="http://schemas.microsoft.com/office/drawing/2014/main" id="{44CBE972-6834-D94F-B4E8-CCB42877E936}"/>
              </a:ext>
            </a:extLst>
          </p:cNvPr>
          <p:cNvSpPr>
            <a:spLocks noChangeArrowheads="1"/>
          </p:cNvSpPr>
          <p:nvPr/>
        </p:nvSpPr>
        <p:spPr bwMode="auto">
          <a:xfrm>
            <a:off x="530225" y="412750"/>
            <a:ext cx="591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Reading: Sample Questions</a:t>
            </a:r>
          </a:p>
        </p:txBody>
      </p:sp>
      <p:pic>
        <p:nvPicPr>
          <p:cNvPr id="10245" name="Picture 14">
            <a:extLst>
              <a:ext uri="{FF2B5EF4-FFF2-40B4-BE49-F238E27FC236}">
                <a16:creationId xmlns:a16="http://schemas.microsoft.com/office/drawing/2014/main" id="{3123F476-8C7D-AE43-9B8D-583CE1AE7A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a:hlinkClick r:id="" action="ppaction://hlinkshowjump?jump=nextslide"/>
            <a:extLst>
              <a:ext uri="{FF2B5EF4-FFF2-40B4-BE49-F238E27FC236}">
                <a16:creationId xmlns:a16="http://schemas.microsoft.com/office/drawing/2014/main" id="{C4172CFF-A1E8-4FEF-9C06-07CB7DB5AD8D}"/>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4" action="ppaction://hlinksldjump"/>
            <a:extLst>
              <a:ext uri="{FF2B5EF4-FFF2-40B4-BE49-F238E27FC236}">
                <a16:creationId xmlns:a16="http://schemas.microsoft.com/office/drawing/2014/main" id="{E5EAB946-7182-41E9-9509-53A184D1DACA}"/>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0248" name="Picture 2">
            <a:extLst>
              <a:ext uri="{FF2B5EF4-FFF2-40B4-BE49-F238E27FC236}">
                <a16:creationId xmlns:a16="http://schemas.microsoft.com/office/drawing/2014/main" id="{F68E07FF-E79A-8544-9B2B-824C373ECC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525" y="3159125"/>
            <a:ext cx="74295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51534D-BE13-42E6-8BAA-4A36BA75FDAD}"/>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Rectangle 3">
            <a:extLst>
              <a:ext uri="{FF2B5EF4-FFF2-40B4-BE49-F238E27FC236}">
                <a16:creationId xmlns:a16="http://schemas.microsoft.com/office/drawing/2014/main" id="{7F254E5A-C765-E744-AC43-8F03C3434442}"/>
              </a:ext>
            </a:extLst>
          </p:cNvPr>
          <p:cNvSpPr>
            <a:spLocks noChangeArrowheads="1"/>
          </p:cNvSpPr>
          <p:nvPr/>
        </p:nvSpPr>
        <p:spPr bwMode="auto">
          <a:xfrm>
            <a:off x="407988" y="401638"/>
            <a:ext cx="591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Reading: Sample Questions</a:t>
            </a:r>
          </a:p>
        </p:txBody>
      </p:sp>
      <p:pic>
        <p:nvPicPr>
          <p:cNvPr id="11268" name="Picture 14">
            <a:extLst>
              <a:ext uri="{FF2B5EF4-FFF2-40B4-BE49-F238E27FC236}">
                <a16:creationId xmlns:a16="http://schemas.microsoft.com/office/drawing/2014/main" id="{658DA907-A988-E44F-9B3A-456554F7A2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251EB6CB-6A47-41AB-8843-F5BE2FCA639F}"/>
              </a:ext>
            </a:extLst>
          </p:cNvPr>
          <p:cNvSpPr/>
          <p:nvPr/>
        </p:nvSpPr>
        <p:spPr>
          <a:xfrm>
            <a:off x="3667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Ranking/Ordering</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C0A8A6E6-AFEB-4692-A515-C95C4D2617F4}"/>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5731BFE6-8C5E-4AE3-A731-E273BF80F7A7}"/>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1272" name="Picture 4">
            <a:extLst>
              <a:ext uri="{FF2B5EF4-FFF2-40B4-BE49-F238E27FC236}">
                <a16:creationId xmlns:a16="http://schemas.microsoft.com/office/drawing/2014/main" id="{1F70BE4C-EB97-E24A-B587-3D287C050C7E}"/>
              </a:ext>
            </a:extLst>
          </p:cNvPr>
          <p:cNvPicPr>
            <a:picLocks noChangeAspect="1"/>
          </p:cNvPicPr>
          <p:nvPr/>
        </p:nvPicPr>
        <p:blipFill>
          <a:blip r:embed="rId4">
            <a:extLst>
              <a:ext uri="{28A0092B-C50C-407E-A947-70E740481C1C}">
                <a14:useLocalDpi xmlns:a14="http://schemas.microsoft.com/office/drawing/2010/main" val="0"/>
              </a:ext>
            </a:extLst>
          </a:blip>
          <a:srcRect t="449"/>
          <a:stretch>
            <a:fillRect/>
          </a:stretch>
        </p:blipFill>
        <p:spPr bwMode="auto">
          <a:xfrm>
            <a:off x="1423988" y="2251075"/>
            <a:ext cx="6296025" cy="329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20784B-A9DC-4DBB-90B7-CA3AA2BC0F79}"/>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1" name="Rectangle 3">
            <a:extLst>
              <a:ext uri="{FF2B5EF4-FFF2-40B4-BE49-F238E27FC236}">
                <a16:creationId xmlns:a16="http://schemas.microsoft.com/office/drawing/2014/main" id="{0C417FE0-A84B-BC4C-82DD-5EE9F5B54058}"/>
              </a:ext>
            </a:extLst>
          </p:cNvPr>
          <p:cNvSpPr>
            <a:spLocks noChangeArrowheads="1"/>
          </p:cNvSpPr>
          <p:nvPr/>
        </p:nvSpPr>
        <p:spPr bwMode="auto">
          <a:xfrm>
            <a:off x="407988" y="401638"/>
            <a:ext cx="591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Reading: Sample Questions</a:t>
            </a:r>
          </a:p>
        </p:txBody>
      </p:sp>
      <p:pic>
        <p:nvPicPr>
          <p:cNvPr id="12292" name="Picture 14">
            <a:extLst>
              <a:ext uri="{FF2B5EF4-FFF2-40B4-BE49-F238E27FC236}">
                <a16:creationId xmlns:a16="http://schemas.microsoft.com/office/drawing/2014/main" id="{CDAB883A-E186-6741-AEEB-1D714617C44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5077655-A3D7-46C7-980C-047CACDE302C}"/>
              </a:ext>
            </a:extLst>
          </p:cNvPr>
          <p:cNvSpPr/>
          <p:nvPr/>
        </p:nvSpPr>
        <p:spPr>
          <a:xfrm>
            <a:off x="354013" y="1228725"/>
            <a:ext cx="8429625" cy="5329238"/>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Matching/Labelling</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Short-Answer Questions</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6AFF184D-BCD9-46EC-BA99-4AE09588838E}"/>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29E5DEA7-5172-40E0-97D6-776360A45C7E}"/>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2296" name="Picture 2">
            <a:extLst>
              <a:ext uri="{FF2B5EF4-FFF2-40B4-BE49-F238E27FC236}">
                <a16:creationId xmlns:a16="http://schemas.microsoft.com/office/drawing/2014/main" id="{4D9CC0ED-FDCA-4842-A1B4-245889A3B1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4825" y="1754188"/>
            <a:ext cx="4279900" cy="293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4">
            <a:extLst>
              <a:ext uri="{FF2B5EF4-FFF2-40B4-BE49-F238E27FC236}">
                <a16:creationId xmlns:a16="http://schemas.microsoft.com/office/drawing/2014/main" id="{0EDF998D-33AE-C741-8BFA-1FA436DCF2F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2613" y="5180013"/>
            <a:ext cx="7189787"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2DD6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9A57DC5-01ED-4034-B663-076B7888598B}"/>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5" name="Rectangle 3">
            <a:extLst>
              <a:ext uri="{FF2B5EF4-FFF2-40B4-BE49-F238E27FC236}">
                <a16:creationId xmlns:a16="http://schemas.microsoft.com/office/drawing/2014/main" id="{06603149-9054-544F-860A-AC059EF19130}"/>
              </a:ext>
            </a:extLst>
          </p:cNvPr>
          <p:cNvSpPr>
            <a:spLocks noChangeArrowheads="1"/>
          </p:cNvSpPr>
          <p:nvPr/>
        </p:nvSpPr>
        <p:spPr bwMode="auto">
          <a:xfrm>
            <a:off x="407988" y="401638"/>
            <a:ext cx="591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600" b="1">
                <a:solidFill>
                  <a:schemeClr val="bg1"/>
                </a:solidFill>
                <a:latin typeface="Tuffy" panose="020B0603060100000000" pitchFamily="34" charset="0"/>
              </a:rPr>
              <a:t>Reading: Sample Questions</a:t>
            </a:r>
          </a:p>
        </p:txBody>
      </p:sp>
      <p:sp>
        <p:nvSpPr>
          <p:cNvPr id="4" name="see all button">
            <a:extLst>
              <a:ext uri="{FF2B5EF4-FFF2-40B4-BE49-F238E27FC236}">
                <a16:creationId xmlns:a16="http://schemas.microsoft.com/office/drawing/2014/main" id="{8F9BA4BB-4D9B-458E-A46C-96605D75A491}"/>
              </a:ext>
            </a:extLst>
          </p:cNvPr>
          <p:cNvSpPr/>
          <p:nvPr/>
        </p:nvSpPr>
        <p:spPr>
          <a:xfrm>
            <a:off x="8226425" y="168275"/>
            <a:ext cx="755650" cy="757238"/>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rgbClr val="A2DD61"/>
                </a:solidFill>
                <a:latin typeface="Tuffy" panose="020B0603060100000000" pitchFamily="34" charset="0"/>
              </a:rPr>
              <a:t>click to see all text</a:t>
            </a:r>
          </a:p>
        </p:txBody>
      </p:sp>
      <p:pic>
        <p:nvPicPr>
          <p:cNvPr id="13317" name="Picture 14">
            <a:extLst>
              <a:ext uri="{FF2B5EF4-FFF2-40B4-BE49-F238E27FC236}">
                <a16:creationId xmlns:a16="http://schemas.microsoft.com/office/drawing/2014/main" id="{B1CABC76-AAD7-BA47-889B-91CD941895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A6EB26D3-871C-43EA-B7B3-93240F6111BC}"/>
              </a:ext>
            </a:extLst>
          </p:cNvPr>
          <p:cNvSpPr/>
          <p:nvPr/>
        </p:nvSpPr>
        <p:spPr>
          <a:xfrm>
            <a:off x="352425" y="1163638"/>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a:defRPr/>
            </a:pPr>
            <a:r>
              <a:rPr lang="en-GB" sz="1600" b="1" dirty="0">
                <a:solidFill>
                  <a:schemeClr val="tx1"/>
                </a:solidFill>
                <a:latin typeface="Tuffy" panose="020B0603060100000000" pitchFamily="34" charset="0"/>
              </a:rPr>
              <a:t>Find and Copy Questions</a:t>
            </a: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u="sng"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endParaRPr lang="en-GB" sz="1600" dirty="0">
              <a:solidFill>
                <a:schemeClr val="tx1"/>
              </a:solidFill>
              <a:latin typeface="Tuffy" panose="020B0603060100000000" pitchFamily="34" charset="0"/>
            </a:endParaRPr>
          </a:p>
          <a:p>
            <a:pPr>
              <a:defRPr/>
            </a:pPr>
            <a:r>
              <a:rPr lang="en-GB" sz="1600" b="1" dirty="0">
                <a:solidFill>
                  <a:schemeClr val="tx1"/>
                </a:solidFill>
                <a:latin typeface="Tuffy" panose="020B0603060100000000" pitchFamily="34" charset="0"/>
              </a:rPr>
              <a:t>Open-Ended Questions</a:t>
            </a:r>
          </a:p>
          <a:p>
            <a:pPr marL="182562">
              <a:defRPr/>
            </a:pPr>
            <a:endParaRPr lang="en-GB" sz="1600" dirty="0">
              <a:solidFill>
                <a:schemeClr val="bg2">
                  <a:lumMod val="10000"/>
                </a:schemeClr>
              </a:solidFill>
              <a:latin typeface="Tuffy" panose="020B0603060100000000" pitchFamily="34" charset="0"/>
            </a:endParaRPr>
          </a:p>
        </p:txBody>
      </p:sp>
      <p:sp>
        <p:nvSpPr>
          <p:cNvPr id="10" name="Oval 9">
            <a:hlinkClick r:id="" action="ppaction://hlinkshowjump?jump=nextslide"/>
            <a:extLst>
              <a:ext uri="{FF2B5EF4-FFF2-40B4-BE49-F238E27FC236}">
                <a16:creationId xmlns:a16="http://schemas.microsoft.com/office/drawing/2014/main" id="{B6AB5839-3126-477E-A107-B6778CBC1A80}"/>
              </a:ext>
            </a:extLst>
          </p:cNvPr>
          <p:cNvSpPr/>
          <p:nvPr/>
        </p:nvSpPr>
        <p:spPr>
          <a:xfrm>
            <a:off x="8226425" y="5930900"/>
            <a:ext cx="755650" cy="757238"/>
          </a:xfrm>
          <a:prstGeom prst="ellipse">
            <a:avLst/>
          </a:prstGeom>
          <a:solidFill>
            <a:srgbClr val="A2DD6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3" name="Oval 12">
            <a:hlinkClick r:id="rId3" action="ppaction://hlinksldjump"/>
            <a:extLst>
              <a:ext uri="{FF2B5EF4-FFF2-40B4-BE49-F238E27FC236}">
                <a16:creationId xmlns:a16="http://schemas.microsoft.com/office/drawing/2014/main" id="{8FA900EC-42AB-4FAC-9F31-B667944430E9}"/>
              </a:ext>
            </a:extLst>
          </p:cNvPr>
          <p:cNvSpPr/>
          <p:nvPr/>
        </p:nvSpPr>
        <p:spPr>
          <a:xfrm>
            <a:off x="8226425" y="5065713"/>
            <a:ext cx="755650" cy="757237"/>
          </a:xfrm>
          <a:prstGeom prst="ellipse">
            <a:avLst/>
          </a:prstGeom>
          <a:solidFill>
            <a:srgbClr val="C0E89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3321" name="Picture 2">
            <a:extLst>
              <a:ext uri="{FF2B5EF4-FFF2-40B4-BE49-F238E27FC236}">
                <a16:creationId xmlns:a16="http://schemas.microsoft.com/office/drawing/2014/main" id="{EAB89AE4-DE39-9948-8275-CAFAF5BC06B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7838" y="1763713"/>
            <a:ext cx="7402512"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5">
            <a:extLst>
              <a:ext uri="{FF2B5EF4-FFF2-40B4-BE49-F238E27FC236}">
                <a16:creationId xmlns:a16="http://schemas.microsoft.com/office/drawing/2014/main" id="{73DDC48B-D1AD-A74B-AE38-0830C192B9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263" y="4632325"/>
            <a:ext cx="7291387"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419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F7B7A8-E354-4DDE-885C-7E7042EDEEBE}"/>
              </a:ext>
            </a:extLst>
          </p:cNvPr>
          <p:cNvSpPr/>
          <p:nvPr/>
        </p:nvSpPr>
        <p:spPr>
          <a:xfrm>
            <a:off x="366713" y="354013"/>
            <a:ext cx="8420100" cy="7159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435" name="Rectangle 3">
            <a:extLst>
              <a:ext uri="{FF2B5EF4-FFF2-40B4-BE49-F238E27FC236}">
                <a16:creationId xmlns:a16="http://schemas.microsoft.com/office/drawing/2014/main" id="{E90D25EB-7C0F-7548-9F9C-9F08BD071516}"/>
              </a:ext>
            </a:extLst>
          </p:cNvPr>
          <p:cNvSpPr>
            <a:spLocks noChangeArrowheads="1"/>
          </p:cNvSpPr>
          <p:nvPr/>
        </p:nvSpPr>
        <p:spPr bwMode="auto">
          <a:xfrm>
            <a:off x="407988" y="427038"/>
            <a:ext cx="2500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dash"/>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GB" altLang="en-US" sz="3200" b="1">
                <a:solidFill>
                  <a:schemeClr val="bg1"/>
                </a:solidFill>
                <a:latin typeface="Tuffy" panose="020B0603060100000000" pitchFamily="34" charset="0"/>
              </a:rPr>
              <a:t>Mathematics</a:t>
            </a:r>
          </a:p>
        </p:txBody>
      </p:sp>
      <p:sp>
        <p:nvSpPr>
          <p:cNvPr id="15" name="Rectangle 14">
            <a:extLst>
              <a:ext uri="{FF2B5EF4-FFF2-40B4-BE49-F238E27FC236}">
                <a16:creationId xmlns:a16="http://schemas.microsoft.com/office/drawing/2014/main" id="{1F5B3F88-59E0-4AD6-8CC8-9D0825FA3CED}"/>
              </a:ext>
            </a:extLst>
          </p:cNvPr>
          <p:cNvSpPr/>
          <p:nvPr/>
        </p:nvSpPr>
        <p:spPr>
          <a:xfrm>
            <a:off x="350838" y="1255713"/>
            <a:ext cx="8429625" cy="532923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a:lstStyle/>
          <a:p>
            <a:pPr marL="342900" indent="-160338">
              <a:defRPr/>
            </a:pPr>
            <a:r>
              <a:rPr lang="en-GB" sz="1600" dirty="0">
                <a:solidFill>
                  <a:schemeClr val="bg2">
                    <a:lumMod val="10000"/>
                  </a:schemeClr>
                </a:solidFill>
                <a:latin typeface="Tuffy" panose="020B0603060100000000" pitchFamily="34" charset="0"/>
              </a:rPr>
              <a:t>Children will sit two tests: </a:t>
            </a:r>
            <a:r>
              <a:rPr lang="en-GB" sz="1600" b="1" dirty="0">
                <a:solidFill>
                  <a:schemeClr val="bg2">
                    <a:lumMod val="10000"/>
                  </a:schemeClr>
                </a:solidFill>
                <a:latin typeface="Tuffy" panose="020B0603060100000000" pitchFamily="34" charset="0"/>
              </a:rPr>
              <a:t>Paper 1 and Paper 2:</a:t>
            </a:r>
          </a:p>
          <a:p>
            <a:pPr marL="342900" indent="-160338">
              <a:defRPr/>
            </a:pPr>
            <a:endParaRPr lang="en-GB" sz="1600" dirty="0">
              <a:solidFill>
                <a:schemeClr val="bg2">
                  <a:lumMod val="10000"/>
                </a:schemeClr>
              </a:solidFill>
              <a:latin typeface="Tuffy" panose="020B0603060100000000" pitchFamily="34" charset="0"/>
            </a:endParaRPr>
          </a:p>
          <a:p>
            <a:pPr marL="468312" indent="-285750">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1: Arithmetic</a:t>
            </a:r>
            <a:r>
              <a:rPr lang="en-GB" sz="1600" dirty="0">
                <a:solidFill>
                  <a:schemeClr val="bg2">
                    <a:lumMod val="10000"/>
                  </a:schemeClr>
                </a:solidFill>
                <a:latin typeface="Tuffy" panose="020B0603060100000000" pitchFamily="34" charset="0"/>
              </a:rPr>
              <a:t> - lasts approximately 20 minutes (but this is not strictly timed). It covers calculation methods for all operations.</a:t>
            </a:r>
          </a:p>
          <a:p>
            <a:pPr marL="468312" indent="-285750">
              <a:buFont typeface="Arial" panose="020B0604020202020204" pitchFamily="34" charset="0"/>
              <a:buChar char="•"/>
              <a:defRPr/>
            </a:pPr>
            <a:endParaRPr lang="en-GB" sz="1600" dirty="0">
              <a:solidFill>
                <a:schemeClr val="bg2">
                  <a:lumMod val="10000"/>
                </a:schemeClr>
              </a:solidFill>
              <a:latin typeface="Tuffy" panose="020B0603060100000000" pitchFamily="34" charset="0"/>
            </a:endParaRPr>
          </a:p>
          <a:p>
            <a:pPr marL="468312" indent="-285750">
              <a:buFont typeface="Arial" panose="020B0604020202020204" pitchFamily="34" charset="0"/>
              <a:buChar char="•"/>
              <a:defRPr/>
            </a:pPr>
            <a:r>
              <a:rPr lang="en-GB" sz="1600" b="1" dirty="0">
                <a:solidFill>
                  <a:schemeClr val="bg2">
                    <a:lumMod val="10000"/>
                  </a:schemeClr>
                </a:solidFill>
                <a:latin typeface="Tuffy" panose="020B0603060100000000" pitchFamily="34" charset="0"/>
              </a:rPr>
              <a:t>Paper 2: Reasoning </a:t>
            </a:r>
            <a:r>
              <a:rPr lang="en-GB" sz="1600" dirty="0">
                <a:solidFill>
                  <a:schemeClr val="bg2">
                    <a:lumMod val="10000"/>
                  </a:schemeClr>
                </a:solidFill>
                <a:latin typeface="Tuffy" panose="020B0603060100000000" pitchFamily="34" charset="0"/>
              </a:rPr>
              <a:t>- lasts for approximately 35 minutes, which includes time for five aural questions. Pupils will still require calculation skills and questions will be varied including multiple choice, matching, true/false, completing a chart or table or drawing a shape. Some questions will also require children to show or explain their working out.</a:t>
            </a:r>
          </a:p>
        </p:txBody>
      </p:sp>
      <p:sp>
        <p:nvSpPr>
          <p:cNvPr id="11" name="Oval 10">
            <a:hlinkClick r:id="" action="ppaction://hlinkshowjump?jump=nextslide"/>
            <a:extLst>
              <a:ext uri="{FF2B5EF4-FFF2-40B4-BE49-F238E27FC236}">
                <a16:creationId xmlns:a16="http://schemas.microsoft.com/office/drawing/2014/main" id="{D3A43543-3499-44C4-8E7E-2B42AB24F2F7}"/>
              </a:ext>
            </a:extLst>
          </p:cNvPr>
          <p:cNvSpPr/>
          <p:nvPr/>
        </p:nvSpPr>
        <p:spPr>
          <a:xfrm>
            <a:off x="8226425" y="5930900"/>
            <a:ext cx="755650" cy="757238"/>
          </a:xfrm>
          <a:prstGeom prst="ellipse">
            <a:avLst/>
          </a:prstGeom>
          <a:solidFill>
            <a:srgbClr val="E3419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next page</a:t>
            </a:r>
          </a:p>
        </p:txBody>
      </p:sp>
      <p:sp>
        <p:nvSpPr>
          <p:cNvPr id="14" name="Oval 13">
            <a:hlinkClick r:id="rId2" action="ppaction://hlinksldjump"/>
            <a:extLst>
              <a:ext uri="{FF2B5EF4-FFF2-40B4-BE49-F238E27FC236}">
                <a16:creationId xmlns:a16="http://schemas.microsoft.com/office/drawing/2014/main" id="{4664E08A-D2AE-4D07-AF65-A63E2CC714D8}"/>
              </a:ext>
            </a:extLst>
          </p:cNvPr>
          <p:cNvSpPr/>
          <p:nvPr/>
        </p:nvSpPr>
        <p:spPr>
          <a:xfrm>
            <a:off x="8226425" y="5065713"/>
            <a:ext cx="755650" cy="757237"/>
          </a:xfrm>
          <a:prstGeom prst="ellipse">
            <a:avLst/>
          </a:prstGeom>
          <a:solidFill>
            <a:srgbClr val="FF99CC"/>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GB" sz="1000" dirty="0">
                <a:solidFill>
                  <a:schemeClr val="bg1"/>
                </a:solidFill>
                <a:latin typeface="Tuffy" panose="020B0603060100000000" pitchFamily="34" charset="0"/>
              </a:rPr>
              <a:t>chapter</a:t>
            </a:r>
          </a:p>
          <a:p>
            <a:pPr algn="ctr">
              <a:defRPr/>
            </a:pPr>
            <a:r>
              <a:rPr lang="en-GB" sz="1000" dirty="0">
                <a:solidFill>
                  <a:schemeClr val="bg1"/>
                </a:solidFill>
                <a:latin typeface="Tuffy" panose="020B0603060100000000" pitchFamily="34" charset="0"/>
              </a:rPr>
              <a:t>menu</a:t>
            </a:r>
          </a:p>
        </p:txBody>
      </p:sp>
      <p:pic>
        <p:nvPicPr>
          <p:cNvPr id="18439" name="Picture 14">
            <a:extLst>
              <a:ext uri="{FF2B5EF4-FFF2-40B4-BE49-F238E27FC236}">
                <a16:creationId xmlns:a16="http://schemas.microsoft.com/office/drawing/2014/main" id="{4B2F40DD-3655-974F-8D0A-2C7D02F3D0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716713"/>
            <a:ext cx="582612"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875</TotalTime>
  <Words>2226</Words>
  <Application>Microsoft Office PowerPoint</Application>
  <PresentationFormat>On-screen Show (4:3)</PresentationFormat>
  <Paragraphs>321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Calibri Light</vt:lpstr>
      <vt:lpstr>Comic Sans MS</vt:lpstr>
      <vt:lpstr>Arial</vt:lpstr>
      <vt:lpstr>Tuffy</vt:lpstr>
      <vt:lpstr>Office Theme</vt:lpstr>
      <vt:lpstr>Year 2 SATs Information Meeting</vt:lpstr>
      <vt:lpstr>Outline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Seaton</dc:creator>
  <cp:lastModifiedBy>FHancock</cp:lastModifiedBy>
  <cp:revision>219</cp:revision>
  <cp:lastPrinted>2023-05-02T14:08:05Z</cp:lastPrinted>
  <dcterms:created xsi:type="dcterms:W3CDTF">2014-10-03T07:47:39Z</dcterms:created>
  <dcterms:modified xsi:type="dcterms:W3CDTF">2023-05-03T07:02:14Z</dcterms:modified>
</cp:coreProperties>
</file>