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4" r:id="rId1"/>
  </p:sldMasterIdLst>
  <p:notesMasterIdLst>
    <p:notesMasterId r:id="rId44"/>
  </p:notesMasterIdLst>
  <p:handoutMasterIdLst>
    <p:handoutMasterId r:id="rId45"/>
  </p:handoutMasterIdLst>
  <p:sldIdLst>
    <p:sldId id="257" r:id="rId2"/>
    <p:sldId id="310" r:id="rId3"/>
    <p:sldId id="350" r:id="rId4"/>
    <p:sldId id="258" r:id="rId5"/>
    <p:sldId id="306" r:id="rId6"/>
    <p:sldId id="343" r:id="rId7"/>
    <p:sldId id="260" r:id="rId8"/>
    <p:sldId id="326" r:id="rId9"/>
    <p:sldId id="276" r:id="rId10"/>
    <p:sldId id="344" r:id="rId11"/>
    <p:sldId id="345" r:id="rId12"/>
    <p:sldId id="330" r:id="rId13"/>
    <p:sldId id="300" r:id="rId14"/>
    <p:sldId id="262" r:id="rId15"/>
    <p:sldId id="282" r:id="rId16"/>
    <p:sldId id="281" r:id="rId17"/>
    <p:sldId id="313" r:id="rId18"/>
    <p:sldId id="314" r:id="rId19"/>
    <p:sldId id="315" r:id="rId20"/>
    <p:sldId id="264" r:id="rId21"/>
    <p:sldId id="341" r:id="rId22"/>
    <p:sldId id="322" r:id="rId23"/>
    <p:sldId id="323" r:id="rId24"/>
    <p:sldId id="324" r:id="rId25"/>
    <p:sldId id="325" r:id="rId26"/>
    <p:sldId id="267" r:id="rId27"/>
    <p:sldId id="270" r:id="rId28"/>
    <p:sldId id="293" r:id="rId29"/>
    <p:sldId id="268" r:id="rId30"/>
    <p:sldId id="336" r:id="rId31"/>
    <p:sldId id="338" r:id="rId32"/>
    <p:sldId id="271" r:id="rId33"/>
    <p:sldId id="274" r:id="rId34"/>
    <p:sldId id="321" r:id="rId35"/>
    <p:sldId id="278" r:id="rId36"/>
    <p:sldId id="346" r:id="rId37"/>
    <p:sldId id="337" r:id="rId38"/>
    <p:sldId id="340" r:id="rId39"/>
    <p:sldId id="349" r:id="rId40"/>
    <p:sldId id="347" r:id="rId41"/>
    <p:sldId id="351" r:id="rId42"/>
    <p:sldId id="348" r:id="rId43"/>
  </p:sldIdLst>
  <p:sldSz cx="9144000" cy="6858000" type="screen4x3"/>
  <p:notesSz cx="6662738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00"/>
    <a:srgbClr val="FF0000"/>
    <a:srgbClr val="99FF99"/>
    <a:srgbClr val="FFFF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5" autoAdjust="0"/>
    <p:restoredTop sz="94714" autoAdjust="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F936982-3038-4C28-B6A5-417BDDEBF0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9CCB44-5993-4768-8F19-FE093B8A1C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D9AB88-CE9B-483C-AA73-E57351DF5924}" type="datetimeFigureOut">
              <a:rPr lang="en-GB"/>
              <a:pPr>
                <a:defRPr/>
              </a:pPr>
              <a:t>05/03/2024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846FB7-E809-4E51-A885-9F28B3EDD77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76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4D4E35-9941-478C-A4E5-F15FD39584D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3488" y="9428163"/>
            <a:ext cx="2887662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4747786-B473-40C4-9133-C1773E60EFA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59051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731C00E-7BE4-4101-8A93-0CD8174507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1A4D4A-A1A0-42B5-AE74-3E5BD2DD209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967939D-CD24-4B1A-A9D5-F2B09AF5A94F}" type="datetimeFigureOut">
              <a:rPr lang="en-GB"/>
              <a:pPr>
                <a:defRPr/>
              </a:pPr>
              <a:t>05/03/2024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19B5DD6-73D8-4CF4-ADF9-B874F47F34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6EA29E4-9DD3-4D6B-BFE3-A80F123908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29238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773C0-97CA-40E5-9899-9B330EBEAAF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76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8E85F5-816E-4704-8F3F-F20D2F416A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73488" y="9428163"/>
            <a:ext cx="2887662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66B0AC0-4882-4C01-89DC-01A493D24B9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032938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3CF40-6391-481C-AB0B-7A2F9291D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176D9-4CDF-4E0D-A1D1-D853D3270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7D772-A256-470E-B998-54374335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7DA83-C9ED-401C-B26B-602DB907D1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8576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CAA46-3FAC-4708-B522-CEFA37E8E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438901-BBC8-407C-B4CF-E48668FF0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8CF0E-87EA-4C6E-AA74-F8436BBC3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46C0B-3273-42EA-BB23-110F9488FD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632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0C9CB8-95E9-4073-82FC-02BBF50EF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24A66B-6036-4F2D-8F82-9C5F95D08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73CC7-96BF-4FFA-956C-5D012CF4B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3027A3-60D0-4D10-84C3-B1871B35E3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8327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2B459-B362-4DB9-8635-DEB4D7F02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4DB8C-F6BB-4442-BF40-A64088BF3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2501E-CF09-47C0-B977-53E13AE8A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D2D3C-109A-4199-9948-BAF0A801F3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6921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76A66-F6A1-45B9-8086-FEAD6C5F5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24492-F452-4C6B-91CB-9B52BCE2C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6CD02-A05D-4399-9679-C54076CDF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26F15-875C-4929-9A25-56C09535B8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4241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ABA9663-7CAE-4D7D-A260-A477BE8C2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5BE913F-43F4-4B21-AE57-28422F64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95C26E-C246-4CD1-A460-CC5E1A56A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B583A-1CA6-4BCF-8EDB-EF8338771B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4872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AB90F4A-7387-4422-8A74-C655F03D4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943A462-3206-41A4-B4B3-720B1589F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E83E78-A74C-49A9-A68A-85170EEDA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2DEDC6-7DFE-481B-9826-04BD0AF176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0659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59CC551-800C-4603-9427-36A0324E0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7649753-9BC1-4A82-A1B7-A8D36938C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7CF5CAC-FC5B-454E-B26D-BEC860892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29BCF8-AF9F-460A-811B-E77132BDB1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1897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E56D7A0-A81E-48BB-AD55-A4CDD8123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6098368-9F4F-492A-B7A9-ABE8DA842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7755732-3519-4128-BC12-416069A0A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B649D-ADFA-4E43-99B3-03A79BB1AD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7908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4AE0721-585E-4564-B0F0-C25D4FD4C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7B0F968-7512-4821-878D-459D02E66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04D290C-6A33-4820-9F03-1C8D8891E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FA8A5-E34A-4209-AC90-FCA34EFE45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3549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078DE65-574B-41EF-9F6B-22D581483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5E11F67-C439-420C-9B36-8F64C8C01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5C87F55-E10D-4229-8AD5-B26322DFB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C088DE-12D8-44F3-8F51-83E9F699BE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6208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71144ED-DA09-47C7-BA6E-0C90725FA1B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95DDD6E-7C94-4765-BB57-043CA8801E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B0138-B64B-400C-ADEF-BEC1F5F9AE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570BE-488B-47B8-AF0C-EA44D29F55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19FE6B-260C-4FC0-A2EB-F4EB295A28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B7CC43A-B650-43F9-83BE-33847330750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34B8A223-1AD5-4747-865D-40C0E7107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/>
              <a:t>St Mary’s C of E (Aided) Primary School</a:t>
            </a:r>
            <a:br>
              <a:rPr lang="en-GB" altLang="en-US" sz="3600" dirty="0"/>
            </a:br>
            <a:r>
              <a:rPr lang="en-GB" altLang="en-US" sz="3600" dirty="0"/>
              <a:t>Easter Eucharist </a:t>
            </a:r>
            <a:r>
              <a:rPr lang="en-GB" altLang="en-US" sz="3600" dirty="0" smtClean="0"/>
              <a:t>2024</a:t>
            </a:r>
            <a:endParaRPr lang="en-GB" altLang="en-US" sz="3600" dirty="0"/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98E83E06-170C-4530-B268-1F9363EC4D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2400" b="1" i="1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1200" b="1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2800" dirty="0"/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400" b="1" i="1" dirty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altLang="en-US" sz="2400" dirty="0">
              <a:solidFill>
                <a:srgbClr val="3333FF"/>
              </a:solidFill>
            </a:endParaRPr>
          </a:p>
        </p:txBody>
      </p:sp>
      <p:pic>
        <p:nvPicPr>
          <p:cNvPr id="2052" name="Picture 2">
            <a:extLst>
              <a:ext uri="{FF2B5EF4-FFF2-40B4-BE49-F238E27FC236}">
                <a16:creationId xmlns:a16="http://schemas.microsoft.com/office/drawing/2014/main" id="{977619C7-565A-491E-A99E-8BD76B91D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566863"/>
            <a:ext cx="5967413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9EA1741-49D5-4960-80BD-CABD6FAB07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brigh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61890" y="908720"/>
            <a:ext cx="622022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323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B7470-FE37-4664-A973-C1AA9F8AC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dirty="0"/>
              <a:t>Prayers – Led by year </a:t>
            </a:r>
            <a:r>
              <a:rPr lang="en-GB" altLang="en-US" dirty="0" smtClean="0"/>
              <a:t>6</a:t>
            </a:r>
            <a:endParaRPr lang="en-GB" altLang="en-US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dirty="0"/>
              <a:t>Lord in your mercy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b="1" dirty="0">
                <a:solidFill>
                  <a:srgbClr val="3333FF"/>
                </a:solidFill>
              </a:rPr>
              <a:t>Hear our prayer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6915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2D8020BA-0316-4200-87D0-7546CF6A8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16624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dirty="0"/>
              <a:t>The Prayer of St Richard.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Thanks be to you, my Lord Jesus Christ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For all the benefits which you have given me;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For all the pains and insults which you have borne for me.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O most merciful Redeemer, Friend and Brother,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May I know you more clearly, love you more dearly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  and follow you more nearly.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Amen.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GB" altLang="en-US" sz="2400" dirty="0"/>
              <a:t>Merciful Father,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Accept these prayers</a:t>
            </a:r>
          </a:p>
          <a:p>
            <a:pPr marL="0" indent="0">
              <a:buFont typeface="Arial" charset="0"/>
              <a:buNone/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for the sake of your Son</a:t>
            </a:r>
          </a:p>
          <a:p>
            <a:pPr marL="0" indent="0">
              <a:buFont typeface="Arial" charset="0"/>
              <a:buNone/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our Saviour Jesus Christ.</a:t>
            </a:r>
          </a:p>
          <a:p>
            <a:pPr marL="0" indent="0">
              <a:buFont typeface="Arial" charset="0"/>
              <a:buNone/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Amen.</a:t>
            </a:r>
          </a:p>
          <a:p>
            <a:pPr marL="0" indent="0">
              <a:buFont typeface="Arial" charset="0"/>
              <a:buNone/>
              <a:defRPr/>
            </a:pPr>
            <a:endParaRPr lang="en-GB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AF3F4A20-56B4-4CD2-B4A2-8EDF29A32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The Peace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2F962-F655-4AB5-BB4A-8BE9F89C9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362900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GB" b="1" dirty="0">
                <a:solidFill>
                  <a:srgbClr val="3333FF"/>
                </a:solidFill>
              </a:rPr>
              <a:t>Shalom, my friend, 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>
                <a:solidFill>
                  <a:srgbClr val="3333FF"/>
                </a:solidFill>
              </a:rPr>
              <a:t>Shalom, my friend,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>
                <a:solidFill>
                  <a:srgbClr val="3333FF"/>
                </a:solidFill>
              </a:rPr>
              <a:t>Shalom, shalom.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>
                <a:solidFill>
                  <a:srgbClr val="3333FF"/>
                </a:solidFill>
              </a:rPr>
              <a:t>The peace of Christ I give you today.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>
                <a:solidFill>
                  <a:srgbClr val="3333FF"/>
                </a:solidFill>
              </a:rPr>
              <a:t>Shalom, shalom.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>
            <a:extLst>
              <a:ext uri="{FF2B5EF4-FFF2-40B4-BE49-F238E27FC236}">
                <a16:creationId xmlns:a16="http://schemas.microsoft.com/office/drawing/2014/main" id="{3A79C9FE-80E9-4EFC-9D3A-8364E08D1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648370"/>
          </a:xfrm>
        </p:spPr>
        <p:txBody>
          <a:bodyPr/>
          <a:lstStyle/>
          <a:p>
            <a:pPr algn="l" eaLnBrk="1" hangingPunct="1"/>
            <a:r>
              <a:rPr lang="en-GB" altLang="en-US" sz="1800" b="1" dirty="0"/>
              <a:t>The Offertory Hymn - Celebrate</a:t>
            </a:r>
            <a:endParaRPr lang="en-GB" altLang="en-US" sz="1800" dirty="0"/>
          </a:p>
        </p:txBody>
      </p:sp>
      <p:sp>
        <p:nvSpPr>
          <p:cNvPr id="14339" name="Content Placeholder 3">
            <a:extLst>
              <a:ext uri="{FF2B5EF4-FFF2-40B4-BE49-F238E27FC236}">
                <a16:creationId xmlns:a16="http://schemas.microsoft.com/office/drawing/2014/main" id="{0D4B5DE5-54FC-4AF5-B4DE-0754E2BF9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Sing a song, sing a joyful song,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Sing a joyful song to celebrate!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(Repeat)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GB" altLang="en-US" sz="2800" b="1" i="1" dirty="0">
              <a:solidFill>
                <a:srgbClr val="3333FF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Jesus is alive, you know,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He’s risen from the dead. (Oh yeah)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He was crucified but now he’s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Risen like he said! (Hallelujah)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3402722B-0C5E-4B98-812D-0AA2DB488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4525962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Jump up and down, up and down and around,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Up and down and around to celebrate!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(Repeat)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GB" altLang="en-US" sz="2800" b="1" i="1" dirty="0">
              <a:solidFill>
                <a:srgbClr val="3333FF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Jesus is alive, you know,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He’s risen from the dead. (Oh yeah)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He was crucified but now he’s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Risen like he said! (Hallelujah)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406FF5E0-BE89-4867-B014-4B27DB918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452596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Clap your hands, clap your hands like this,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Clap your hands like this to celebrate!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(Repeat)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GB" altLang="en-US" sz="2800" b="1" i="1" dirty="0">
              <a:solidFill>
                <a:srgbClr val="3333FF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Jesus is alive, you know,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He’s risen from the dead. (Oh yeah)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He was crucified but now he’s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Risen like he said! (Hallelujah)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F8229D6E-5592-4AD3-8AEB-CBB414D81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Dance to the beat, to the beat of the drum,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To the beat of the drum to celebrate!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(Repeat)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800" b="1" i="1" dirty="0"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Jesus is alive, you know,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He’s risen from the dead. (Oh yeah)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He was crucified but now he’s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Risen like he said! (Hallelujah)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711AE24B-60E9-4B50-B0A4-C6656911F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Wave your hands, wave your hands in the air,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Wave your hands in the air to celebrate!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(Repeat)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800" b="1" i="1" dirty="0"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Jesus is alive you know,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He’s risen from the dead. (Oh yeah)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He was crucified but now he’s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Risen like he said! (Hallelujah)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6FFDA3F6-A49C-484A-A04B-557CF18EB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altLang="en-US" sz="28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Sing a song, sing a joyful song,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Sing a joyful song to celebrate!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800" b="1" dirty="0"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Sing a song, sing a joyful song,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Sing a joyful song to celebrate!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93A2B49D-C245-40D1-8704-BB347689C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Greeting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0300E-74BF-4723-B069-E4981CE5C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dirty="0" err="1">
                <a:latin typeface="Wingdings" pitchFamily="2" charset="2"/>
              </a:rPr>
              <a:t>X</a:t>
            </a:r>
            <a:r>
              <a:rPr lang="en-US" altLang="en-US" dirty="0" err="1"/>
              <a:t>In</a:t>
            </a:r>
            <a:r>
              <a:rPr lang="en-US" altLang="en-US" dirty="0"/>
              <a:t> the name of the Father,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dirty="0"/>
              <a:t>and of the Son,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dirty="0"/>
              <a:t>and of the Holy Spirit.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en-US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b="1" dirty="0">
                <a:solidFill>
                  <a:srgbClr val="3333FF"/>
                </a:solidFill>
              </a:rPr>
              <a:t>Amen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en-US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dirty="0"/>
              <a:t>The Lord be with you</a:t>
            </a:r>
            <a:endParaRPr lang="en-US" altLang="en-US" b="1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en-US" b="1" dirty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b="1" dirty="0">
                <a:solidFill>
                  <a:srgbClr val="3333FF"/>
                </a:solidFill>
              </a:rPr>
              <a:t>And also with you.</a:t>
            </a:r>
          </a:p>
          <a:p>
            <a:pPr marL="0" indent="0">
              <a:buFont typeface="Arial" charset="0"/>
              <a:buNone/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09C1DEC6-68C1-47F6-A4E6-1B3E00D1D30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333375"/>
            <a:ext cx="8229600" cy="63373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2400" b="1" i="1" dirty="0"/>
              <a:t>Prayer of Thanksgiving                          (The Eucharistic Prayer)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2400" b="1" i="1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2400" dirty="0"/>
              <a:t>The Lord be with you</a:t>
            </a:r>
            <a:endParaRPr lang="en-GB" altLang="en-US" sz="2400" b="1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And also with you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2400" b="1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2400" dirty="0"/>
              <a:t>Lift up your hearts</a:t>
            </a:r>
            <a:endParaRPr lang="en-GB" altLang="en-US" sz="2400" b="1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We lift them to the Lord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2400" b="1" dirty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2400" dirty="0"/>
              <a:t>Let us give thanks to the Lord our God</a:t>
            </a:r>
            <a:endParaRPr lang="en-GB" altLang="en-US" sz="2400" b="1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It is right to give thanks and praise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2400" b="1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2400" dirty="0"/>
              <a:t>Why is it right to give thanks and praise?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2400" b="1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Listen, and we will hear.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2400" b="1" dirty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2000" i="1" dirty="0">
                <a:solidFill>
                  <a:srgbClr val="000000"/>
                </a:solidFill>
              </a:rPr>
              <a:t>Father Paul then continues with the prayer until …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100" i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100" i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2400" b="1" dirty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2400" b="1" dirty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2400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800" b="1" dirty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2400" b="1" dirty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14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2FBFD-5867-4CB4-9345-7F05E6654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16624"/>
          </a:xfrm>
        </p:spPr>
        <p:txBody>
          <a:bodyPr/>
          <a:lstStyle/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Holy, Holy, Holy Lord,</a:t>
            </a:r>
            <a:endParaRPr lang="en-GB" altLang="en-US" sz="2400" b="1" dirty="0">
              <a:solidFill>
                <a:srgbClr val="3333FF"/>
              </a:solidFill>
            </a:endParaRP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God of </a:t>
            </a:r>
            <a:r>
              <a:rPr lang="en-GB" altLang="en-US" sz="2400" b="1" dirty="0" err="1">
                <a:solidFill>
                  <a:srgbClr val="3333FF"/>
                </a:solidFill>
              </a:rPr>
              <a:t>pow’r</a:t>
            </a:r>
            <a:r>
              <a:rPr lang="en-GB" altLang="en-US" sz="2400" b="1" dirty="0">
                <a:solidFill>
                  <a:srgbClr val="3333FF"/>
                </a:solidFill>
              </a:rPr>
              <a:t> and God of might: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Heaven and earth, heaven and earth,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Are full of your glory, your </a:t>
            </a:r>
            <a:r>
              <a:rPr lang="en-US" altLang="en-US" sz="2400" b="1" dirty="0" err="1">
                <a:solidFill>
                  <a:srgbClr val="3333FF"/>
                </a:solidFill>
              </a:rPr>
              <a:t>pow’r</a:t>
            </a:r>
            <a:r>
              <a:rPr lang="en-US" altLang="en-US" sz="2400" b="1" dirty="0">
                <a:solidFill>
                  <a:srgbClr val="3333FF"/>
                </a:solidFill>
              </a:rPr>
              <a:t> and might: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Hosanna, hosanna, hosanna in the highest </a:t>
            </a:r>
            <a:r>
              <a:rPr lang="en-US" altLang="en-US" sz="2400" b="1" dirty="0" err="1">
                <a:solidFill>
                  <a:srgbClr val="3333FF"/>
                </a:solidFill>
              </a:rPr>
              <a:t>heav’ns</a:t>
            </a:r>
            <a:r>
              <a:rPr lang="en-US" altLang="en-US" sz="2400" b="1" dirty="0">
                <a:solidFill>
                  <a:srgbClr val="3333FF"/>
                </a:solidFill>
              </a:rPr>
              <a:t>.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Hosanna, hosanna, hosanna in the highest </a:t>
            </a:r>
            <a:r>
              <a:rPr lang="en-US" altLang="en-US" sz="2400" b="1" dirty="0" err="1">
                <a:solidFill>
                  <a:srgbClr val="3333FF"/>
                </a:solidFill>
              </a:rPr>
              <a:t>heav’ns</a:t>
            </a:r>
            <a:r>
              <a:rPr lang="en-US" altLang="en-US" sz="2400" b="1" dirty="0">
                <a:solidFill>
                  <a:srgbClr val="3333FF"/>
                </a:solidFill>
              </a:rPr>
              <a:t>.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2400" b="1" dirty="0">
              <a:solidFill>
                <a:srgbClr val="3333FF"/>
              </a:solidFill>
            </a:endParaRP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2400" b="1" dirty="0">
              <a:solidFill>
                <a:srgbClr val="3333FF"/>
              </a:solidFill>
            </a:endParaRPr>
          </a:p>
          <a:p>
            <a:pPr marL="109728" indent="0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Blessed, blessed is he who comes, </a:t>
            </a:r>
          </a:p>
          <a:p>
            <a:pPr marL="109728" indent="0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Blessed </a:t>
            </a:r>
            <a:r>
              <a:rPr lang="en-US" altLang="en-US" sz="2400" b="1" dirty="0" err="1">
                <a:solidFill>
                  <a:srgbClr val="3333FF"/>
                </a:solidFill>
              </a:rPr>
              <a:t>blessed</a:t>
            </a:r>
            <a:r>
              <a:rPr lang="en-US" altLang="en-US" sz="2400" b="1" dirty="0">
                <a:solidFill>
                  <a:srgbClr val="3333FF"/>
                </a:solidFill>
              </a:rPr>
              <a:t> is he who comes;</a:t>
            </a:r>
          </a:p>
          <a:p>
            <a:pPr marL="269875" indent="-269875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  Blessed is he, blessed is he who comes in the name of the Lord.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  Hosanna, hosanna, hosanna in the highest </a:t>
            </a:r>
            <a:r>
              <a:rPr lang="en-US" altLang="en-US" sz="2400" b="1" dirty="0" err="1">
                <a:solidFill>
                  <a:srgbClr val="3333FF"/>
                </a:solidFill>
              </a:rPr>
              <a:t>heav’ns</a:t>
            </a:r>
            <a:endParaRPr lang="en-US" altLang="en-US" sz="2400" b="1" dirty="0">
              <a:solidFill>
                <a:srgbClr val="3333FF"/>
              </a:solidFill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  Hosanna, hosanna, hosanna in the highest </a:t>
            </a:r>
            <a:r>
              <a:rPr lang="en-US" altLang="en-US" sz="2400" b="1" dirty="0" err="1">
                <a:solidFill>
                  <a:srgbClr val="3333FF"/>
                </a:solidFill>
              </a:rPr>
              <a:t>heav’ns</a:t>
            </a:r>
            <a:endParaRPr lang="en-US" altLang="en-US" sz="2400" b="1" dirty="0">
              <a:solidFill>
                <a:srgbClr val="3333FF"/>
              </a:solidFill>
            </a:endParaRP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85256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D796BA70-A577-4F73-A05A-0E14B6F19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83264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>
                <a:solidFill>
                  <a:srgbClr val="000000"/>
                </a:solidFill>
              </a:rPr>
              <a:t>We thank you, loving Father,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>
                <a:solidFill>
                  <a:srgbClr val="000000"/>
                </a:solidFill>
              </a:rPr>
              <a:t>Because when we turned away,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>
                <a:solidFill>
                  <a:srgbClr val="000000"/>
                </a:solidFill>
              </a:rPr>
              <a:t>You sent Jesus, your Son.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>
                <a:solidFill>
                  <a:srgbClr val="000000"/>
                </a:solidFill>
              </a:rPr>
              <a:t>He gave his life for us on the cross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>
                <a:solidFill>
                  <a:srgbClr val="000000"/>
                </a:solidFill>
              </a:rPr>
              <a:t>And shows us the way to live.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400" dirty="0">
              <a:solidFill>
                <a:srgbClr val="0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>
                <a:solidFill>
                  <a:srgbClr val="000000"/>
                </a:solidFill>
              </a:rPr>
              <a:t>Send your Holy Spirit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>
                <a:solidFill>
                  <a:srgbClr val="000000"/>
                </a:solidFill>
              </a:rPr>
              <a:t>That these gifts of bread and wine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>
                <a:solidFill>
                  <a:srgbClr val="000000"/>
                </a:solidFill>
              </a:rPr>
              <a:t>May be for us Christs body and his blood.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400" dirty="0">
              <a:solidFill>
                <a:srgbClr val="0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>
                <a:solidFill>
                  <a:srgbClr val="000000"/>
                </a:solidFill>
              </a:rPr>
              <a:t>Why do we share this bread and wine?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1800" dirty="0">
              <a:solidFill>
                <a:srgbClr val="0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b="1" dirty="0">
                <a:solidFill>
                  <a:srgbClr val="3333FF"/>
                </a:solidFill>
              </a:rPr>
              <a:t>Listen, and we will hear.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1800" dirty="0">
              <a:solidFill>
                <a:srgbClr val="0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b="1" dirty="0"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1800" dirty="0">
              <a:solidFill>
                <a:srgbClr val="0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262CD87F-6076-4D84-B3B9-1BC06BD47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83264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On the night before he died,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When darkness had fallen,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Jesus took bread.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He gave thanks, broke it,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And shared it with this disciples saying: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“This is my body, given for you.  Do this to remember me.”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After they had eaten, he took the cup of wine,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Gave thanks, and shared it with his disciples saying: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“This is my blood, poured out for you and for many,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For the forgiveness of sins.”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97AADFC9-378B-4077-A647-E50C28C1E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8863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So Father, with this bread and this cup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We celebrate his love, his death, his risen life.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And you feed us with these gifts.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Send your Holy Spirit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 smtClean="0"/>
              <a:t>And </a:t>
            </a:r>
            <a:r>
              <a:rPr lang="en-GB" altLang="en-US" sz="2400" dirty="0"/>
              <a:t>change us more and more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To be like Jesus our Saviour.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How do we follow Jesus?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18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b="1" dirty="0">
                <a:solidFill>
                  <a:srgbClr val="3333FF"/>
                </a:solidFill>
              </a:rPr>
              <a:t>Listen, and we will hear.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09906993-A566-4E06-B271-708453591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Help us, Father, to love one another,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As we look forward to that day when suffering is ended,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And all creation is gathered in your loving arms.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And now, with the Blessed Virgin Mary,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St Richard, St Wilfrid and all your saints,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We give you glory,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Through Jesus Christ,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In the strength of the Spirit,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Today and for ever.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18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b="1" dirty="0">
                <a:solidFill>
                  <a:srgbClr val="3333FF"/>
                </a:solidFill>
              </a:rPr>
              <a:t>Amen.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>
            <a:extLst>
              <a:ext uri="{FF2B5EF4-FFF2-40B4-BE49-F238E27FC236}">
                <a16:creationId xmlns:a16="http://schemas.microsoft.com/office/drawing/2014/main" id="{F780D105-FE26-47B8-AE0D-64AED39391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404812"/>
            <a:ext cx="8229600" cy="604852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000" b="1" i="1" dirty="0"/>
              <a:t>The Lord’s Prayer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/>
              <a:t>As our </a:t>
            </a:r>
            <a:r>
              <a:rPr lang="en-US" altLang="en-US" sz="2000" dirty="0" err="1"/>
              <a:t>Saviour</a:t>
            </a:r>
            <a:r>
              <a:rPr lang="en-US" altLang="en-US" sz="2000" dirty="0"/>
              <a:t> has taught us, so we pray: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2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Our Father, who art in heaven,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hallowed be thy name;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thy kingdom come;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thy will be done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on earth as it is in heaven.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Give us this day our daily bread.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And forgive us our trespasses,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as we forgive those who trespass against us.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And lead us not into temptation;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but deliver us from evil.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For thine is the kingdom,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the power and the glory,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for ever and ever.       Amen.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>
            <a:extLst>
              <a:ext uri="{FF2B5EF4-FFF2-40B4-BE49-F238E27FC236}">
                <a16:creationId xmlns:a16="http://schemas.microsoft.com/office/drawing/2014/main" id="{13C5D7FD-3E37-4010-BB54-307FF74326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750" y="333375"/>
            <a:ext cx="8229600" cy="61912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2400" b="1" i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2400" b="1" i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2400" b="1" i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 b="1" i="1" dirty="0"/>
              <a:t>Breaking of the Bread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2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We break this bread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to share in the body of Christ.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b="1" dirty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Though we are many, we are one body,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because we all share in one bread.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600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D1C32-80D0-40A4-8652-CE85159B9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4525963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Lamb of God,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you take away the sin of the world,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have mercy on us.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2400" b="1" dirty="0">
              <a:solidFill>
                <a:srgbClr val="3333FF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Lamb of God,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you take away the sin of the world,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have mercy on us.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2400" b="1" dirty="0">
              <a:solidFill>
                <a:srgbClr val="3333FF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Lamb of God,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you take away the sin of the world,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grant us peace.</a:t>
            </a:r>
          </a:p>
          <a:p>
            <a:pPr marL="0" indent="0">
              <a:buFont typeface="Arial" charset="0"/>
              <a:buNone/>
              <a:defRPr/>
            </a:pPr>
            <a:endParaRPr lang="en-GB" sz="2000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>
            <a:extLst>
              <a:ext uri="{FF2B5EF4-FFF2-40B4-BE49-F238E27FC236}">
                <a16:creationId xmlns:a16="http://schemas.microsoft.com/office/drawing/2014/main" id="{370DB4DD-B16D-41CE-8E33-32BB0C310E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692696"/>
            <a:ext cx="8229600" cy="424847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b="1" i="1"/>
              <a:t>Giving of Communion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4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This is the Lamb of God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who takes away the sin of the world.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Blessed are those who are called to his supper.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b="1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>
                <a:solidFill>
                  <a:srgbClr val="3333FF"/>
                </a:solidFill>
              </a:rPr>
              <a:t>Lord I am not worthy to receive you,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>
                <a:solidFill>
                  <a:srgbClr val="3333FF"/>
                </a:solidFill>
              </a:rPr>
              <a:t>but only say the word,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>
                <a:solidFill>
                  <a:srgbClr val="3333FF"/>
                </a:solidFill>
              </a:rPr>
              <a:t>and I shall be healed.</a:t>
            </a:r>
            <a:endParaRPr lang="en-US" altLang="en-US" sz="2400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Hymn – When I think about the cross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endParaRPr lang="en-GB" sz="1600" b="1" dirty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GB" b="1" dirty="0">
                <a:solidFill>
                  <a:srgbClr val="3333FF"/>
                </a:solidFill>
              </a:rPr>
              <a:t>When I think about the cross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GB" b="1" dirty="0">
                <a:solidFill>
                  <a:srgbClr val="3333FF"/>
                </a:solidFill>
              </a:rPr>
              <a:t>When I think of Jesus,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GB" b="1" dirty="0">
                <a:solidFill>
                  <a:srgbClr val="3333FF"/>
                </a:solidFill>
              </a:rPr>
              <a:t>I’m reminded of His love –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GB" b="1" dirty="0">
                <a:solidFill>
                  <a:srgbClr val="3333FF"/>
                </a:solidFill>
              </a:rPr>
              <a:t>Love that never leaves me.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GB" b="1" dirty="0">
                <a:solidFill>
                  <a:srgbClr val="3333FF"/>
                </a:solidFill>
              </a:rPr>
              <a:t>Who am I that He should die,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GB" b="1" dirty="0">
                <a:solidFill>
                  <a:srgbClr val="3333FF"/>
                </a:solidFill>
              </a:rPr>
              <a:t>Giving life so freely?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GB" b="1" dirty="0">
                <a:solidFill>
                  <a:srgbClr val="3333FF"/>
                </a:solidFill>
              </a:rPr>
              <a:t>When I think about the cross,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GB" b="1" dirty="0">
                <a:solidFill>
                  <a:srgbClr val="3333FF"/>
                </a:solidFill>
              </a:rPr>
              <a:t>Help me to believe it.</a:t>
            </a:r>
          </a:p>
          <a:p>
            <a:pPr marL="0" indent="0">
              <a:buNone/>
            </a:pPr>
            <a:r>
              <a:rPr lang="en-GB" i="1" dirty="0"/>
              <a:t>(Repeat twice more)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77715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0EAEDBDB-45F9-42FF-867C-E0FDE0B44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76664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  <a:tabLst>
                <a:tab pos="1438275" algn="l"/>
              </a:tabLst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CHORUS 	</a:t>
            </a:r>
            <a:r>
              <a:rPr lang="en-GB" altLang="en-US" sz="2400" b="1" i="1" dirty="0">
                <a:solidFill>
                  <a:srgbClr val="3333FF"/>
                </a:solidFill>
              </a:rPr>
              <a:t>Risen! Risen! Jesus is risen!</a:t>
            </a:r>
          </a:p>
          <a:p>
            <a:pPr eaLnBrk="1" hangingPunct="1">
              <a:lnSpc>
                <a:spcPct val="80000"/>
              </a:lnSpc>
              <a:buNone/>
              <a:tabLst>
                <a:tab pos="1438275" algn="l"/>
              </a:tabLst>
              <a:defRPr/>
            </a:pPr>
            <a:r>
              <a:rPr lang="en-GB" altLang="en-US" sz="2400" b="1" i="1" dirty="0">
                <a:solidFill>
                  <a:srgbClr val="3333FF"/>
                </a:solidFill>
              </a:rPr>
              <a:t>		The Spirit was given – Jesus is alive!</a:t>
            </a:r>
          </a:p>
          <a:p>
            <a:pPr eaLnBrk="1" hangingPunct="1">
              <a:lnSpc>
                <a:spcPct val="80000"/>
              </a:lnSpc>
              <a:buNone/>
              <a:tabLst>
                <a:tab pos="1438275" algn="l"/>
              </a:tabLst>
              <a:defRPr/>
            </a:pPr>
            <a:r>
              <a:rPr lang="en-GB" altLang="en-US" sz="2400" b="1" i="1" dirty="0">
                <a:solidFill>
                  <a:srgbClr val="3333FF"/>
                </a:solidFill>
              </a:rPr>
              <a:t>		Risen! Risen! Jesus is risen!</a:t>
            </a:r>
          </a:p>
          <a:p>
            <a:pPr eaLnBrk="1" hangingPunct="1">
              <a:lnSpc>
                <a:spcPct val="80000"/>
              </a:lnSpc>
              <a:buNone/>
              <a:tabLst>
                <a:tab pos="1438275" algn="l"/>
              </a:tabLst>
              <a:defRPr/>
            </a:pPr>
            <a:r>
              <a:rPr lang="en-GB" altLang="en-US" sz="2400" b="1" i="1" dirty="0">
                <a:solidFill>
                  <a:srgbClr val="3333FF"/>
                </a:solidFill>
              </a:rPr>
              <a:t>		The Spirit was given – Jesus is alive!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endParaRPr lang="en-GB" altLang="en-US" sz="2400" b="1" dirty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Early in the morning on the first day of the week,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Women went to visit at the tomb.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Angels came and told them, ‘The one you’ve come to see,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He isn’t here, but you will meet Him soon!’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endParaRPr lang="en-GB" altLang="en-US" sz="2400" b="1" dirty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CHORUS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Fearful and excited, amazed by all they’d seen,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Mary and her friends ran from the tomb.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Finding the disciples together where they’d meet,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Bursting with joy they ran into the room. </a:t>
            </a:r>
          </a:p>
          <a:p>
            <a:pPr>
              <a:defRPr/>
            </a:pPr>
            <a:endParaRPr lang="en-GB" alt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>
            <a:extLst>
              <a:ext uri="{FF2B5EF4-FFF2-40B4-BE49-F238E27FC236}">
                <a16:creationId xmlns:a16="http://schemas.microsoft.com/office/drawing/2014/main" id="{ED9D660C-EC02-4116-9E93-FFF6F00D7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04656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b="1" dirty="0">
                <a:solidFill>
                  <a:srgbClr val="3333FF"/>
                </a:solidFill>
              </a:rPr>
              <a:t>Two of the believers, with thoughts about the week,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b="1" dirty="0">
                <a:solidFill>
                  <a:srgbClr val="3333FF"/>
                </a:solidFill>
              </a:rPr>
              <a:t>Walked the road so lonely and confused.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b="1" dirty="0">
                <a:solidFill>
                  <a:srgbClr val="3333FF"/>
                </a:solidFill>
              </a:rPr>
              <a:t>While they spoke of Jesus and all he’d come to mean,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b="1" dirty="0">
                <a:solidFill>
                  <a:srgbClr val="3333FF"/>
                </a:solidFill>
              </a:rPr>
              <a:t>He came along beside them with the news:</a:t>
            </a:r>
          </a:p>
          <a:p>
            <a:pPr eaLnBrk="1" hangingPunct="1">
              <a:lnSpc>
                <a:spcPct val="80000"/>
              </a:lnSpc>
              <a:buNone/>
              <a:tabLst>
                <a:tab pos="1438275" algn="l"/>
              </a:tabLst>
              <a:defRPr/>
            </a:pPr>
            <a:endParaRPr lang="en-GB" altLang="en-US" sz="1200" b="1" dirty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buNone/>
              <a:tabLst>
                <a:tab pos="1438275" algn="l"/>
              </a:tabLst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CHORUS 	</a:t>
            </a:r>
            <a:r>
              <a:rPr lang="en-GB" altLang="en-US" sz="2400" b="1" i="1" dirty="0">
                <a:solidFill>
                  <a:srgbClr val="3333FF"/>
                </a:solidFill>
              </a:rPr>
              <a:t>Risen! Risen! Jesus is risen!</a:t>
            </a:r>
          </a:p>
          <a:p>
            <a:pPr eaLnBrk="1" hangingPunct="1">
              <a:lnSpc>
                <a:spcPct val="80000"/>
              </a:lnSpc>
              <a:buNone/>
              <a:tabLst>
                <a:tab pos="1438275" algn="l"/>
              </a:tabLst>
              <a:defRPr/>
            </a:pPr>
            <a:r>
              <a:rPr lang="en-GB" altLang="en-US" sz="2400" b="1" i="1" dirty="0">
                <a:solidFill>
                  <a:srgbClr val="3333FF"/>
                </a:solidFill>
              </a:rPr>
              <a:t>		The Spirit was given – Jesus is alive!</a:t>
            </a:r>
          </a:p>
          <a:p>
            <a:pPr eaLnBrk="1" hangingPunct="1">
              <a:lnSpc>
                <a:spcPct val="80000"/>
              </a:lnSpc>
              <a:buNone/>
              <a:tabLst>
                <a:tab pos="1438275" algn="l"/>
              </a:tabLst>
              <a:defRPr/>
            </a:pPr>
            <a:r>
              <a:rPr lang="en-GB" altLang="en-US" sz="2400" b="1" i="1" dirty="0">
                <a:solidFill>
                  <a:srgbClr val="3333FF"/>
                </a:solidFill>
              </a:rPr>
              <a:t>		Risen! Risen! Jesus is risen!</a:t>
            </a:r>
          </a:p>
          <a:p>
            <a:pPr eaLnBrk="1" hangingPunct="1">
              <a:lnSpc>
                <a:spcPct val="80000"/>
              </a:lnSpc>
              <a:buNone/>
              <a:tabLst>
                <a:tab pos="1438275" algn="l"/>
              </a:tabLst>
              <a:defRPr/>
            </a:pPr>
            <a:r>
              <a:rPr lang="en-GB" altLang="en-US" sz="2400" b="1" i="1" dirty="0">
                <a:solidFill>
                  <a:srgbClr val="3333FF"/>
                </a:solidFill>
              </a:rPr>
              <a:t>		The Spirit was given – Jesus is alive!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1100" b="1" dirty="0"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b="1" dirty="0">
                <a:solidFill>
                  <a:srgbClr val="3333FF"/>
                </a:solidFill>
              </a:rPr>
              <a:t>All of the disciples were terrified to see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b="1" dirty="0">
                <a:solidFill>
                  <a:srgbClr val="3333FF"/>
                </a:solidFill>
              </a:rPr>
              <a:t>Jesus there before them in the room.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b="1" dirty="0">
                <a:solidFill>
                  <a:srgbClr val="3333FF"/>
                </a:solidFill>
              </a:rPr>
              <a:t>‘Why are you so frightened?’ He said. ‘It’s really me!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b="1" dirty="0">
                <a:solidFill>
                  <a:srgbClr val="3333FF"/>
                </a:solidFill>
              </a:rPr>
              <a:t>All of the things I told you have come true!’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1200" b="1" dirty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buNone/>
              <a:tabLst>
                <a:tab pos="1438275" algn="l"/>
              </a:tabLst>
              <a:defRPr/>
            </a:pPr>
            <a:r>
              <a:rPr lang="en-GB" altLang="en-US" sz="2400" b="1" i="1" dirty="0">
                <a:solidFill>
                  <a:srgbClr val="3333FF"/>
                </a:solidFill>
              </a:rPr>
              <a:t>CHORUS</a:t>
            </a:r>
            <a:r>
              <a:rPr lang="en-GB" altLang="en-US" sz="2400" b="1" dirty="0">
                <a:solidFill>
                  <a:srgbClr val="3333FF"/>
                </a:solidFill>
              </a:rPr>
              <a:t> 	</a:t>
            </a:r>
            <a:endParaRPr lang="en-GB" altLang="en-US" sz="2400" b="1" i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>
            <a:extLst>
              <a:ext uri="{FF2B5EF4-FFF2-40B4-BE49-F238E27FC236}">
                <a16:creationId xmlns:a16="http://schemas.microsoft.com/office/drawing/2014/main" id="{8EEB1F6B-1F07-4378-AD4D-1D96C74C49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000" b="1" i="1" dirty="0"/>
              <a:t>Prayer after Communion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0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Almighty God,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we thank you for feeding us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with the body and blood of your Son Jesus Christ.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Through him we offer you our souls and bodies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to be a living sacrifice.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Send us out in the power of your Spirit</a:t>
            </a:r>
            <a:endParaRPr lang="en-GB" altLang="en-US" sz="2400" b="1" dirty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 b="1" dirty="0">
                <a:solidFill>
                  <a:srgbClr val="3333FF"/>
                </a:solidFill>
              </a:rPr>
              <a:t>to live and work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to your praise and glory.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Amen.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1200" b="1" i="1" dirty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b="1" i="1" dirty="0"/>
              <a:t>The Blessing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1200" i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Amen.</a:t>
            </a:r>
          </a:p>
        </p:txBody>
      </p:sp>
      <p:pic>
        <p:nvPicPr>
          <p:cNvPr id="34819" name="Picture 3" descr="C:\Users\head\AppData\Local\Microsoft\Windows\Temporary Internet Files\Content.IE5\T8BPB8FM\Cross-Pattee-Heraldry.svg[1].png">
            <a:extLst>
              <a:ext uri="{FF2B5EF4-FFF2-40B4-BE49-F238E27FC236}">
                <a16:creationId xmlns:a16="http://schemas.microsoft.com/office/drawing/2014/main" id="{F551E181-B1F2-452E-8CAA-963A3D070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5373688"/>
            <a:ext cx="150813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>
            <a:extLst>
              <a:ext uri="{FF2B5EF4-FFF2-40B4-BE49-F238E27FC236}">
                <a16:creationId xmlns:a16="http://schemas.microsoft.com/office/drawing/2014/main" id="{8B4B4339-5748-43AC-8991-4880810EC71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836712"/>
            <a:ext cx="8229600" cy="25922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800" b="1" i="1" dirty="0"/>
              <a:t>The Dismissal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28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/>
              <a:t>Go in the peace of Christ.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b="1" dirty="0">
                <a:solidFill>
                  <a:srgbClr val="3333FF"/>
                </a:solidFill>
              </a:rPr>
              <a:t>Thanks be to God.  Amen.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F3D02-ECD6-4E00-A82F-D2BC602E6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4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Initial hymn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When I think about the Cross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Words and Music by Mark and Helen Johnson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©1995 OUT OF THE ARK MUSIC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4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Hymn before the Gospel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Mary’s Song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Words and Music by Mark and Helen Johnson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©1995 OUT OF THE ARK MUSIC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4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The Offertory Hymn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Celebrate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Words and Music by Mark and Helen Johnson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©1995 OUT OF THE ARK MUSIC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4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The Communion Hymn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Lord of the Dance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Words by Sydney Carter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© 1963 </a:t>
            </a:r>
            <a:r>
              <a:rPr lang="en-GB" altLang="en-US" sz="1400" dirty="0" err="1"/>
              <a:t>Stainer</a:t>
            </a:r>
            <a:r>
              <a:rPr lang="en-GB" altLang="en-US" sz="1400" dirty="0"/>
              <a:t> &amp; Bell Ltd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6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Recessional Hymn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Easter Jubilation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Words and Music by Mark and Helen Johnson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©1995 OUT OF THE ARK MUSIC</a:t>
            </a:r>
          </a:p>
          <a:p>
            <a:pPr marL="0" indent="0">
              <a:buFont typeface="Arial" charset="0"/>
              <a:buNone/>
              <a:defRPr/>
            </a:pPr>
            <a:endParaRPr lang="en-GB" sz="1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9456B80E-AFDE-4E6B-8A7E-31C5EAF23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Easter Eucharist</a:t>
            </a:r>
          </a:p>
        </p:txBody>
      </p:sp>
      <p:sp>
        <p:nvSpPr>
          <p:cNvPr id="43011" name="Content Placeholder 3">
            <a:extLst>
              <a:ext uri="{FF2B5EF4-FFF2-40B4-BE49-F238E27FC236}">
                <a16:creationId xmlns:a16="http://schemas.microsoft.com/office/drawing/2014/main" id="{3BBCBE81-0F24-4174-9DB6-DD94FF7BD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alt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GB" alt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altLang="en-US" dirty="0"/>
              <a:t>The staff, Governors and children of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altLang="en-US" dirty="0"/>
              <a:t>St Mary’s wish you peace and joy.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68761"/>
            <a:ext cx="5112567" cy="390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94D34-FA0C-4179-927D-035EF34BB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4527C-A88B-4159-A090-5343F1758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0806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1">
            <a:extLst>
              <a:ext uri="{FF2B5EF4-FFF2-40B4-BE49-F238E27FC236}">
                <a16:creationId xmlns:a16="http://schemas.microsoft.com/office/drawing/2014/main" id="{457B12B8-5D3D-4952-8C27-089AAD4A4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333375"/>
            <a:ext cx="8229600" cy="579278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One mother hen sat on 4 little eggs, Keeping them warm in her little egg nest, </a:t>
            </a:r>
          </a:p>
          <a:p>
            <a:pPr marL="0" indent="0">
              <a:buNone/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Then one day she heard a crack, and a little voice said, as the egg was hatched;</a:t>
            </a:r>
          </a:p>
          <a:p>
            <a:pPr marL="0" indent="0">
              <a:buNone/>
              <a:defRPr/>
            </a:pPr>
            <a:endParaRPr lang="en-GB" altLang="en-US" sz="1050" b="1" i="1" dirty="0">
              <a:solidFill>
                <a:srgbClr val="3333FF"/>
              </a:solidFill>
            </a:endParaRPr>
          </a:p>
          <a:p>
            <a:pPr marL="989013" indent="0">
              <a:buNone/>
              <a:defRPr/>
            </a:pPr>
            <a:r>
              <a:rPr lang="en-GB" altLang="en-US" sz="2400" b="1" i="1" dirty="0">
                <a:solidFill>
                  <a:srgbClr val="3333FF"/>
                </a:solidFill>
              </a:rPr>
              <a:t>I'm a spring chicken! I'm yellow and small. </a:t>
            </a:r>
          </a:p>
          <a:p>
            <a:pPr marL="989013" indent="0">
              <a:buNone/>
              <a:defRPr/>
            </a:pPr>
            <a:r>
              <a:rPr lang="en-GB" altLang="en-US" sz="2400" b="1" i="1" dirty="0">
                <a:solidFill>
                  <a:srgbClr val="3333FF"/>
                </a:solidFill>
              </a:rPr>
              <a:t>My feathers are fluffy and they're keeping me warm. My legs are not long, so I'll never be tall,</a:t>
            </a:r>
            <a:br>
              <a:rPr lang="en-GB" altLang="en-US" sz="2400" b="1" i="1" dirty="0">
                <a:solidFill>
                  <a:srgbClr val="3333FF"/>
                </a:solidFill>
              </a:rPr>
            </a:br>
            <a:r>
              <a:rPr lang="en-GB" altLang="en-US" sz="2400" b="1" i="1" dirty="0">
                <a:solidFill>
                  <a:srgbClr val="3333FF"/>
                </a:solidFill>
              </a:rPr>
              <a:t>But I'm a real spring chicken and I'm having a ball! (Chicken I'm a chicken, I'm a having a ball!)</a:t>
            </a:r>
          </a:p>
          <a:p>
            <a:pPr marL="0" indent="0">
              <a:buNone/>
              <a:defRPr/>
            </a:pPr>
            <a:r>
              <a:rPr lang="en-GB" altLang="en-US" sz="1800" dirty="0">
                <a:solidFill>
                  <a:srgbClr val="3333FF"/>
                </a:solidFill>
              </a:rPr>
              <a:t/>
            </a:r>
            <a:br>
              <a:rPr lang="en-GB" altLang="en-US" sz="1800" dirty="0">
                <a:solidFill>
                  <a:srgbClr val="3333FF"/>
                </a:solidFill>
              </a:rPr>
            </a:br>
            <a:r>
              <a:rPr lang="en-GB" altLang="en-US" sz="2400" b="1" dirty="0">
                <a:solidFill>
                  <a:srgbClr val="3333FF"/>
                </a:solidFill>
              </a:rPr>
              <a:t>One mother hen sat on 3 little eggs, keeping them warm in her little egg nest. </a:t>
            </a:r>
          </a:p>
          <a:p>
            <a:pPr marL="0" indent="0">
              <a:buNone/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Then one day she fell asleep and a little voice said in a whispered tweet:</a:t>
            </a:r>
            <a:r>
              <a:rPr lang="en-GB" altLang="en-US" sz="2400" b="1" dirty="0">
                <a:solidFill>
                  <a:srgbClr val="002060"/>
                </a:solidFill>
              </a:rPr>
              <a:t/>
            </a:r>
            <a:br>
              <a:rPr lang="en-GB" altLang="en-US" sz="2400" b="1" dirty="0">
                <a:solidFill>
                  <a:srgbClr val="002060"/>
                </a:solidFill>
              </a:rPr>
            </a:br>
            <a:r>
              <a:rPr lang="en-GB" altLang="en-US" sz="1200" dirty="0"/>
              <a:t/>
            </a:r>
            <a:br>
              <a:rPr lang="en-GB" altLang="en-US" sz="1200" dirty="0"/>
            </a:br>
            <a:endParaRPr lang="en-GB" altLang="en-US" sz="12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C0808-933C-4B51-922C-784BC1A62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476250"/>
            <a:ext cx="8712968" cy="5977086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GB" sz="2400" b="1" dirty="0">
                <a:solidFill>
                  <a:srgbClr val="3333FF"/>
                </a:solidFill>
              </a:rPr>
              <a:t>One mother hen sat on 2 little eggs, Keeping them warm in her little egg nest. </a:t>
            </a:r>
          </a:p>
          <a:p>
            <a:pPr marL="0" indent="0">
              <a:buFont typeface="Arial" charset="0"/>
              <a:buNone/>
              <a:defRPr/>
            </a:pPr>
            <a:r>
              <a:rPr lang="en-GB" sz="2400" b="1" dirty="0">
                <a:solidFill>
                  <a:srgbClr val="3333FF"/>
                </a:solidFill>
              </a:rPr>
              <a:t>Then one day she moved about and a little voice said, as a chick popped out:</a:t>
            </a:r>
            <a:r>
              <a:rPr lang="en-GB" sz="2400" dirty="0">
                <a:solidFill>
                  <a:srgbClr val="3333FF"/>
                </a:solidFill>
              </a:rPr>
              <a:t/>
            </a:r>
            <a:br>
              <a:rPr lang="en-GB" sz="2400" dirty="0">
                <a:solidFill>
                  <a:srgbClr val="3333FF"/>
                </a:solidFill>
              </a:rPr>
            </a:br>
            <a:endParaRPr lang="en-GB" sz="900" dirty="0">
              <a:solidFill>
                <a:srgbClr val="3333FF"/>
              </a:solidFill>
            </a:endParaRPr>
          </a:p>
          <a:p>
            <a:pPr marL="900113" indent="88900">
              <a:buFont typeface="Arial" charset="0"/>
              <a:buNone/>
              <a:defRPr/>
            </a:pPr>
            <a:r>
              <a:rPr lang="en-GB" sz="2400" b="1" i="1" dirty="0">
                <a:solidFill>
                  <a:srgbClr val="3333FF"/>
                </a:solidFill>
              </a:rPr>
              <a:t>I'm a spring chicken! I'm yellow and small. </a:t>
            </a:r>
          </a:p>
          <a:p>
            <a:pPr marL="989013" indent="0">
              <a:buFont typeface="Arial" charset="0"/>
              <a:buNone/>
              <a:defRPr/>
            </a:pPr>
            <a:r>
              <a:rPr lang="en-GB" sz="2400" b="1" i="1" dirty="0">
                <a:solidFill>
                  <a:srgbClr val="3333FF"/>
                </a:solidFill>
              </a:rPr>
              <a:t>My feathers are fluffy and they're keeping me warm. My legs are not long, so I'll never be tall,</a:t>
            </a:r>
            <a:r>
              <a:rPr lang="en-GB" sz="2400" i="1" dirty="0">
                <a:solidFill>
                  <a:srgbClr val="3333FF"/>
                </a:solidFill>
              </a:rPr>
              <a:t/>
            </a:r>
            <a:br>
              <a:rPr lang="en-GB" sz="2400" i="1" dirty="0">
                <a:solidFill>
                  <a:srgbClr val="3333FF"/>
                </a:solidFill>
              </a:rPr>
            </a:br>
            <a:r>
              <a:rPr lang="en-GB" sz="2400" b="1" i="1" dirty="0">
                <a:solidFill>
                  <a:srgbClr val="3333FF"/>
                </a:solidFill>
              </a:rPr>
              <a:t>But I'm a real spring chicken and I'm having a ball! (Chicken I'm a chicken, I'm a having a ball!)</a:t>
            </a:r>
          </a:p>
          <a:p>
            <a:pPr marL="0" indent="0">
              <a:buFont typeface="Arial" charset="0"/>
              <a:buNone/>
              <a:defRPr/>
            </a:pPr>
            <a:r>
              <a:rPr lang="en-GB" sz="2400" dirty="0">
                <a:solidFill>
                  <a:srgbClr val="3333FF"/>
                </a:solidFill>
              </a:rPr>
              <a:t/>
            </a:r>
            <a:br>
              <a:rPr lang="en-GB" sz="2400" dirty="0">
                <a:solidFill>
                  <a:srgbClr val="3333FF"/>
                </a:solidFill>
              </a:rPr>
            </a:br>
            <a:r>
              <a:rPr lang="en-GB" sz="2400" b="1" dirty="0">
                <a:solidFill>
                  <a:srgbClr val="3333FF"/>
                </a:solidFill>
              </a:rPr>
              <a:t>One mother hen sat on 1 little egg, Keeping it warm in her little egg nest. </a:t>
            </a:r>
          </a:p>
          <a:p>
            <a:pPr marL="0" indent="0">
              <a:buFont typeface="Arial" charset="0"/>
              <a:buNone/>
              <a:defRPr/>
            </a:pPr>
            <a:r>
              <a:rPr lang="en-GB" sz="2400" b="1" dirty="0">
                <a:solidFill>
                  <a:srgbClr val="3333FF"/>
                </a:solidFill>
              </a:rPr>
              <a:t>Then one day she gave a sigh and a little voice said SURPRISE! SURPRISE!!</a:t>
            </a:r>
            <a:r>
              <a:rPr lang="en-GB" sz="1800" dirty="0">
                <a:solidFill>
                  <a:srgbClr val="002060"/>
                </a:solidFill>
              </a:rPr>
              <a:t/>
            </a:r>
            <a:br>
              <a:rPr lang="en-GB" sz="1800" dirty="0">
                <a:solidFill>
                  <a:srgbClr val="002060"/>
                </a:solidFill>
              </a:rPr>
            </a:br>
            <a:endParaRPr lang="en-GB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9456B80E-AFDE-4E6B-8A7E-31C5EAF23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Easter Eucharist</a:t>
            </a:r>
          </a:p>
        </p:txBody>
      </p:sp>
      <p:sp>
        <p:nvSpPr>
          <p:cNvPr id="43011" name="Content Placeholder 3">
            <a:extLst>
              <a:ext uri="{FF2B5EF4-FFF2-40B4-BE49-F238E27FC236}">
                <a16:creationId xmlns:a16="http://schemas.microsoft.com/office/drawing/2014/main" id="{3BBCBE81-0F24-4174-9DB6-DD94FF7BD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alt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GB" alt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altLang="en-US" dirty="0"/>
              <a:t>The staff, Governors and children of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altLang="en-US" dirty="0"/>
              <a:t>St Mary’s wish you peace and joy.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68761"/>
            <a:ext cx="5112567" cy="390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9499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97B8FB0A-72CB-4864-81A7-0BB4CB704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GB" altLang="en-US"/>
              <a:t>Saying sorry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2BF231A8-ED02-4B67-A45B-E5995CD3107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/>
              <a:t>Lord, we have not loved you as we should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/>
              <a:t>Lord have mercy</a:t>
            </a:r>
            <a:endParaRPr lang="en-US" altLang="en-US" sz="28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1" dirty="0">
                <a:solidFill>
                  <a:srgbClr val="3333FF"/>
                </a:solidFill>
              </a:rPr>
              <a:t>Lord have mercy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/>
              <a:t>Lord, we have not loved our </a:t>
            </a:r>
            <a:r>
              <a:rPr lang="en-US" altLang="en-US" sz="2800" dirty="0" err="1"/>
              <a:t>neighbours</a:t>
            </a:r>
            <a:r>
              <a:rPr lang="en-US" altLang="en-US" sz="2800" dirty="0"/>
              <a:t> as we should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/>
              <a:t>Christ have mercy</a:t>
            </a:r>
            <a:endParaRPr lang="en-GB" altLang="en-US" sz="28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Christ have mercy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Lord, we have not loved ourselves as we should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Lord have mercy </a:t>
            </a:r>
            <a:endParaRPr lang="en-US" altLang="en-US" sz="2800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 dirty="0">
                <a:solidFill>
                  <a:srgbClr val="3333FF"/>
                </a:solidFill>
              </a:rPr>
              <a:t>Lord have mercy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>
              <a:solidFill>
                <a:srgbClr val="3333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1200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94D34-FA0C-4179-927D-035EF34BB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4527C-A88B-4159-A090-5343F1758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7826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94D34-FA0C-4179-927D-035EF34BB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4527C-A88B-4159-A090-5343F1758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1421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C:\Users\head\AppData\Local\Microsoft\Windows\Temporary Internet Files\Content.IE5\0I0NRTQM\cristianismo-765x510[1].jpg">
            <a:extLst>
              <a:ext uri="{FF2B5EF4-FFF2-40B4-BE49-F238E27FC236}">
                <a16:creationId xmlns:a16="http://schemas.microsoft.com/office/drawing/2014/main" id="{E339A8E8-7F0A-4F07-8240-BA642CDAC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87" y="2255043"/>
            <a:ext cx="4822825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444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3C382-79A1-4DC8-8228-1F3192117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764704"/>
            <a:ext cx="8229600" cy="446449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800" dirty="0"/>
              <a:t>May Almighty God have mercy on us,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800" dirty="0"/>
              <a:t>forgive us our sins,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800" dirty="0"/>
              <a:t>and bring us to everlasting life.</a:t>
            </a:r>
            <a:endParaRPr lang="en-GB" altLang="en-US" sz="2800" b="1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altLang="en-US" sz="2800" b="1" dirty="0">
                <a:solidFill>
                  <a:srgbClr val="3333FF"/>
                </a:solidFill>
              </a:rPr>
              <a:t>Amen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GB" altLang="en-US" sz="1800" b="1" dirty="0">
              <a:solidFill>
                <a:srgbClr val="3333FF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GB" altLang="en-US" sz="1050" i="1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GB" altLang="en-US" b="1" dirty="0">
              <a:solidFill>
                <a:srgbClr val="3333FF"/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93179-504C-4E4E-9D0C-6F3827E8B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pPr algn="l"/>
            <a:r>
              <a:rPr lang="en-GB" altLang="en-US" sz="2400" b="1" i="1" dirty="0"/>
              <a:t>The Gloria - Anderson 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2E253-3EC8-47FC-8EA8-D972E8D06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24744"/>
            <a:ext cx="8640960" cy="5112568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Gloria, </a:t>
            </a:r>
            <a:r>
              <a:rPr lang="en-US" altLang="en-US" sz="2400" b="1" dirty="0" err="1">
                <a:solidFill>
                  <a:srgbClr val="3333FF"/>
                </a:solidFill>
              </a:rPr>
              <a:t>gloria</a:t>
            </a:r>
            <a:r>
              <a:rPr lang="en-US" altLang="en-US" sz="2400" b="1" dirty="0">
                <a:solidFill>
                  <a:srgbClr val="3333FF"/>
                </a:solidFill>
              </a:rPr>
              <a:t>, in excelsis Deo.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Gloria, </a:t>
            </a:r>
            <a:r>
              <a:rPr lang="en-US" altLang="en-US" sz="2400" b="1" dirty="0" err="1">
                <a:solidFill>
                  <a:srgbClr val="3333FF"/>
                </a:solidFill>
              </a:rPr>
              <a:t>gloria</a:t>
            </a:r>
            <a:r>
              <a:rPr lang="en-US" altLang="en-US" sz="2400" b="1" dirty="0">
                <a:solidFill>
                  <a:srgbClr val="3333FF"/>
                </a:solidFill>
              </a:rPr>
              <a:t>, in excelsis Deo.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GB" altLang="en-US" sz="1600" b="1" dirty="0">
              <a:solidFill>
                <a:srgbClr val="3333FF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Lord God, heavenly King, peace you bring to us;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We worship you, we give you thanks, we sing our song of praise</a:t>
            </a:r>
            <a:r>
              <a:rPr lang="en-US" altLang="en-US" sz="2400" b="1" dirty="0"/>
              <a:t> </a:t>
            </a:r>
            <a:r>
              <a:rPr lang="en-US" altLang="en-US" sz="2400" b="1" i="1" dirty="0"/>
              <a:t>R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1100" b="1" i="1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Jesus, </a:t>
            </a:r>
            <a:r>
              <a:rPr lang="en-US" altLang="en-US" sz="2400" b="1" dirty="0" err="1">
                <a:solidFill>
                  <a:srgbClr val="3333FF"/>
                </a:solidFill>
              </a:rPr>
              <a:t>Saviour</a:t>
            </a:r>
            <a:r>
              <a:rPr lang="en-US" altLang="en-US" sz="2400" b="1" dirty="0">
                <a:solidFill>
                  <a:srgbClr val="3333FF"/>
                </a:solidFill>
              </a:rPr>
              <a:t> of all, Lord, God, Lamb of God,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You take away our sins, O Lord, have mercy on us all.</a:t>
            </a:r>
            <a:r>
              <a:rPr lang="en-US" altLang="en-US" sz="2400" b="1" dirty="0"/>
              <a:t> </a:t>
            </a:r>
            <a:r>
              <a:rPr lang="en-US" altLang="en-US" sz="2400" b="1" i="1" dirty="0"/>
              <a:t>R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1400" b="1" i="1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At the Father’s right hand, Lord receive our prayer,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For you alone are the Holy One, and you alone are Lord.</a:t>
            </a:r>
            <a:r>
              <a:rPr lang="en-US" altLang="en-US" sz="2400" b="1" dirty="0"/>
              <a:t>  </a:t>
            </a:r>
            <a:r>
              <a:rPr lang="en-US" altLang="en-US" sz="2400" b="1" i="1" dirty="0"/>
              <a:t>R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1400" b="1" i="1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Glory, Father and Son, glory, Holy Spirit,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To you we raise our hands up high, we glorify your name.</a:t>
            </a:r>
            <a:r>
              <a:rPr lang="en-US" altLang="en-US" sz="2400" b="1" dirty="0"/>
              <a:t> </a:t>
            </a:r>
            <a:r>
              <a:rPr lang="en-US" altLang="en-US" sz="2400" b="1" i="1" dirty="0"/>
              <a:t>R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10597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582BC730-D730-4D2A-B465-B2B4FF7B0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Prayer for today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D74A035C-F3FE-4C70-B3FD-1FE6264658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2305" y="1166018"/>
            <a:ext cx="8229600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dirty="0"/>
              <a:t>God of glory,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dirty="0"/>
              <a:t>by the raising of your Son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dirty="0"/>
              <a:t>you have broken the chains of death and hell: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dirty="0"/>
              <a:t>fill your Church with faith and hope;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dirty="0"/>
              <a:t>for a new day has dawned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dirty="0"/>
              <a:t>and the way to life stands open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dirty="0"/>
              <a:t>in our </a:t>
            </a:r>
            <a:r>
              <a:rPr lang="en-US" sz="2400" dirty="0" err="1"/>
              <a:t>Saviour</a:t>
            </a:r>
            <a:r>
              <a:rPr lang="en-US" sz="2400" dirty="0"/>
              <a:t> Jesus Christ who is alive and reigns with you in the unity of the Holy Spirit, one God now and forever.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sz="3600" b="1" baseline="2000" dirty="0"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sz="4000" b="1" baseline="2000" dirty="0">
                <a:solidFill>
                  <a:srgbClr val="3333FF"/>
                </a:solidFill>
              </a:rPr>
              <a:t>Amen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2800" b="1" dirty="0">
              <a:solidFill>
                <a:srgbClr val="3333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GB" altLang="en-US" sz="2400" b="1" i="1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GB" altLang="en-US" sz="2400" b="1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65A73DD6-2026-4F18-8380-7FF4B38D4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893" y="64652"/>
            <a:ext cx="8229600" cy="777875"/>
          </a:xfrm>
        </p:spPr>
        <p:txBody>
          <a:bodyPr/>
          <a:lstStyle/>
          <a:p>
            <a:pPr algn="l"/>
            <a:r>
              <a:rPr lang="en-GB" altLang="en-US" sz="2800" dirty="0" smtClean="0"/>
              <a:t>For God So Loved the World</a:t>
            </a:r>
            <a:endParaRPr lang="en-GB" altLang="en-US" sz="2800" dirty="0"/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6DE90889-986C-405B-8623-F7005A25A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311" y="842527"/>
            <a:ext cx="8229600" cy="602128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000" b="1" dirty="0" smtClean="0">
                <a:solidFill>
                  <a:srgbClr val="3333FF"/>
                </a:solidFill>
              </a:rPr>
              <a:t>For God so loved th</a:t>
            </a:r>
            <a:r>
              <a:rPr lang="en-GB" altLang="en-US" sz="2000" b="1" dirty="0" smtClean="0">
                <a:solidFill>
                  <a:srgbClr val="3333FF"/>
                </a:solidFill>
              </a:rPr>
              <a:t>e world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000" b="1" dirty="0" smtClean="0">
                <a:solidFill>
                  <a:srgbClr val="3333FF"/>
                </a:solidFill>
              </a:rPr>
              <a:t>He gave his only son,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000" b="1" dirty="0" smtClean="0">
                <a:solidFill>
                  <a:srgbClr val="3333FF"/>
                </a:solidFill>
              </a:rPr>
              <a:t>And whoever believes in him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000" b="1" dirty="0" smtClean="0">
                <a:solidFill>
                  <a:srgbClr val="3333FF"/>
                </a:solidFill>
              </a:rPr>
              <a:t>Shall not die, but have eternal life.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000" b="1" dirty="0"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000" b="1" dirty="0" smtClean="0">
                <a:solidFill>
                  <a:srgbClr val="3333FF"/>
                </a:solidFill>
              </a:rPr>
              <a:t>L is for love that he has for me,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000" b="1" dirty="0" smtClean="0">
                <a:solidFill>
                  <a:srgbClr val="3333FF"/>
                </a:solidFill>
              </a:rPr>
              <a:t>I am the reason he died on the tree.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000" b="1" dirty="0" smtClean="0">
                <a:solidFill>
                  <a:srgbClr val="3333FF"/>
                </a:solidFill>
              </a:rPr>
              <a:t>F is for forgiveness and now I am free,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000" b="1" dirty="0" smtClean="0">
                <a:solidFill>
                  <a:srgbClr val="3333FF"/>
                </a:solidFill>
              </a:rPr>
              <a:t>E is to enjoy being in his company.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000" b="1" dirty="0"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000" b="1" dirty="0" smtClean="0">
                <a:solidFill>
                  <a:srgbClr val="3333FF"/>
                </a:solidFill>
              </a:rPr>
              <a:t>For God so loved the world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000" b="1" dirty="0" smtClean="0">
                <a:solidFill>
                  <a:srgbClr val="3333FF"/>
                </a:solidFill>
              </a:rPr>
              <a:t>He gave his only son,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000" b="1" dirty="0" smtClean="0">
                <a:solidFill>
                  <a:srgbClr val="3333FF"/>
                </a:solidFill>
              </a:rPr>
              <a:t>And whoever believes in him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000" b="1" dirty="0" smtClean="0">
                <a:solidFill>
                  <a:srgbClr val="3333FF"/>
                </a:solidFill>
              </a:rPr>
              <a:t>Shall not die, but have eternal life. </a:t>
            </a:r>
            <a:endParaRPr lang="en-GB" altLang="en-US" sz="2000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>
            <a:extLst>
              <a:ext uri="{FF2B5EF4-FFF2-40B4-BE49-F238E27FC236}">
                <a16:creationId xmlns:a16="http://schemas.microsoft.com/office/drawing/2014/main" id="{F8BF389D-2396-4D7E-8200-C5C336403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476250"/>
            <a:ext cx="8229600" cy="58324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b="1" i="1" dirty="0"/>
              <a:t>Gospel Reading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dirty="0">
                <a:solidFill>
                  <a:srgbClr val="000000"/>
                </a:solidFill>
              </a:rPr>
              <a:t>Hear the Gospel of our Lord Jesus Christ according to John.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b="1" dirty="0">
                <a:solidFill>
                  <a:srgbClr val="3333FF"/>
                </a:solidFill>
              </a:rPr>
              <a:t>Glory to you, O Lord.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b="1" i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dirty="0"/>
              <a:t>This is the Gospel of The Lord.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b="1" dirty="0">
                <a:solidFill>
                  <a:srgbClr val="3333FF"/>
                </a:solidFill>
              </a:rPr>
              <a:t>Praise to you, O Christ.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2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2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200" dirty="0" smtClean="0"/>
              <a:t>Father Paul  </a:t>
            </a:r>
            <a:r>
              <a:rPr lang="en-GB" altLang="en-US" sz="2200" dirty="0" smtClean="0"/>
              <a:t>…</a:t>
            </a:r>
            <a:endParaRPr lang="en-GB" altLang="en-US" sz="22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b="1" i="1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5289</TotalTime>
  <Words>2376</Words>
  <Application>Microsoft Office PowerPoint</Application>
  <PresentationFormat>On-screen Show (4:3)</PresentationFormat>
  <Paragraphs>404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Wingdings</vt:lpstr>
      <vt:lpstr>Office Theme</vt:lpstr>
      <vt:lpstr>St Mary’s C of E (Aided) Primary School Easter Eucharist 2024</vt:lpstr>
      <vt:lpstr>Greeting</vt:lpstr>
      <vt:lpstr>PowerPoint Presentation</vt:lpstr>
      <vt:lpstr>Saying sorry</vt:lpstr>
      <vt:lpstr>PowerPoint Presentation</vt:lpstr>
      <vt:lpstr>The Gloria - Anderson </vt:lpstr>
      <vt:lpstr>Prayer for today</vt:lpstr>
      <vt:lpstr>For God So Loved the World</vt:lpstr>
      <vt:lpstr>PowerPoint Presentation</vt:lpstr>
      <vt:lpstr>PowerPoint Presentation</vt:lpstr>
      <vt:lpstr>PowerPoint Presentation</vt:lpstr>
      <vt:lpstr>PowerPoint Presentation</vt:lpstr>
      <vt:lpstr>The Peace</vt:lpstr>
      <vt:lpstr>The Offertory Hymn - Celebrate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Easter Eucharist</vt:lpstr>
      <vt:lpstr>PowerPoint Presentation</vt:lpstr>
      <vt:lpstr>PowerPoint Presentation</vt:lpstr>
      <vt:lpstr>PowerPoint Presentation</vt:lpstr>
      <vt:lpstr>Easter Eucharist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Andy</dc:creator>
  <cp:lastModifiedBy>scopus@SMPDOMAIN.local</cp:lastModifiedBy>
  <cp:revision>293</cp:revision>
  <cp:lastPrinted>2015-11-27T13:13:39Z</cp:lastPrinted>
  <dcterms:created xsi:type="dcterms:W3CDTF">2005-09-27T20:16:39Z</dcterms:created>
  <dcterms:modified xsi:type="dcterms:W3CDTF">2024-03-05T16:45:31Z</dcterms:modified>
</cp:coreProperties>
</file>