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handoutMasterIdLst>
    <p:handoutMasterId r:id="rId15"/>
  </p:handoutMasterIdLst>
  <p:sldIdLst>
    <p:sldId id="256" r:id="rId2"/>
    <p:sldId id="257" r:id="rId3"/>
    <p:sldId id="269" r:id="rId4"/>
    <p:sldId id="271" r:id="rId5"/>
    <p:sldId id="258" r:id="rId6"/>
    <p:sldId id="270" r:id="rId7"/>
    <p:sldId id="267" r:id="rId8"/>
    <p:sldId id="259" r:id="rId9"/>
    <p:sldId id="260" r:id="rId10"/>
    <p:sldId id="261" r:id="rId11"/>
    <p:sldId id="268" r:id="rId12"/>
    <p:sldId id="264" r:id="rId13"/>
    <p:sldId id="262" r:id="rId14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2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CA6AB63-0095-A842-A040-71FE5FF828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E4EDC71-8175-9A48-9932-7716479C30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253288AC-AFAF-444C-B3B0-8F3A15F53E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8D5AA6A2-6B53-AC4C-A110-1B9F7EB8B70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0FB92F-A3AF-40B3-975C-5F627D6BF8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A209-2614-5B45-9268-FE4EC458F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385F1-28E8-6E44-AC52-7FA488915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3FF4C-9AAB-4147-BFB7-17760C079E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065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E0945-0564-4A4D-8509-48D3F73A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4FC31-229B-7B42-993C-6D500D27E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0F382-B94A-42AC-AE08-D453A11727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13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FBA47-7B87-CB46-8E78-A5900DAA8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97B51-2AF8-1042-89DA-79943D106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2D27-5E94-4073-A1C1-B4AD9FACFC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46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E9341-3338-4095-B59B-2351053499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951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EFCA-978C-EC4F-8BD2-BEE34094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2973-6E13-734E-A5BF-B4ED395F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E123C-6E31-4AFC-A749-F67BAF7D7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0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21FB-64C4-194A-A86D-715CF3771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834C5-BFB6-CA42-B089-6D04CA60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D0511-1F62-4511-9A7C-49573004BA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140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7D90D-F970-E14B-A92B-0D1C7C80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D9EF2-A282-104C-ABC0-93E202DDE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63368-F114-BD46-BF73-D1385243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ED6B-FA27-4398-AAB0-A45613F879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32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70B6-CBA0-BF46-A58B-7C1C6C0D5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E322E-91C9-1647-B742-02EDEEE3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C59B7-B7EB-8043-BBFE-8B05DA92F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984AE-3634-8847-821F-61B05A15C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73BFC-2706-994F-9DB7-D436CE264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429D2-96EE-47C0-9EB5-BC2D9DA6E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14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A0F5-42D9-BA47-B890-F63B2DE1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9A52D-6E82-4C8F-9FDB-E50C9673C2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56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A1192-E016-440E-9538-E0256B22FD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35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6756E-C43C-A34C-A562-692C80C4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F7594-2525-6242-BB84-1B1E0E18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768AF-70DA-D74A-8B55-682660774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CE6A-7BF2-43D6-9B14-C26381341B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615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E6354-C240-574E-B4E9-DBB2609DC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D9757-CD14-D542-A0C0-00984EEFA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E7A93-26AA-3E48-A82E-46583337A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F26B0-C699-43A2-A697-5ECC76BFFB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175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6383B785-B470-417E-8B8A-A6B099E0FC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Thailand@stmarysprimarypulborough.co.uk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>
            <a:alpha val="3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15888"/>
            <a:ext cx="223202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938338"/>
            <a:ext cx="5595938" cy="273685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>‘Meet the Teacher’</a:t>
            </a:r>
            <a:b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</a:br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</a:br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>Hello and Welcome to India Class!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" y="5805488"/>
            <a:ext cx="8029575" cy="715962"/>
          </a:xfrm>
        </p:spPr>
        <p:txBody>
          <a:bodyPr/>
          <a:lstStyle/>
          <a:p>
            <a:pPr algn="l" eaLnBrk="1" hangingPunct="1"/>
            <a:r>
              <a:rPr lang="en-GB" altLang="en-US" sz="2000" smtClean="0">
                <a:latin typeface="XCCW Joined 1a" panose="03050602040000000000" pitchFamily="66" charset="0"/>
              </a:rPr>
              <a:t>Miss Wilkins and Mrs Hatcher– Class Teachers</a:t>
            </a:r>
          </a:p>
          <a:p>
            <a:pPr algn="l" eaLnBrk="1" hangingPunct="1"/>
            <a:r>
              <a:rPr lang="en-GB" altLang="en-US" sz="2000" smtClean="0">
                <a:latin typeface="XCCW Joined 1a" panose="03050602040000000000" pitchFamily="66" charset="0"/>
              </a:rPr>
              <a:t/>
            </a:r>
            <a:br>
              <a:rPr lang="en-GB" altLang="en-US" sz="2000" smtClean="0">
                <a:latin typeface="XCCW Joined 1a" panose="03050602040000000000" pitchFamily="66" charset="0"/>
              </a:rPr>
            </a:br>
            <a:r>
              <a:rPr lang="en-GB" altLang="en-US" sz="2000" smtClean="0">
                <a:latin typeface="XCCW Joined 1a" panose="03050602040000000000" pitchFamily="66" charset="0"/>
              </a:rPr>
              <a:t>Mrs Tiller– Teaching Assistant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313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96863"/>
            <a:ext cx="6870700" cy="771525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Our Behaviour Policy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8463F9E-27AC-B748-97A2-344E2E8B36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38238"/>
            <a:ext cx="8043863" cy="5256212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GB" altLang="en-US" sz="3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In </a:t>
            </a:r>
            <a:r>
              <a:rPr lang="en-GB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India class</a:t>
            </a: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, we aim to follow both our Golden Rules and Class Charter every day.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GB" altLang="en-US" sz="3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Good behaviour, including good </a:t>
            </a:r>
            <a:r>
              <a:rPr lang="en-GB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listening, </a:t>
            </a: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is rewarded with dojo points.  </a:t>
            </a: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If a child reaches a weekly target 5 times in the year, they will receive a bronze badge. If they reach the target 15 times, they will receive a silver badge. </a:t>
            </a: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If they reach the target 25 </a:t>
            </a:r>
            <a:r>
              <a:rPr lang="en-GB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times, </a:t>
            </a:r>
            <a:r>
              <a:rPr lang="en-GB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they will receive a gold badge. </a:t>
            </a:r>
            <a:endParaRPr lang="en-GB" altLang="en-US" sz="3400" dirty="0" smtClean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altLang="en-US" sz="3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Every week, the child with the most dojo points will be given a ’Dojo Champion’ certificate.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altLang="en-US" sz="3400" dirty="0" smtClean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Gentle </a:t>
            </a:r>
            <a:r>
              <a:rPr lang="en-US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reminders and a restorative approach </a:t>
            </a:r>
            <a:r>
              <a:rPr lang="en-US" altLang="en-US" sz="3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are </a:t>
            </a:r>
            <a:r>
              <a:rPr lang="en-US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undertaken to address any poor </a:t>
            </a:r>
            <a:r>
              <a:rPr lang="en-US" altLang="en-US" sz="3400" dirty="0" err="1">
                <a:solidFill>
                  <a:srgbClr val="9A0000"/>
                </a:solidFill>
                <a:latin typeface="XCCW Joined 1a" panose="03050602040000000000" pitchFamily="66" charset="0"/>
              </a:rPr>
              <a:t>behaviour</a:t>
            </a:r>
            <a:r>
              <a:rPr lang="en-US" altLang="en-US" sz="3400" dirty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2000" dirty="0">
              <a:solidFill>
                <a:srgbClr val="9A0000"/>
              </a:solidFill>
              <a:latin typeface="XCCW Joined 1a" panose="03050602040000000000" pitchFamily="66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9688"/>
            <a:ext cx="206692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3882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>
          <a:xfrm>
            <a:off x="434975" y="0"/>
            <a:ext cx="7886700" cy="996950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accent1"/>
                </a:solidFill>
                <a:latin typeface="XCCW Joined 1a" panose="03050602040000000000" pitchFamily="66" charset="0"/>
              </a:rPr>
              <a:t>Health and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10D3-0E2F-4945-B4FB-97B2EC05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13" y="1484313"/>
            <a:ext cx="8853487" cy="551815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can you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check your child for head lice (nits)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on a weekly basis.  Catching head lice is very common among young children and can be easily treated using products purchased from your local chemist.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en-GB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Ways to try to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avoid catching them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–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Tying back long hair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where possible.. Should your child contract head lice it is recommended the whole family are treated to prevent them spreading.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en-GB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Girls MUST take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earrings out for P.E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.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lessons and should hair tied back at all times.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S</a:t>
            </a:r>
            <a:r>
              <a:rPr lang="en-US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taff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are not permitted to help children remove earrings.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Should you be thinking about having your </a:t>
            </a:r>
            <a:r>
              <a:rPr lang="en-US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child’s ears pierced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, it is recommended you do this </a:t>
            </a:r>
            <a:r>
              <a:rPr lang="en-US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over the summer holidays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 so that they may be removed easily when they return to school in September.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P.E. is part of the National Curriculum and ALL children must participate. 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A </a:t>
            </a:r>
            <a:r>
              <a:rPr lang="en-GB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doctor’s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letter is required for exclusion from P.E.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6870700" cy="771525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Dates to Remember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0825" y="2205038"/>
            <a:ext cx="83883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C00000"/>
                </a:solidFill>
                <a:latin typeface="XCCW Joined 1a" panose="03050602040000000000" pitchFamily="66" charset="0"/>
                <a:cs typeface="Calibri" panose="020F0502020204030204" pitchFamily="34" charset="0"/>
              </a:rPr>
              <a:t>Friday 30th </a:t>
            </a:r>
            <a:r>
              <a:rPr lang="en-GB" altLang="en-US" sz="2000" dirty="0" smtClean="0">
                <a:solidFill>
                  <a:srgbClr val="C00000"/>
                </a:solidFill>
                <a:latin typeface="XCCW Joined 1a" panose="03050602040000000000" pitchFamily="66" charset="0"/>
                <a:cs typeface="Calibri" panose="020F0502020204030204" pitchFamily="34" charset="0"/>
              </a:rPr>
              <a:t>September - </a:t>
            </a:r>
            <a:r>
              <a:rPr lang="en-GB" altLang="en-US" sz="2000" dirty="0" smtClean="0">
                <a:solidFill>
                  <a:srgbClr val="C00000"/>
                </a:solidFill>
                <a:latin typeface="XCCW Joined 1a" panose="03050602040000000000" pitchFamily="66" charset="0"/>
                <a:cs typeface="Calibri" panose="020F0502020204030204" pitchFamily="34" charset="0"/>
              </a:rPr>
              <a:t>Class Assembly</a:t>
            </a:r>
          </a:p>
          <a:p>
            <a:pPr marL="0" indent="0">
              <a:defRPr/>
            </a:pPr>
            <a:r>
              <a:rPr lang="en-GB" altLang="en-US" sz="2000" dirty="0" smtClean="0">
                <a:solidFill>
                  <a:srgbClr val="C00000"/>
                </a:solidFill>
                <a:latin typeface="XCCW Joined 1a" panose="03050602040000000000" pitchFamily="66" charset="0"/>
                <a:cs typeface="Calibri" panose="020F0502020204030204" pitchFamily="34" charset="0"/>
              </a:rPr>
              <a:t/>
            </a:r>
            <a:br>
              <a:rPr lang="en-GB" altLang="en-US" sz="2000" dirty="0" smtClean="0">
                <a:solidFill>
                  <a:srgbClr val="C00000"/>
                </a:solidFill>
                <a:latin typeface="XCCW Joined 1a" panose="03050602040000000000" pitchFamily="66" charset="0"/>
                <a:cs typeface="Calibri" panose="020F0502020204030204" pitchFamily="34" charset="0"/>
              </a:rPr>
            </a:br>
            <a:endParaRPr lang="en-GB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19063"/>
            <a:ext cx="25225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3813"/>
            <a:ext cx="6870700" cy="987425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Any Questions?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846F841-9842-0F4E-A932-68229458F4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565400"/>
            <a:ext cx="8496300" cy="266382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  <a:t>If there is anything that you are curious or concerned about, please do email us on our class email address:</a:t>
            </a:r>
            <a:b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</a:br>
            <a:r>
              <a:rPr lang="en-GB" altLang="en-US" sz="2400" dirty="0">
                <a:solidFill>
                  <a:schemeClr val="accent1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2400" dirty="0">
                <a:solidFill>
                  <a:schemeClr val="accent1"/>
                </a:solidFill>
                <a:latin typeface="XCCW Joined 1a" panose="03050602040000000000" pitchFamily="66" charset="0"/>
              </a:rPr>
            </a:br>
            <a:r>
              <a:rPr lang="en-GB" altLang="en-US" sz="2400" u="sng" dirty="0" smtClean="0">
                <a:solidFill>
                  <a:schemeClr val="accent1"/>
                </a:solidFill>
                <a:latin typeface="XCCW Joined 1a" panose="03050602040000000000" pitchFamily="66" charset="0"/>
              </a:rPr>
              <a:t>india</a:t>
            </a:r>
            <a:r>
              <a:rPr lang="en-GB" altLang="en-US" sz="2400" u="sng" dirty="0" smtClean="0">
                <a:solidFill>
                  <a:schemeClr val="accent1"/>
                </a:solidFill>
                <a:latin typeface="XCCW Joined 1a" panose="03050602040000000000" pitchFamily="66" charset="0"/>
                <a:hlinkClick r:id="rId2"/>
              </a:rPr>
              <a:t>@</a:t>
            </a:r>
            <a:r>
              <a:rPr lang="en-GB" altLang="en-US" sz="2400" dirty="0" smtClean="0">
                <a:solidFill>
                  <a:schemeClr val="accent1"/>
                </a:solidFill>
                <a:latin typeface="XCCW Joined 1a" panose="03050602040000000000" pitchFamily="66" charset="0"/>
                <a:hlinkClick r:id="rId2"/>
              </a:rPr>
              <a:t>stmarysprimarypulborough.co.uk</a:t>
            </a:r>
            <a:r>
              <a:rPr lang="en-GB" altLang="en-US" sz="2400" dirty="0" smtClean="0">
                <a:solidFill>
                  <a:schemeClr val="accent1"/>
                </a:solidFill>
                <a:latin typeface="XCCW Joined 1a" panose="03050602040000000000" pitchFamily="66" charset="0"/>
              </a:rPr>
              <a:t>  </a:t>
            </a:r>
            <a:endParaRPr lang="en-GB" altLang="en-US" sz="2400" dirty="0">
              <a:solidFill>
                <a:schemeClr val="accent1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400" dirty="0">
              <a:solidFill>
                <a:srgbClr val="C0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  <a:t>Thank you for listening! </a:t>
            </a: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  <a:sym typeface="Wingdings" panose="05000000000000000000" pitchFamily="2" charset="2"/>
              </a:rPr>
              <a:t></a:t>
            </a:r>
            <a:endParaRPr lang="en-GB" altLang="en-US" sz="2400" dirty="0">
              <a:solidFill>
                <a:srgbClr val="C0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2400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69863"/>
            <a:ext cx="25225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008063"/>
            <a:ext cx="6870700" cy="952500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Curriculum</a:t>
            </a:r>
            <a:b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</a:br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</a:br>
            <a:endParaRPr lang="en-GB" altLang="en-US" sz="3200" b="1" u="sng" smtClean="0">
              <a:solidFill>
                <a:schemeClr val="hlink"/>
              </a:solidFill>
              <a:latin typeface="XCCW Joined 1a" panose="03050602040000000000" pitchFamily="66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6B28FAD-E46F-6344-BE0F-FD1FD97DC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988" y="1484313"/>
            <a:ext cx="8064500" cy="60848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2000" dirty="0" smtClean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Mrs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Hatcher and Miss Wilkins will talk you through our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Curriculum: </a:t>
            </a: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Our Themes for this Year: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2000" dirty="0" smtClean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2000" dirty="0" smtClean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Core Subjects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Foundation Subjects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2000" dirty="0" smtClean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Mrs </a:t>
            </a:r>
            <a:r>
              <a:rPr lang="en-GB" altLang="en-US" sz="2000" dirty="0" err="1" smtClean="0">
                <a:solidFill>
                  <a:srgbClr val="72002C"/>
                </a:solidFill>
                <a:latin typeface="XCCW Joined 1a" panose="03050602040000000000" pitchFamily="66" charset="0"/>
              </a:rPr>
              <a:t>Dunstall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 will cover PPA in our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class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on a Tuesday. </a:t>
            </a: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-3175"/>
            <a:ext cx="2232025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321050"/>
            <a:ext cx="80391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3124200"/>
            <a:ext cx="80629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400"/>
            <a:ext cx="6870700" cy="950913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India Class Timetable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6B28FAD-E46F-6344-BE0F-FD1FD97DC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988" y="1484313"/>
            <a:ext cx="8064500" cy="608488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PE will be on a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Monday (outside)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and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a Wednesday (inside) each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week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PE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k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its are required.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</a:b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Spelling lists will be assigned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on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Google Classroom each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week.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The children will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have a Spelling Quiz each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Monday.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Homework this term is a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list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from which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the children can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choose.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We would like the children to complete one piece of homework each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week. Please upload onto Google Classroom or bring it in.  </a:t>
            </a: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The timetable is flexible and will change each week depending on what we need to focus on, but Worship, Phonics, Maths and English will be covered daily.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000" dirty="0">
                <a:solidFill>
                  <a:srgbClr val="72002C"/>
                </a:solidFill>
              </a:rPr>
              <a:t/>
            </a:r>
            <a:br>
              <a:rPr lang="en-GB" altLang="en-US" sz="2000" dirty="0">
                <a:solidFill>
                  <a:srgbClr val="72002C"/>
                </a:solidFill>
              </a:rPr>
            </a:br>
            <a:endParaRPr lang="en-GB" altLang="en-US" sz="2000" dirty="0">
              <a:solidFill>
                <a:srgbClr val="72002C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88" y="116632"/>
            <a:ext cx="1914525" cy="127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539750" y="-531813"/>
            <a:ext cx="8096250" cy="1790701"/>
          </a:xfrm>
        </p:spPr>
        <p:txBody>
          <a:bodyPr/>
          <a:lstStyle/>
          <a:p>
            <a:r>
              <a:rPr lang="en-US" altLang="en-US" sz="4000" smtClean="0">
                <a:latin typeface="XCCW Joined 1a" panose="03050602040000000000" pitchFamily="66" charset="0"/>
              </a:rPr>
              <a:t>In EYFS and Key Stage 1:</a:t>
            </a:r>
            <a:endParaRPr lang="en-GB" altLang="en-US" sz="4000" smtClean="0">
              <a:latin typeface="XCCW Joined 1a" panose="0305060204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1258888"/>
            <a:ext cx="7959725" cy="4002087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b="1" dirty="0" smtClean="0">
                <a:latin typeface="XCCW Joined 1a" panose="03050602040000000000" pitchFamily="66" charset="0"/>
              </a:rPr>
              <a:t>Our priority is </a:t>
            </a:r>
            <a:r>
              <a:rPr lang="en-US" sz="1600" b="1" u="sng" dirty="0" smtClean="0">
                <a:latin typeface="XCCW Joined 1a" panose="03050602040000000000" pitchFamily="66" charset="0"/>
              </a:rPr>
              <a:t>meeting the needs of our children</a:t>
            </a:r>
            <a:r>
              <a:rPr lang="en-US" sz="1600" b="1" dirty="0" smtClean="0">
                <a:latin typeface="XCCW Joined 1a" panose="03050602040000000000" pitchFamily="66" charset="0"/>
              </a:rPr>
              <a:t> </a:t>
            </a:r>
            <a:r>
              <a:rPr lang="en-GB" sz="1600" b="1" dirty="0" smtClean="0">
                <a:latin typeface="XCCW Joined 1a" panose="03050602040000000000" pitchFamily="66" charset="0"/>
              </a:rPr>
              <a:t>– whichever class they are in.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GB" sz="1600" b="1" dirty="0" smtClean="0">
                <a:latin typeface="XCCW Joined 1a" panose="03050602040000000000" pitchFamily="66" charset="0"/>
              </a:rPr>
              <a:t>Your child will get the required ‘diet’ for their year group – </a:t>
            </a:r>
            <a:r>
              <a:rPr lang="en-GB" sz="1600" i="1" u="sng" dirty="0" smtClean="0">
                <a:latin typeface="XCCW Joined 1a" panose="03050602040000000000" pitchFamily="66" charset="0"/>
              </a:rPr>
              <a:t>but also a diet that is tailored to their need </a:t>
            </a:r>
            <a:r>
              <a:rPr lang="en-GB" sz="1600" b="1" dirty="0" smtClean="0">
                <a:latin typeface="XCCW Joined 1a" panose="03050602040000000000" pitchFamily="66" charset="0"/>
              </a:rPr>
              <a:t>– this may look different for children in different classes.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Classes may work completely independently… </a:t>
            </a:r>
            <a:r>
              <a:rPr lang="en-US" sz="1600" i="1" dirty="0" smtClean="0">
                <a:latin typeface="XCCW Joined 1a" panose="03050602040000000000" pitchFamily="66" charset="0"/>
              </a:rPr>
              <a:t>sometimes.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Classes may work with the class next door… </a:t>
            </a:r>
            <a:r>
              <a:rPr lang="en-US" sz="1600" i="1" dirty="0" smtClean="0">
                <a:latin typeface="XCCW Joined 1a" panose="03050602040000000000" pitchFamily="66" charset="0"/>
              </a:rPr>
              <a:t>sometimes.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Children </a:t>
            </a:r>
            <a:r>
              <a:rPr lang="en-US" sz="1600" u="sng" dirty="0" smtClean="0">
                <a:latin typeface="XCCW Joined 1a" panose="03050602040000000000" pitchFamily="66" charset="0"/>
              </a:rPr>
              <a:t>may</a:t>
            </a:r>
            <a:r>
              <a:rPr lang="en-US" sz="1600" dirty="0" smtClean="0">
                <a:latin typeface="XCCW Joined 1a" panose="03050602040000000000" pitchFamily="66" charset="0"/>
              </a:rPr>
              <a:t> do things with other children in their year group – thus mixing with other classes or doing similar activities… </a:t>
            </a:r>
            <a:r>
              <a:rPr lang="en-US" sz="1600" i="1" dirty="0" smtClean="0">
                <a:latin typeface="XCCW Joined 1a" panose="03050602040000000000" pitchFamily="66" charset="0"/>
              </a:rPr>
              <a:t>sometimes.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For example: at Christmas, UK will work with Thailand on a performance and India will work with Italy on a different performance – each child will be included.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You may hear that children who are in another class, </a:t>
            </a:r>
            <a:r>
              <a:rPr lang="en-US" sz="1600" i="1" dirty="0" smtClean="0">
                <a:latin typeface="XCCW Joined 1a" panose="03050602040000000000" pitchFamily="66" charset="0"/>
              </a:rPr>
              <a:t>but are in the same year group as your child, </a:t>
            </a:r>
            <a:r>
              <a:rPr lang="en-US" sz="1600" dirty="0" smtClean="0">
                <a:latin typeface="XCCW Joined 1a" panose="03050602040000000000" pitchFamily="66" charset="0"/>
              </a:rPr>
              <a:t>are doing something different from your child – don’t worry!  Refer to point 1!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We will try our best to communicate clearly with you.</a:t>
            </a:r>
          </a:p>
          <a:p>
            <a:pPr marL="342900" indent="-342900" algn="l">
              <a:buFont typeface="+mj-lt"/>
              <a:buAutoNum type="arabicPeriod"/>
              <a:defRPr/>
            </a:pPr>
            <a:endParaRPr lang="en-US" sz="1600" dirty="0" smtClean="0">
              <a:latin typeface="XCCW Joined 1a" panose="03050602040000000000" pitchFamily="66" charset="0"/>
            </a:endParaRPr>
          </a:p>
          <a:p>
            <a:pPr algn="l"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Please do use </a:t>
            </a:r>
            <a:r>
              <a:rPr lang="en-US" sz="1600" dirty="0" smtClean="0">
                <a:latin typeface="XCCW Joined 1a" panose="03050602040000000000" pitchFamily="66" charset="0"/>
              </a:rPr>
              <a:t>the India class email </a:t>
            </a:r>
            <a:r>
              <a:rPr lang="en-US" sz="1600" dirty="0" smtClean="0">
                <a:latin typeface="XCCW Joined 1a" panose="03050602040000000000" pitchFamily="66" charset="0"/>
              </a:rPr>
              <a:t>to contact us. </a:t>
            </a:r>
          </a:p>
          <a:p>
            <a:pPr algn="l">
              <a:defRPr/>
            </a:pPr>
            <a:r>
              <a:rPr lang="en-US" sz="1600" dirty="0" smtClean="0">
                <a:latin typeface="XCCW Joined 1a" panose="03050602040000000000" pitchFamily="66" charset="0"/>
              </a:rPr>
              <a:t>india@stmarysprimarypulborough.co.uk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554913" cy="1131887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India class - Reading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594E63E-ADA5-044F-9E6C-3A9C3A012C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797050"/>
            <a:ext cx="8135938" cy="49307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Reading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Records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will be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checked every day. Your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child will be read with </a:t>
            </a:r>
            <a:r>
              <a:rPr lang="en-GB" altLang="en-US" sz="2000" u="sng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at </a:t>
            </a:r>
            <a:r>
              <a:rPr lang="en-GB" altLang="en-US" sz="2000" u="sng" dirty="0">
                <a:solidFill>
                  <a:srgbClr val="72002C"/>
                </a:solidFill>
                <a:latin typeface="XCCW Joined 1a" panose="03050602040000000000" pitchFamily="66" charset="0"/>
              </a:rPr>
              <a:t>least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once per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week. This will </a:t>
            </a:r>
            <a:r>
              <a:rPr lang="en-GB" altLang="en-US" sz="2000" u="sng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generally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 be recorded in Reading Records. </a:t>
            </a: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read with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your child every day, if at all possible.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We will give the children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5 dojos for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each time that they read.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In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the comments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section of the Reading Log,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leave comments sharing anything that your child has struggled with and highlighting what they have done well.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do write any direct quotes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 </a:t>
            </a:r>
            <a:r>
              <a:rPr lang="en-GB" altLang="en-US" sz="2000" dirty="0" smtClean="0">
                <a:solidFill>
                  <a:srgbClr val="FF0000"/>
                </a:solidFill>
                <a:latin typeface="XCCW Joined 1a" panose="03050602040000000000" pitchFamily="66" charset="0"/>
              </a:rPr>
              <a:t>Children who read daily at home </a:t>
            </a:r>
            <a:r>
              <a:rPr lang="en-GB" altLang="en-US" sz="2000" dirty="0" smtClean="0">
                <a:solidFill>
                  <a:srgbClr val="FF0000"/>
                </a:solidFill>
                <a:latin typeface="XCCW Joined 1a" panose="03050602040000000000" pitchFamily="66" charset="0"/>
              </a:rPr>
              <a:t>make greater progress than those who don’t.</a:t>
            </a: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14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Reading books – To read with fluency, your child should be able to read 9/10 words.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Please do re-read books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to </a:t>
            </a:r>
            <a:r>
              <a:rPr lang="en-GB" altLang="en-US" sz="2000" dirty="0">
                <a:solidFill>
                  <a:srgbClr val="72002C"/>
                </a:solidFill>
                <a:latin typeface="XCCW Joined 1a" panose="03050602040000000000" pitchFamily="66" charset="0"/>
              </a:rPr>
              <a:t>develop fluency and understanding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!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Summarise!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sz="2000" dirty="0" smtClean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Please have a look at the ‘100 Books to Read in Year 2’ on our 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website</a:t>
            </a:r>
            <a:r>
              <a:rPr lang="en-GB" altLang="en-US" sz="20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sz="2000" dirty="0">
              <a:solidFill>
                <a:srgbClr val="72002C"/>
              </a:solidFill>
              <a:latin typeface="XCCW Joined 1a" panose="03050602040000000000" pitchFamily="66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16632"/>
            <a:ext cx="23050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May be an image of child and text that says &quot;Reading to children six to seven days a week puts them almost a year ahead of those who are not being read to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49244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6" descr="Reading Aloud #Children #Quotes | Kindergarten reading help, Literacy quotes,  Reading quot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10138" y="2657475"/>
            <a:ext cx="4200525" cy="4200525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313"/>
            <a:ext cx="4176712" cy="771525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accent1"/>
                </a:solidFill>
                <a:latin typeface="XCCW Joined 1a" panose="03050602040000000000" pitchFamily="66" charset="0"/>
              </a:rPr>
              <a:t>Handwriting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2276475"/>
            <a:ext cx="7696200" cy="1512888"/>
          </a:xfrm>
        </p:spPr>
        <p:txBody>
          <a:bodyPr/>
          <a:lstStyle/>
          <a:p>
            <a:pPr eaLnBrk="1" hangingPunct="1"/>
            <a:r>
              <a:rPr lang="en-GB" altLang="en-US" sz="2000" smtClean="0">
                <a:solidFill>
                  <a:srgbClr val="950301"/>
                </a:solidFill>
                <a:latin typeface="XCCW Joined 1a" panose="03050602040000000000" pitchFamily="66" charset="0"/>
              </a:rPr>
              <a:t>As a school we have developed our cursive handwriting policy, which has both lead ins and lead outs. We have all been learning this policy from Year 1 to Year 6. 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7" t="37392" r="26921" b="35048"/>
          <a:stretch>
            <a:fillRect/>
          </a:stretch>
        </p:blipFill>
        <p:spPr bwMode="auto">
          <a:xfrm>
            <a:off x="1692275" y="4037013"/>
            <a:ext cx="56165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12713"/>
            <a:ext cx="2522537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3" y="115888"/>
            <a:ext cx="4679950" cy="915987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School Uniform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38EFD8-C4FE-D142-B561-341A908D40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640762" cy="55451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make sure all uniform is labelled, including P.E. kits and coats.</a:t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If you notice the name is starting to wear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off,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could you re-write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it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so we know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to whom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items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belong.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Children should be wearing </a:t>
            </a:r>
            <a:r>
              <a:rPr lang="en-GB" altLang="en-US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sensible black school shoes </a:t>
            </a:r>
            <a:r>
              <a:rPr lang="en-GB" altLang="en-US" sz="1900" i="1" dirty="0">
                <a:solidFill>
                  <a:srgbClr val="9A0000"/>
                </a:solidFill>
                <a:latin typeface="XCCW Joined 1a" panose="03050602040000000000" pitchFamily="66" charset="0"/>
              </a:rPr>
              <a:t>(no black trainers)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at all times.  If there is a problem and they need to wear trainers for medical reasons, please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let us know.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Navy blue round neck (school) jumpers should be worn. 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Hoodies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 and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tracksuit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 tops are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not acceptable 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as school uniform.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make sure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uniform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follows school policy.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9050"/>
            <a:ext cx="25225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184150"/>
            <a:ext cx="5614987" cy="1060450"/>
          </a:xfrm>
        </p:spPr>
        <p:txBody>
          <a:bodyPr/>
          <a:lstStyle/>
          <a:p>
            <a:pPr eaLnBrk="1" hangingPunct="1"/>
            <a:r>
              <a:rPr lang="en-GB" altLang="en-US" sz="28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What to bring to school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5D03524-A2D1-6840-8E17-0B78FDE87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280400" cy="5157787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PE kits should be brought in every Monday and taken home each Friday to be washed.</a:t>
            </a:r>
            <a:b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Book bags/rucksacks </a:t>
            </a: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– the children bring home letters, books etc all week and need their bags to carry everything.</a:t>
            </a:r>
            <a:b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Cu</a:t>
            </a:r>
            <a:r>
              <a:rPr lang="en-US" altLang="en-US" sz="2400" dirty="0" err="1">
                <a:solidFill>
                  <a:srgbClr val="9A0000"/>
                </a:solidFill>
                <a:latin typeface="XCCW Joined 1a" panose="03050602040000000000" pitchFamily="66" charset="0"/>
              </a:rPr>
              <a:t>rrent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reading book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and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reading </a:t>
            </a:r>
            <a:r>
              <a:rPr lang="en-US" altLang="en-US" sz="2400" b="1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record </a:t>
            </a:r>
            <a:r>
              <a:rPr lang="en-US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should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be in school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everyday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to allow them to be monitored.</a:t>
            </a:r>
            <a:b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US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Lunch.</a:t>
            </a:r>
            <a:b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Water bottle – 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named, please.</a:t>
            </a: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0163"/>
            <a:ext cx="2232025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1084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Comic Sans MS</vt:lpstr>
      <vt:lpstr>Arial</vt:lpstr>
      <vt:lpstr>Calibri Light</vt:lpstr>
      <vt:lpstr>Calibri</vt:lpstr>
      <vt:lpstr>XCCW Joined 1a</vt:lpstr>
      <vt:lpstr>Wingdings 2</vt:lpstr>
      <vt:lpstr>Times New Roman</vt:lpstr>
      <vt:lpstr>Wingdings</vt:lpstr>
      <vt:lpstr>Office Theme</vt:lpstr>
      <vt:lpstr>‘Meet the Teacher’  Hello and Welcome to India Class!</vt:lpstr>
      <vt:lpstr>Curriculum  </vt:lpstr>
      <vt:lpstr>India Class Timetable</vt:lpstr>
      <vt:lpstr>In EYFS and Key Stage 1:</vt:lpstr>
      <vt:lpstr>India class - Reading</vt:lpstr>
      <vt:lpstr>PowerPoint Presentation</vt:lpstr>
      <vt:lpstr>Handwriting</vt:lpstr>
      <vt:lpstr>School Uniform</vt:lpstr>
      <vt:lpstr>What to bring to school</vt:lpstr>
      <vt:lpstr>Our Behaviour Policy</vt:lpstr>
      <vt:lpstr>Health and Safety</vt:lpstr>
      <vt:lpstr>Dates to Remember</vt:lpstr>
      <vt:lpstr>Any Questions?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‘Meet the Teacher’ Good evening and welcome to India Class!</dc:title>
  <dc:creator>Andy</dc:creator>
  <cp:lastModifiedBy>FHancock</cp:lastModifiedBy>
  <cp:revision>83</cp:revision>
  <cp:lastPrinted>2017-09-28T08:53:50Z</cp:lastPrinted>
  <dcterms:created xsi:type="dcterms:W3CDTF">2014-09-14T11:41:14Z</dcterms:created>
  <dcterms:modified xsi:type="dcterms:W3CDTF">2022-09-28T09:21:41Z</dcterms:modified>
</cp:coreProperties>
</file>