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handoutMasterIdLst>
    <p:handoutMasterId r:id="rId15"/>
  </p:handoutMasterIdLst>
  <p:sldIdLst>
    <p:sldId id="256" r:id="rId2"/>
    <p:sldId id="257" r:id="rId3"/>
    <p:sldId id="269" r:id="rId4"/>
    <p:sldId id="271" r:id="rId5"/>
    <p:sldId id="258" r:id="rId6"/>
    <p:sldId id="270" r:id="rId7"/>
    <p:sldId id="267" r:id="rId8"/>
    <p:sldId id="259" r:id="rId9"/>
    <p:sldId id="260" r:id="rId10"/>
    <p:sldId id="261" r:id="rId11"/>
    <p:sldId id="268" r:id="rId12"/>
    <p:sldId id="264" r:id="rId13"/>
    <p:sldId id="262" r:id="rId14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22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DCA6AB63-0095-A842-A040-71FE5FF828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1E4EDC71-8175-9A48-9932-7716479C309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253288AC-AFAF-444C-B3B0-8F3A15F53E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8D5AA6A2-6B53-AC4C-A110-1B9F7EB8B70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40FB92F-A3AF-40B3-975C-5F627D6BF8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2A209-2614-5B45-9268-FE4EC458F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385F1-28E8-6E44-AC52-7FA488915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3FF4C-9AAB-4147-BFB7-17760C079E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065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E0945-0564-4A4D-8509-48D3F73AD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34FC31-229B-7B42-993C-6D500D27E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0F382-B94A-42AC-AE08-D453A11727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9132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2FBA47-7B87-CB46-8E78-A5900DAA8C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B97B51-2AF8-1042-89DA-79943D106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62D27-5E94-4073-A1C1-B4AD9FACFC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6463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E9341-3338-4095-B59B-2351053499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951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DEFCA-978C-EC4F-8BD2-BEE340940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A2973-6E13-734E-A5BF-B4ED395FA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E123C-6E31-4AFC-A749-F67BAF7D79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001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621FB-64C4-194A-A86D-715CF3771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834C5-BFB6-CA42-B089-6D04CA600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D0511-1F62-4511-9A7C-49573004BA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140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7D90D-F970-E14B-A92B-0D1C7C80A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D9EF2-A282-104C-ABC0-93E202DDED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B63368-F114-BD46-BF73-D1385243C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FED6B-FA27-4398-AAB0-A45613F879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432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870B6-CBA0-BF46-A58B-7C1C6C0D5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E322E-91C9-1647-B742-02EDEEE30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4C59B7-B7EB-8043-BBFE-8B05DA92F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F984AE-3634-8847-821F-61B05A15C8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973BFC-2706-994F-9DB7-D436CE2649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429D2-96EE-47C0-9EB5-BC2D9DA6E6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14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A0F5-42D9-BA47-B890-F63B2DE1F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9A52D-6E82-4C8F-9FDB-E50C9673C2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56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A1192-E016-440E-9538-E0256B22FD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635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6756E-C43C-A34C-A562-692C80C4B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F7594-2525-6242-BB84-1B1E0E182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F768AF-70DA-D74A-8B55-682660774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CCE6A-7BF2-43D6-9B14-C26381341B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615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E6354-C240-574E-B4E9-DBB2609DC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AD9757-CD14-D542-A0C0-00984EEFAB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E7A93-26AA-3E48-A82E-46583337A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F26B0-C699-43A2-A697-5ECC76BFFB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175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E7D10-E823-9A41-B132-029C11B1FC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omic Sans MS" panose="030F0902030302020204" pitchFamily="6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8E082-0365-9240-9E35-EE13BB541A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Comic Sans MS" panose="030F0902030302020204" pitchFamily="6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1A468-BB1A-744F-B133-FBFF91B23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omic Sans MS" panose="030F0902030302020204" pitchFamily="66" charset="0"/>
              </a:defRPr>
            </a:lvl1pPr>
          </a:lstStyle>
          <a:p>
            <a:pPr>
              <a:defRPr/>
            </a:pPr>
            <a:fld id="{6383B785-B470-417E-8B8A-A6B099E0FC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Thailand@stmarysprimarypulborough.co.uk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D7EE">
            <a:alpha val="3098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15888"/>
            <a:ext cx="2232025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1938338"/>
            <a:ext cx="5595938" cy="2736850"/>
          </a:xfrm>
        </p:spPr>
        <p:txBody>
          <a:bodyPr/>
          <a:lstStyle/>
          <a:p>
            <a:pPr eaLnBrk="1" hangingPunct="1"/>
            <a:r>
              <a:rPr lang="en-GB" altLang="en-US" sz="4000" b="1" smtClean="0">
                <a:solidFill>
                  <a:srgbClr val="002060"/>
                </a:solidFill>
                <a:latin typeface="XCCW Joined 1a" panose="03050602040000000000" pitchFamily="66" charset="0"/>
              </a:rPr>
              <a:t>‘Meet the Teacher’</a:t>
            </a:r>
            <a:br>
              <a:rPr lang="en-GB" altLang="en-US" sz="4000" b="1" smtClean="0">
                <a:solidFill>
                  <a:srgbClr val="002060"/>
                </a:solidFill>
                <a:latin typeface="XCCW Joined 1a" panose="03050602040000000000" pitchFamily="66" charset="0"/>
              </a:rPr>
            </a:br>
            <a:r>
              <a:rPr lang="en-GB" altLang="en-US" sz="4000" b="1" smtClean="0">
                <a:solidFill>
                  <a:srgbClr val="002060"/>
                </a:solidFill>
                <a:latin typeface="XCCW Joined 1a" panose="03050602040000000000" pitchFamily="66" charset="0"/>
              </a:rPr>
              <a:t/>
            </a:r>
            <a:br>
              <a:rPr lang="en-GB" altLang="en-US" sz="4000" b="1" smtClean="0">
                <a:solidFill>
                  <a:srgbClr val="002060"/>
                </a:solidFill>
                <a:latin typeface="XCCW Joined 1a" panose="03050602040000000000" pitchFamily="66" charset="0"/>
              </a:rPr>
            </a:br>
            <a:r>
              <a:rPr lang="en-GB" altLang="en-US" sz="4000" b="1" smtClean="0">
                <a:solidFill>
                  <a:srgbClr val="002060"/>
                </a:solidFill>
                <a:latin typeface="XCCW Joined 1a" panose="03050602040000000000" pitchFamily="66" charset="0"/>
              </a:rPr>
              <a:t>Hello and Welcome to India Class!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" y="5805488"/>
            <a:ext cx="8029575" cy="715962"/>
          </a:xfrm>
        </p:spPr>
        <p:txBody>
          <a:bodyPr/>
          <a:lstStyle/>
          <a:p>
            <a:pPr algn="l" eaLnBrk="1" hangingPunct="1"/>
            <a:r>
              <a:rPr lang="en-GB" altLang="en-US" sz="2000" smtClean="0">
                <a:latin typeface="XCCW Joined 1a" panose="03050602040000000000" pitchFamily="66" charset="0"/>
              </a:rPr>
              <a:t>Miss Wilkins and Mrs Hatcher– Class Teachers</a:t>
            </a:r>
          </a:p>
          <a:p>
            <a:pPr algn="l" eaLnBrk="1" hangingPunct="1"/>
            <a:r>
              <a:rPr lang="en-GB" altLang="en-US" sz="2000" smtClean="0">
                <a:latin typeface="XCCW Joined 1a" panose="03050602040000000000" pitchFamily="66" charset="0"/>
              </a:rPr>
              <a:t/>
            </a:r>
            <a:br>
              <a:rPr lang="en-GB" altLang="en-US" sz="2000" smtClean="0">
                <a:latin typeface="XCCW Joined 1a" panose="03050602040000000000" pitchFamily="66" charset="0"/>
              </a:rPr>
            </a:br>
            <a:r>
              <a:rPr lang="en-GB" altLang="en-US" sz="2000" smtClean="0">
                <a:latin typeface="XCCW Joined 1a" panose="03050602040000000000" pitchFamily="66" charset="0"/>
              </a:rPr>
              <a:t>Mrs Tiller– Teaching Assistant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>
            <a:alpha val="4313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96863"/>
            <a:ext cx="6870700" cy="771525"/>
          </a:xfrm>
        </p:spPr>
        <p:txBody>
          <a:bodyPr/>
          <a:lstStyle/>
          <a:p>
            <a:pPr eaLnBrk="1" hangingPunct="1"/>
            <a:r>
              <a:rPr lang="en-GB" altLang="en-US" sz="3200" b="1" u="sng" smtClean="0">
                <a:solidFill>
                  <a:schemeClr val="hlink"/>
                </a:solidFill>
                <a:latin typeface="XCCW Joined 1a" panose="03050602040000000000" pitchFamily="66" charset="0"/>
              </a:rPr>
              <a:t>Our Behaviour Policy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8463F9E-27AC-B748-97A2-344E2E8B36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138238"/>
            <a:ext cx="8043863" cy="5256212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en-GB" altLang="en-US" sz="34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GB" altLang="en-US" sz="3400" dirty="0">
                <a:solidFill>
                  <a:srgbClr val="9A0000"/>
                </a:solidFill>
                <a:latin typeface="XCCW Joined 1a" panose="03050602040000000000" pitchFamily="66" charset="0"/>
              </a:rPr>
              <a:t>In </a:t>
            </a:r>
            <a:r>
              <a:rPr lang="en-GB" altLang="en-US" sz="34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India class</a:t>
            </a:r>
            <a:r>
              <a:rPr lang="en-GB" altLang="en-US" sz="3400" dirty="0">
                <a:solidFill>
                  <a:srgbClr val="9A0000"/>
                </a:solidFill>
                <a:latin typeface="XCCW Joined 1a" panose="03050602040000000000" pitchFamily="66" charset="0"/>
              </a:rPr>
              <a:t>, we aim to follow both our Golden Rules and Class Charter every day.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en-GB" altLang="en-US" sz="34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GB" altLang="en-US" sz="3400" dirty="0">
                <a:solidFill>
                  <a:srgbClr val="9A0000"/>
                </a:solidFill>
                <a:latin typeface="XCCW Joined 1a" panose="03050602040000000000" pitchFamily="66" charset="0"/>
              </a:rPr>
              <a:t>Good behaviour, including good </a:t>
            </a:r>
            <a:r>
              <a:rPr lang="en-GB" altLang="en-US" sz="34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listening, </a:t>
            </a:r>
            <a:r>
              <a:rPr lang="en-GB" altLang="en-US" sz="3400" dirty="0">
                <a:solidFill>
                  <a:srgbClr val="9A0000"/>
                </a:solidFill>
                <a:latin typeface="XCCW Joined 1a" panose="03050602040000000000" pitchFamily="66" charset="0"/>
              </a:rPr>
              <a:t>is rewarded with dojo points.  </a:t>
            </a:r>
            <a:r>
              <a:rPr lang="en-GB" altLang="en-US" sz="3400" dirty="0">
                <a:solidFill>
                  <a:srgbClr val="9A0000"/>
                </a:solidFill>
                <a:latin typeface="XCCW Joined 1a" panose="03050602040000000000" pitchFamily="66" charset="0"/>
              </a:rPr>
              <a:t>If a child reaches a weekly target 5 times in the year, they will receive a bronze badge. If they reach the target 15 times, they will receive a silver badge. </a:t>
            </a:r>
            <a:r>
              <a:rPr lang="en-GB" altLang="en-US" sz="3400" dirty="0">
                <a:solidFill>
                  <a:srgbClr val="9A0000"/>
                </a:solidFill>
                <a:latin typeface="XCCW Joined 1a" panose="03050602040000000000" pitchFamily="66" charset="0"/>
              </a:rPr>
              <a:t>If they reach the target 25 </a:t>
            </a:r>
            <a:r>
              <a:rPr lang="en-GB" altLang="en-US" sz="34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times, </a:t>
            </a:r>
            <a:r>
              <a:rPr lang="en-GB" altLang="en-US" sz="3400" dirty="0">
                <a:solidFill>
                  <a:srgbClr val="9A0000"/>
                </a:solidFill>
                <a:latin typeface="XCCW Joined 1a" panose="03050602040000000000" pitchFamily="66" charset="0"/>
              </a:rPr>
              <a:t>they will receive a gold badge. </a:t>
            </a:r>
            <a:endParaRPr lang="en-GB" altLang="en-US" sz="3400" dirty="0" smtClean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en-US" altLang="en-US" sz="34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en-US" sz="34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Every week, the child with the most dojo points will be given a ’Dojo Champion’ certificate. 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en-US" altLang="en-US" sz="3400" dirty="0" smtClean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en-US" sz="34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Gentle </a:t>
            </a:r>
            <a:r>
              <a:rPr lang="en-US" altLang="en-US" sz="3400" dirty="0">
                <a:solidFill>
                  <a:srgbClr val="9A0000"/>
                </a:solidFill>
                <a:latin typeface="XCCW Joined 1a" panose="03050602040000000000" pitchFamily="66" charset="0"/>
              </a:rPr>
              <a:t>reminders and a restorative approach </a:t>
            </a:r>
            <a:r>
              <a:rPr lang="en-US" altLang="en-US" sz="34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are </a:t>
            </a:r>
            <a:r>
              <a:rPr lang="en-US" altLang="en-US" sz="3400" dirty="0">
                <a:solidFill>
                  <a:srgbClr val="9A0000"/>
                </a:solidFill>
                <a:latin typeface="XCCW Joined 1a" panose="03050602040000000000" pitchFamily="66" charset="0"/>
              </a:rPr>
              <a:t>undertaken to address any poor </a:t>
            </a:r>
            <a:r>
              <a:rPr lang="en-US" altLang="en-US" sz="3400" dirty="0" err="1">
                <a:solidFill>
                  <a:srgbClr val="9A0000"/>
                </a:solidFill>
                <a:latin typeface="XCCW Joined 1a" panose="03050602040000000000" pitchFamily="66" charset="0"/>
              </a:rPr>
              <a:t>behaviour</a:t>
            </a:r>
            <a:r>
              <a:rPr lang="en-US" altLang="en-US" sz="3400" dirty="0">
                <a:solidFill>
                  <a:srgbClr val="9A0000"/>
                </a:solidFill>
                <a:latin typeface="XCCW Joined 1a" panose="03050602040000000000" pitchFamily="66" charset="0"/>
              </a:rPr>
              <a:t>.</a:t>
            </a:r>
            <a:r>
              <a:rPr lang="en-US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/>
            </a:r>
            <a:br>
              <a:rPr lang="en-US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</a:br>
            <a:endParaRPr lang="en-GB" altLang="en-US" sz="2000" dirty="0">
              <a:solidFill>
                <a:srgbClr val="9A0000"/>
              </a:solidFill>
              <a:latin typeface="XCCW Joined 1a" panose="03050602040000000000" pitchFamily="66" charset="0"/>
            </a:endParaRP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9688"/>
            <a:ext cx="2066925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>
            <a:alpha val="3882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 noChangeArrowheads="1"/>
          </p:cNvSpPr>
          <p:nvPr>
            <p:ph type="title"/>
          </p:nvPr>
        </p:nvSpPr>
        <p:spPr>
          <a:xfrm>
            <a:off x="434975" y="0"/>
            <a:ext cx="7886700" cy="996950"/>
          </a:xfrm>
        </p:spPr>
        <p:txBody>
          <a:bodyPr/>
          <a:lstStyle/>
          <a:p>
            <a:pPr eaLnBrk="1" hangingPunct="1"/>
            <a:r>
              <a:rPr lang="en-GB" altLang="en-US" sz="3600" b="1" u="sng" smtClean="0">
                <a:solidFill>
                  <a:schemeClr val="accent1"/>
                </a:solidFill>
                <a:latin typeface="XCCW Joined 1a" panose="03050602040000000000" pitchFamily="66" charset="0"/>
              </a:rPr>
              <a:t>Health and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910D3-0E2F-4945-B4FB-97B2EC057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513" y="1484313"/>
            <a:ext cx="8853487" cy="5518150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GB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Please can you </a:t>
            </a:r>
            <a:r>
              <a:rPr lang="en-GB" altLang="en-US" sz="29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check your child for head lice (nits) </a:t>
            </a:r>
            <a:r>
              <a:rPr lang="en-GB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on a weekly basis.  Catching head lice is very common among young children and can be easily treated using products purchased from your local chemist.</a:t>
            </a: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GB" altLang="en-US" sz="29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GB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Ways to try to </a:t>
            </a:r>
            <a:r>
              <a:rPr lang="en-GB" altLang="en-US" sz="29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avoid catching them </a:t>
            </a:r>
            <a:r>
              <a:rPr lang="en-GB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–</a:t>
            </a:r>
            <a:r>
              <a:rPr lang="en-GB" altLang="en-US" sz="29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Tying back long hair </a:t>
            </a:r>
            <a:r>
              <a:rPr lang="en-GB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where possible.. Should your child contract head lice it is recommended the whole family are treated to prevent them spreading.</a:t>
            </a: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GB" altLang="en-US" sz="29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GB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Girls MUST take </a:t>
            </a:r>
            <a:r>
              <a:rPr lang="en-GB" altLang="en-US" sz="29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earrings out for P.E</a:t>
            </a:r>
            <a:r>
              <a:rPr lang="en-GB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. </a:t>
            </a:r>
            <a:r>
              <a:rPr lang="en-GB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lessons and should hair tied back at all times. </a:t>
            </a:r>
            <a:r>
              <a:rPr lang="en-US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S</a:t>
            </a:r>
            <a:r>
              <a:rPr lang="en-US" altLang="en-US" sz="29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taff </a:t>
            </a:r>
            <a:r>
              <a:rPr lang="en-US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are not permitted to help children remove earrings. </a:t>
            </a:r>
            <a:r>
              <a:rPr lang="en-US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Should you be thinking about having your </a:t>
            </a:r>
            <a:r>
              <a:rPr lang="en-US" altLang="en-US" sz="29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child’s ears pierced</a:t>
            </a:r>
            <a:r>
              <a:rPr lang="en-US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, it is recommended you do this </a:t>
            </a:r>
            <a:r>
              <a:rPr lang="en-US" altLang="en-US" sz="29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over the summer holidays</a:t>
            </a:r>
            <a:r>
              <a:rPr lang="en-US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 so that they may be removed easily when they return to school in September.</a:t>
            </a: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9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GB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P.E. is part of the National Curriculum and ALL children must participate.  </a:t>
            </a:r>
            <a:r>
              <a:rPr lang="en-GB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A </a:t>
            </a:r>
            <a:r>
              <a:rPr lang="en-GB" altLang="en-US" sz="29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doctor’s </a:t>
            </a:r>
            <a:r>
              <a:rPr lang="en-GB" altLang="en-US" sz="2900" dirty="0">
                <a:solidFill>
                  <a:srgbClr val="9A0000"/>
                </a:solidFill>
                <a:latin typeface="XCCW Joined 1a" panose="03050602040000000000" pitchFamily="66" charset="0"/>
              </a:rPr>
              <a:t>letter is required for exclusion from P.E.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0"/>
            <a:ext cx="2159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>
            <a:alpha val="4784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6870700" cy="771525"/>
          </a:xfrm>
        </p:spPr>
        <p:txBody>
          <a:bodyPr/>
          <a:lstStyle/>
          <a:p>
            <a:pPr eaLnBrk="1" hangingPunct="1"/>
            <a:r>
              <a:rPr lang="en-GB" altLang="en-US" sz="3200" b="1" u="sng" smtClean="0">
                <a:solidFill>
                  <a:schemeClr val="hlink"/>
                </a:solidFill>
                <a:latin typeface="XCCW Joined 1a" panose="03050602040000000000" pitchFamily="66" charset="0"/>
              </a:rPr>
              <a:t>Dates to Remember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50825" y="2205038"/>
            <a:ext cx="83883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rgbClr val="C00000"/>
                </a:solidFill>
                <a:latin typeface="XCCW Joined 1a" panose="03050602040000000000" pitchFamily="66" charset="0"/>
                <a:cs typeface="Calibri" panose="020F0502020204030204" pitchFamily="34" charset="0"/>
              </a:rPr>
              <a:t>Friday 30th </a:t>
            </a:r>
            <a:r>
              <a:rPr lang="en-GB" altLang="en-US" sz="2000" dirty="0" smtClean="0">
                <a:solidFill>
                  <a:srgbClr val="C00000"/>
                </a:solidFill>
                <a:latin typeface="XCCW Joined 1a" panose="03050602040000000000" pitchFamily="66" charset="0"/>
                <a:cs typeface="Calibri" panose="020F0502020204030204" pitchFamily="34" charset="0"/>
              </a:rPr>
              <a:t>September - </a:t>
            </a:r>
            <a:r>
              <a:rPr lang="en-GB" altLang="en-US" sz="2000" dirty="0" smtClean="0">
                <a:solidFill>
                  <a:srgbClr val="C00000"/>
                </a:solidFill>
                <a:latin typeface="XCCW Joined 1a" panose="03050602040000000000" pitchFamily="66" charset="0"/>
                <a:cs typeface="Calibri" panose="020F0502020204030204" pitchFamily="34" charset="0"/>
              </a:rPr>
              <a:t>Class Assembly</a:t>
            </a:r>
          </a:p>
          <a:p>
            <a:pPr marL="0" indent="0">
              <a:defRPr/>
            </a:pPr>
            <a:r>
              <a:rPr lang="en-GB" altLang="en-US" sz="2000" dirty="0" smtClean="0">
                <a:solidFill>
                  <a:srgbClr val="C00000"/>
                </a:solidFill>
                <a:latin typeface="XCCW Joined 1a" panose="03050602040000000000" pitchFamily="66" charset="0"/>
                <a:cs typeface="Calibri" panose="020F0502020204030204" pitchFamily="34" charset="0"/>
              </a:rPr>
              <a:t/>
            </a:r>
            <a:br>
              <a:rPr lang="en-GB" altLang="en-US" sz="2000" dirty="0" smtClean="0">
                <a:solidFill>
                  <a:srgbClr val="C00000"/>
                </a:solidFill>
                <a:latin typeface="XCCW Joined 1a" panose="03050602040000000000" pitchFamily="66" charset="0"/>
                <a:cs typeface="Calibri" panose="020F0502020204030204" pitchFamily="34" charset="0"/>
              </a:rPr>
            </a:br>
            <a:endParaRPr lang="en-GB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19063"/>
            <a:ext cx="2522537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>
            <a:alpha val="4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3813"/>
            <a:ext cx="6870700" cy="987425"/>
          </a:xfrm>
        </p:spPr>
        <p:txBody>
          <a:bodyPr/>
          <a:lstStyle/>
          <a:p>
            <a:pPr eaLnBrk="1" hangingPunct="1"/>
            <a:r>
              <a:rPr lang="en-GB" altLang="en-US" sz="3200" b="1" u="sng" smtClean="0">
                <a:solidFill>
                  <a:schemeClr val="hlink"/>
                </a:solidFill>
                <a:latin typeface="XCCW Joined 1a" panose="03050602040000000000" pitchFamily="66" charset="0"/>
              </a:rPr>
              <a:t>Any Questions?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846F841-9842-0F4E-A932-68229458F44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565400"/>
            <a:ext cx="8496300" cy="266382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400" dirty="0">
                <a:solidFill>
                  <a:srgbClr val="C00000"/>
                </a:solidFill>
                <a:latin typeface="XCCW Joined 1a" panose="03050602040000000000" pitchFamily="66" charset="0"/>
              </a:rPr>
              <a:t>If there is anything that you are curious or concerned about, please do email us on our class email address:</a:t>
            </a:r>
            <a:br>
              <a:rPr lang="en-GB" altLang="en-US" sz="2400" dirty="0">
                <a:solidFill>
                  <a:srgbClr val="C00000"/>
                </a:solidFill>
                <a:latin typeface="XCCW Joined 1a" panose="03050602040000000000" pitchFamily="66" charset="0"/>
              </a:rPr>
            </a:br>
            <a:r>
              <a:rPr lang="en-GB" altLang="en-US" sz="2400" dirty="0">
                <a:solidFill>
                  <a:schemeClr val="accent1"/>
                </a:solidFill>
                <a:latin typeface="XCCW Joined 1a" panose="03050602040000000000" pitchFamily="66" charset="0"/>
              </a:rPr>
              <a:t/>
            </a:r>
            <a:br>
              <a:rPr lang="en-GB" altLang="en-US" sz="2400" dirty="0">
                <a:solidFill>
                  <a:schemeClr val="accent1"/>
                </a:solidFill>
                <a:latin typeface="XCCW Joined 1a" panose="03050602040000000000" pitchFamily="66" charset="0"/>
              </a:rPr>
            </a:br>
            <a:r>
              <a:rPr lang="en-GB" altLang="en-US" sz="2400" u="sng" dirty="0" smtClean="0">
                <a:solidFill>
                  <a:schemeClr val="accent1"/>
                </a:solidFill>
                <a:latin typeface="XCCW Joined 1a" panose="03050602040000000000" pitchFamily="66" charset="0"/>
              </a:rPr>
              <a:t>india</a:t>
            </a:r>
            <a:r>
              <a:rPr lang="en-GB" altLang="en-US" sz="2400" u="sng" dirty="0" smtClean="0">
                <a:solidFill>
                  <a:schemeClr val="accent1"/>
                </a:solidFill>
                <a:latin typeface="XCCW Joined 1a" panose="03050602040000000000" pitchFamily="66" charset="0"/>
                <a:hlinkClick r:id="rId2"/>
              </a:rPr>
              <a:t>@</a:t>
            </a:r>
            <a:r>
              <a:rPr lang="en-GB" altLang="en-US" sz="2400" dirty="0" smtClean="0">
                <a:solidFill>
                  <a:schemeClr val="accent1"/>
                </a:solidFill>
                <a:latin typeface="XCCW Joined 1a" panose="03050602040000000000" pitchFamily="66" charset="0"/>
                <a:hlinkClick r:id="rId2"/>
              </a:rPr>
              <a:t>stmarysprimarypulborough.co.uk</a:t>
            </a:r>
            <a:r>
              <a:rPr lang="en-GB" altLang="en-US" sz="2400" dirty="0" smtClean="0">
                <a:solidFill>
                  <a:schemeClr val="accent1"/>
                </a:solidFill>
                <a:latin typeface="XCCW Joined 1a" panose="03050602040000000000" pitchFamily="66" charset="0"/>
              </a:rPr>
              <a:t>  </a:t>
            </a:r>
            <a:endParaRPr lang="en-GB" altLang="en-US" sz="2400" dirty="0">
              <a:solidFill>
                <a:schemeClr val="accent1"/>
              </a:solidFill>
              <a:latin typeface="XCCW Joined 1a" panose="03050602040000000000" pitchFamily="66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GB" altLang="en-US" sz="2400" dirty="0">
              <a:solidFill>
                <a:srgbClr val="C0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400" dirty="0">
                <a:solidFill>
                  <a:srgbClr val="C00000"/>
                </a:solidFill>
                <a:latin typeface="XCCW Joined 1a" panose="03050602040000000000" pitchFamily="66" charset="0"/>
              </a:rPr>
              <a:t>Thank you for listening! </a:t>
            </a:r>
            <a:r>
              <a:rPr lang="en-GB" altLang="en-US" sz="2400" dirty="0">
                <a:solidFill>
                  <a:srgbClr val="C00000"/>
                </a:solidFill>
                <a:latin typeface="XCCW Joined 1a" panose="03050602040000000000" pitchFamily="66" charset="0"/>
                <a:sym typeface="Wingdings" panose="05000000000000000000" pitchFamily="2" charset="2"/>
              </a:rPr>
              <a:t></a:t>
            </a:r>
            <a:endParaRPr lang="en-GB" altLang="en-US" sz="2400" dirty="0">
              <a:solidFill>
                <a:srgbClr val="C0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sz="2400" dirty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69863"/>
            <a:ext cx="2522537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>
            <a:alpha val="4784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008063"/>
            <a:ext cx="6870700" cy="952500"/>
          </a:xfrm>
        </p:spPr>
        <p:txBody>
          <a:bodyPr/>
          <a:lstStyle/>
          <a:p>
            <a:pPr eaLnBrk="1" hangingPunct="1"/>
            <a:r>
              <a:rPr lang="en-GB" altLang="en-US" sz="3200" b="1" u="sng" smtClean="0">
                <a:solidFill>
                  <a:schemeClr val="hlink"/>
                </a:solidFill>
                <a:latin typeface="XCCW Joined 1a" panose="03050602040000000000" pitchFamily="66" charset="0"/>
              </a:rPr>
              <a:t>Curriculum</a:t>
            </a:r>
            <a:br>
              <a:rPr lang="en-GB" altLang="en-US" sz="3200" b="1" u="sng" smtClean="0">
                <a:solidFill>
                  <a:schemeClr val="hlink"/>
                </a:solidFill>
                <a:latin typeface="XCCW Joined 1a" panose="03050602040000000000" pitchFamily="66" charset="0"/>
              </a:rPr>
            </a:br>
            <a:r>
              <a:rPr lang="en-GB" altLang="en-US" sz="3200" b="1" u="sng" smtClean="0">
                <a:solidFill>
                  <a:schemeClr val="hlink"/>
                </a:solidFill>
                <a:latin typeface="XCCW Joined 1a" panose="03050602040000000000" pitchFamily="66" charset="0"/>
              </a:rPr>
              <a:t/>
            </a:r>
            <a:br>
              <a:rPr lang="en-GB" altLang="en-US" sz="3200" b="1" u="sng" smtClean="0">
                <a:solidFill>
                  <a:schemeClr val="hlink"/>
                </a:solidFill>
                <a:latin typeface="XCCW Joined 1a" panose="03050602040000000000" pitchFamily="66" charset="0"/>
              </a:rPr>
            </a:br>
            <a:endParaRPr lang="en-GB" altLang="en-US" sz="3200" b="1" u="sng" smtClean="0">
              <a:solidFill>
                <a:schemeClr val="hlink"/>
              </a:solidFill>
              <a:latin typeface="XCCW Joined 1a" panose="03050602040000000000" pitchFamily="66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86B28FAD-E46F-6344-BE0F-FD1FD97DC4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3988" y="1484313"/>
            <a:ext cx="8064500" cy="608488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en-US" sz="2000" dirty="0" smtClean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Mrs </a:t>
            </a:r>
            <a:r>
              <a:rPr lang="en-GB" altLang="en-US" sz="2000" dirty="0">
                <a:solidFill>
                  <a:srgbClr val="72002C"/>
                </a:solidFill>
                <a:latin typeface="XCCW Joined 1a" panose="03050602040000000000" pitchFamily="66" charset="0"/>
              </a:rPr>
              <a:t>Hatcher and Miss Wilkins will talk you through our </a:t>
            </a: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Curriculum: </a:t>
            </a:r>
            <a:endParaRPr lang="en-GB" altLang="en-US" sz="2000" dirty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en-US" sz="2000" dirty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Our Themes for this Year: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GB" altLang="en-US" sz="2000" dirty="0" smtClean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GB" altLang="en-US" sz="2000" dirty="0" smtClean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GB" altLang="en-US" sz="2000" dirty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Core Subjects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en-US" sz="2000" dirty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Foundation Subjects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en-US" sz="2000" dirty="0" smtClean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Mrs </a:t>
            </a:r>
            <a:r>
              <a:rPr lang="en-GB" altLang="en-US" sz="2000" dirty="0" err="1" smtClean="0">
                <a:solidFill>
                  <a:srgbClr val="72002C"/>
                </a:solidFill>
                <a:latin typeface="XCCW Joined 1a" panose="03050602040000000000" pitchFamily="66" charset="0"/>
              </a:rPr>
              <a:t>Dunstall</a:t>
            </a: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 will cover PPA in our </a:t>
            </a: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class </a:t>
            </a: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on a Tuesday. </a:t>
            </a:r>
            <a:endParaRPr lang="en-GB" altLang="en-US" sz="2000" dirty="0">
              <a:solidFill>
                <a:srgbClr val="72002C"/>
              </a:solidFill>
              <a:latin typeface="XCCW Joined 1a" panose="03050602040000000000" pitchFamily="66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-3175"/>
            <a:ext cx="2232025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3321050"/>
            <a:ext cx="80391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3124200"/>
            <a:ext cx="806291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>
            <a:alpha val="4784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5400"/>
            <a:ext cx="6870700" cy="950913"/>
          </a:xfrm>
        </p:spPr>
        <p:txBody>
          <a:bodyPr/>
          <a:lstStyle/>
          <a:p>
            <a:pPr eaLnBrk="1" hangingPunct="1"/>
            <a:r>
              <a:rPr lang="en-GB" altLang="en-US" sz="3200" b="1" u="sng" smtClean="0">
                <a:solidFill>
                  <a:schemeClr val="hlink"/>
                </a:solidFill>
                <a:latin typeface="XCCW Joined 1a" panose="03050602040000000000" pitchFamily="66" charset="0"/>
              </a:rPr>
              <a:t>India Class Timetable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86B28FAD-E46F-6344-BE0F-FD1FD97DC4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3988" y="1484313"/>
            <a:ext cx="8064500" cy="6084887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  <a:t>PE will be on a </a:t>
            </a:r>
            <a:r>
              <a:rPr lang="en-GB" altLang="en-US" sz="18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Monday (outside) </a:t>
            </a:r>
            <a: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  <a:t>and </a:t>
            </a:r>
            <a:r>
              <a:rPr lang="en-GB" altLang="en-US" sz="18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a Wednesday (inside) each </a:t>
            </a:r>
            <a: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  <a:t>week</a:t>
            </a:r>
            <a:r>
              <a:rPr lang="en-GB" altLang="en-US" sz="18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. </a:t>
            </a:r>
            <a:r>
              <a:rPr lang="en-GB" altLang="en-US" sz="18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PE </a:t>
            </a:r>
            <a: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  <a:t>k</a:t>
            </a:r>
            <a:r>
              <a:rPr lang="en-GB" altLang="en-US" sz="18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its are required.</a:t>
            </a:r>
            <a: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  <a:t/>
            </a:r>
            <a:b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</a:br>
            <a:endParaRPr lang="en-GB" altLang="en-US" sz="1800" dirty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GB" altLang="en-US" sz="1800" dirty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  <a:t>Spelling lists will be assigned </a:t>
            </a:r>
            <a:r>
              <a:rPr lang="en-GB" altLang="en-US" sz="18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on </a:t>
            </a:r>
            <a: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  <a:t>Google Classroom each </a:t>
            </a:r>
            <a:r>
              <a:rPr lang="en-GB" altLang="en-US" sz="18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week. </a:t>
            </a:r>
            <a: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  <a:t>The children will </a:t>
            </a:r>
            <a:r>
              <a:rPr lang="en-GB" altLang="en-US" sz="18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have a Spelling Quiz each </a:t>
            </a:r>
            <a: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  <a:t>Monday.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GB" altLang="en-US" sz="1800" dirty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GB" altLang="en-US" sz="1800" dirty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  <a:t>Homework this term is a </a:t>
            </a:r>
            <a:r>
              <a:rPr lang="en-GB" altLang="en-US" sz="18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list </a:t>
            </a:r>
            <a:r>
              <a:rPr lang="en-GB" altLang="en-US" sz="18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from which </a:t>
            </a:r>
            <a: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  <a:t>the children can </a:t>
            </a:r>
            <a:r>
              <a:rPr lang="en-GB" altLang="en-US" sz="18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choose. </a:t>
            </a:r>
            <a: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  <a:t>We would like the children to complete one piece of homework each </a:t>
            </a:r>
            <a:r>
              <a:rPr lang="en-GB" altLang="en-US" sz="18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week. Please upload onto Google Classroom or bring it in.  </a:t>
            </a:r>
            <a:endParaRPr lang="en-GB" altLang="en-US" sz="1800" dirty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GB" altLang="en-US" sz="1800" dirty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GB" altLang="en-US" sz="1800" dirty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1800" dirty="0">
                <a:solidFill>
                  <a:srgbClr val="72002C"/>
                </a:solidFill>
                <a:latin typeface="XCCW Joined 1a" panose="03050602040000000000" pitchFamily="66" charset="0"/>
              </a:rPr>
              <a:t>The timetable is flexible and will change each week depending on what we need to focus on, but Worship, Phonics, Maths and English will be covered daily.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000" dirty="0">
                <a:solidFill>
                  <a:srgbClr val="72002C"/>
                </a:solidFill>
              </a:rPr>
              <a:t/>
            </a:r>
            <a:br>
              <a:rPr lang="en-GB" altLang="en-US" sz="2000" dirty="0">
                <a:solidFill>
                  <a:srgbClr val="72002C"/>
                </a:solidFill>
              </a:rPr>
            </a:br>
            <a:endParaRPr lang="en-GB" altLang="en-US" sz="2000" dirty="0">
              <a:solidFill>
                <a:srgbClr val="72002C"/>
              </a:solidFill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088" y="116632"/>
            <a:ext cx="1914525" cy="1275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539750" y="-531813"/>
            <a:ext cx="8096250" cy="1790701"/>
          </a:xfrm>
        </p:spPr>
        <p:txBody>
          <a:bodyPr/>
          <a:lstStyle/>
          <a:p>
            <a:r>
              <a:rPr lang="en-US" altLang="en-US" sz="4000" smtClean="0">
                <a:latin typeface="XCCW Joined 1a" panose="03050602040000000000" pitchFamily="66" charset="0"/>
              </a:rPr>
              <a:t>In EYFS and Key Stage 1:</a:t>
            </a:r>
            <a:endParaRPr lang="en-GB" altLang="en-US" sz="4000" smtClean="0">
              <a:latin typeface="XCCW Joined 1a" panose="0305060204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750" y="1258888"/>
            <a:ext cx="7959725" cy="4002087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  <a:defRPr/>
            </a:pPr>
            <a:r>
              <a:rPr lang="en-US" sz="1600" b="1" dirty="0" smtClean="0">
                <a:latin typeface="XCCW Joined 1a" panose="03050602040000000000" pitchFamily="66" charset="0"/>
              </a:rPr>
              <a:t>Our priority is </a:t>
            </a:r>
            <a:r>
              <a:rPr lang="en-US" sz="1600" b="1" u="sng" dirty="0" smtClean="0">
                <a:latin typeface="XCCW Joined 1a" panose="03050602040000000000" pitchFamily="66" charset="0"/>
              </a:rPr>
              <a:t>meeting the needs of our children</a:t>
            </a:r>
            <a:r>
              <a:rPr lang="en-US" sz="1600" b="1" dirty="0" smtClean="0">
                <a:latin typeface="XCCW Joined 1a" panose="03050602040000000000" pitchFamily="66" charset="0"/>
              </a:rPr>
              <a:t> </a:t>
            </a:r>
            <a:r>
              <a:rPr lang="en-GB" sz="1600" b="1" dirty="0" smtClean="0">
                <a:latin typeface="XCCW Joined 1a" panose="03050602040000000000" pitchFamily="66" charset="0"/>
              </a:rPr>
              <a:t>– whichever class they are in.</a:t>
            </a:r>
          </a:p>
          <a:p>
            <a:pPr marL="342900" indent="-342900" algn="l">
              <a:buFont typeface="+mj-lt"/>
              <a:buAutoNum type="arabicPeriod"/>
              <a:defRPr/>
            </a:pPr>
            <a:r>
              <a:rPr lang="en-GB" sz="1600" b="1" dirty="0" smtClean="0">
                <a:latin typeface="XCCW Joined 1a" panose="03050602040000000000" pitchFamily="66" charset="0"/>
              </a:rPr>
              <a:t>Your child will get the required ‘diet’ for their year group – </a:t>
            </a:r>
            <a:r>
              <a:rPr lang="en-GB" sz="1600" i="1" u="sng" dirty="0" smtClean="0">
                <a:latin typeface="XCCW Joined 1a" panose="03050602040000000000" pitchFamily="66" charset="0"/>
              </a:rPr>
              <a:t>but also a diet that is tailored to their need </a:t>
            </a:r>
            <a:r>
              <a:rPr lang="en-GB" sz="1600" b="1" dirty="0" smtClean="0">
                <a:latin typeface="XCCW Joined 1a" panose="03050602040000000000" pitchFamily="66" charset="0"/>
              </a:rPr>
              <a:t>– this may look different for children in different classes.</a:t>
            </a:r>
          </a:p>
          <a:p>
            <a:pPr marL="342900" indent="-342900" algn="l">
              <a:buFont typeface="+mj-lt"/>
              <a:buAutoNum type="arabicPeriod"/>
              <a:defRPr/>
            </a:pPr>
            <a:r>
              <a:rPr lang="en-US" sz="1600" dirty="0" smtClean="0">
                <a:latin typeface="XCCW Joined 1a" panose="03050602040000000000" pitchFamily="66" charset="0"/>
              </a:rPr>
              <a:t>Classes may work completely independently… </a:t>
            </a:r>
            <a:r>
              <a:rPr lang="en-US" sz="1600" i="1" dirty="0" smtClean="0">
                <a:latin typeface="XCCW Joined 1a" panose="03050602040000000000" pitchFamily="66" charset="0"/>
              </a:rPr>
              <a:t>sometimes.</a:t>
            </a:r>
          </a:p>
          <a:p>
            <a:pPr marL="342900" indent="-342900" algn="l">
              <a:buFont typeface="+mj-lt"/>
              <a:buAutoNum type="arabicPeriod"/>
              <a:defRPr/>
            </a:pPr>
            <a:r>
              <a:rPr lang="en-US" sz="1600" dirty="0" smtClean="0">
                <a:latin typeface="XCCW Joined 1a" panose="03050602040000000000" pitchFamily="66" charset="0"/>
              </a:rPr>
              <a:t>Classes may work with the class next door… </a:t>
            </a:r>
            <a:r>
              <a:rPr lang="en-US" sz="1600" i="1" dirty="0" smtClean="0">
                <a:latin typeface="XCCW Joined 1a" panose="03050602040000000000" pitchFamily="66" charset="0"/>
              </a:rPr>
              <a:t>sometimes.</a:t>
            </a:r>
          </a:p>
          <a:p>
            <a:pPr marL="342900" indent="-342900" algn="l">
              <a:buFont typeface="+mj-lt"/>
              <a:buAutoNum type="arabicPeriod"/>
              <a:defRPr/>
            </a:pPr>
            <a:r>
              <a:rPr lang="en-US" sz="1600" dirty="0" smtClean="0">
                <a:latin typeface="XCCW Joined 1a" panose="03050602040000000000" pitchFamily="66" charset="0"/>
              </a:rPr>
              <a:t>Children </a:t>
            </a:r>
            <a:r>
              <a:rPr lang="en-US" sz="1600" u="sng" dirty="0" smtClean="0">
                <a:latin typeface="XCCW Joined 1a" panose="03050602040000000000" pitchFamily="66" charset="0"/>
              </a:rPr>
              <a:t>may</a:t>
            </a:r>
            <a:r>
              <a:rPr lang="en-US" sz="1600" dirty="0" smtClean="0">
                <a:latin typeface="XCCW Joined 1a" panose="03050602040000000000" pitchFamily="66" charset="0"/>
              </a:rPr>
              <a:t> do things with other children in their year group – thus mixing with other classes or doing similar activities… </a:t>
            </a:r>
            <a:r>
              <a:rPr lang="en-US" sz="1600" i="1" dirty="0" smtClean="0">
                <a:latin typeface="XCCW Joined 1a" panose="03050602040000000000" pitchFamily="66" charset="0"/>
              </a:rPr>
              <a:t>sometimes.</a:t>
            </a:r>
          </a:p>
          <a:p>
            <a:pPr marL="342900" indent="-342900" algn="l">
              <a:buFont typeface="+mj-lt"/>
              <a:buAutoNum type="arabicPeriod"/>
              <a:defRPr/>
            </a:pPr>
            <a:r>
              <a:rPr lang="en-US" sz="1600" dirty="0" smtClean="0">
                <a:latin typeface="XCCW Joined 1a" panose="03050602040000000000" pitchFamily="66" charset="0"/>
              </a:rPr>
              <a:t>For example: at Christmas, UK will work with Thailand on a performance and India will work with Italy on a different performance – each child will be included.</a:t>
            </a:r>
          </a:p>
          <a:p>
            <a:pPr marL="342900" indent="-342900" algn="l">
              <a:buFont typeface="+mj-lt"/>
              <a:buAutoNum type="arabicPeriod"/>
              <a:defRPr/>
            </a:pPr>
            <a:r>
              <a:rPr lang="en-US" sz="1600" dirty="0" smtClean="0">
                <a:latin typeface="XCCW Joined 1a" panose="03050602040000000000" pitchFamily="66" charset="0"/>
              </a:rPr>
              <a:t>You may hear that children who are in another class, </a:t>
            </a:r>
            <a:r>
              <a:rPr lang="en-US" sz="1600" i="1" dirty="0" smtClean="0">
                <a:latin typeface="XCCW Joined 1a" panose="03050602040000000000" pitchFamily="66" charset="0"/>
              </a:rPr>
              <a:t>but are in the same year group as your child, </a:t>
            </a:r>
            <a:r>
              <a:rPr lang="en-US" sz="1600" dirty="0" smtClean="0">
                <a:latin typeface="XCCW Joined 1a" panose="03050602040000000000" pitchFamily="66" charset="0"/>
              </a:rPr>
              <a:t>are doing something different from your child – don’t worry!  Refer to point 1!</a:t>
            </a:r>
          </a:p>
          <a:p>
            <a:pPr marL="342900" indent="-342900" algn="l">
              <a:buFont typeface="+mj-lt"/>
              <a:buAutoNum type="arabicPeriod"/>
              <a:defRPr/>
            </a:pPr>
            <a:r>
              <a:rPr lang="en-US" sz="1600" dirty="0" smtClean="0">
                <a:latin typeface="XCCW Joined 1a" panose="03050602040000000000" pitchFamily="66" charset="0"/>
              </a:rPr>
              <a:t>We will try our best to communicate clearly with you.</a:t>
            </a:r>
          </a:p>
          <a:p>
            <a:pPr marL="342900" indent="-342900" algn="l">
              <a:buFont typeface="+mj-lt"/>
              <a:buAutoNum type="arabicPeriod"/>
              <a:defRPr/>
            </a:pPr>
            <a:endParaRPr lang="en-US" sz="1600" dirty="0" smtClean="0">
              <a:latin typeface="XCCW Joined 1a" panose="03050602040000000000" pitchFamily="66" charset="0"/>
            </a:endParaRPr>
          </a:p>
          <a:p>
            <a:pPr algn="l">
              <a:defRPr/>
            </a:pPr>
            <a:r>
              <a:rPr lang="en-US" sz="1600" dirty="0" smtClean="0">
                <a:latin typeface="XCCW Joined 1a" panose="03050602040000000000" pitchFamily="66" charset="0"/>
              </a:rPr>
              <a:t>Please do use </a:t>
            </a:r>
            <a:r>
              <a:rPr lang="en-US" sz="1600" dirty="0" smtClean="0">
                <a:latin typeface="XCCW Joined 1a" panose="03050602040000000000" pitchFamily="66" charset="0"/>
              </a:rPr>
              <a:t>the India class email </a:t>
            </a:r>
            <a:r>
              <a:rPr lang="en-US" sz="1600" dirty="0" smtClean="0">
                <a:latin typeface="XCCW Joined 1a" panose="03050602040000000000" pitchFamily="66" charset="0"/>
              </a:rPr>
              <a:t>to contact us. </a:t>
            </a:r>
          </a:p>
          <a:p>
            <a:pPr algn="l">
              <a:defRPr/>
            </a:pPr>
            <a:r>
              <a:rPr lang="en-US" sz="1600" dirty="0" smtClean="0">
                <a:latin typeface="XCCW Joined 1a" panose="03050602040000000000" pitchFamily="66" charset="0"/>
              </a:rPr>
              <a:t>india@stmarysprimarypulborough.co.uk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>
            <a:alpha val="3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7554913" cy="1131887"/>
          </a:xfrm>
        </p:spPr>
        <p:txBody>
          <a:bodyPr/>
          <a:lstStyle/>
          <a:p>
            <a:pPr eaLnBrk="1" hangingPunct="1"/>
            <a:r>
              <a:rPr lang="en-GB" altLang="en-US" sz="3200" b="1" u="sng" smtClean="0">
                <a:solidFill>
                  <a:schemeClr val="hlink"/>
                </a:solidFill>
                <a:latin typeface="XCCW Joined 1a" panose="03050602040000000000" pitchFamily="66" charset="0"/>
              </a:rPr>
              <a:t>India class - Reading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594E63E-ADA5-044F-9E6C-3A9C3A012C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1797050"/>
            <a:ext cx="8135938" cy="493077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000" dirty="0">
                <a:solidFill>
                  <a:srgbClr val="72002C"/>
                </a:solidFill>
                <a:latin typeface="XCCW Joined 1a" panose="03050602040000000000" pitchFamily="66" charset="0"/>
              </a:rPr>
              <a:t>Reading </a:t>
            </a: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Records </a:t>
            </a:r>
            <a:r>
              <a:rPr lang="en-GB" altLang="en-US" sz="2000" dirty="0">
                <a:solidFill>
                  <a:srgbClr val="72002C"/>
                </a:solidFill>
                <a:latin typeface="XCCW Joined 1a" panose="03050602040000000000" pitchFamily="66" charset="0"/>
              </a:rPr>
              <a:t>will be </a:t>
            </a: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checked every day. Your </a:t>
            </a:r>
            <a:r>
              <a:rPr lang="en-GB" altLang="en-US" sz="2000" dirty="0">
                <a:solidFill>
                  <a:srgbClr val="72002C"/>
                </a:solidFill>
                <a:latin typeface="XCCW Joined 1a" panose="03050602040000000000" pitchFamily="66" charset="0"/>
              </a:rPr>
              <a:t>child will be read with </a:t>
            </a:r>
            <a:r>
              <a:rPr lang="en-GB" altLang="en-US" sz="2000" u="sng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at </a:t>
            </a:r>
            <a:r>
              <a:rPr lang="en-GB" altLang="en-US" sz="2000" u="sng" dirty="0">
                <a:solidFill>
                  <a:srgbClr val="72002C"/>
                </a:solidFill>
                <a:latin typeface="XCCW Joined 1a" panose="03050602040000000000" pitchFamily="66" charset="0"/>
              </a:rPr>
              <a:t>least </a:t>
            </a:r>
            <a:r>
              <a:rPr lang="en-GB" altLang="en-US" sz="2000" dirty="0">
                <a:solidFill>
                  <a:srgbClr val="72002C"/>
                </a:solidFill>
                <a:latin typeface="XCCW Joined 1a" panose="03050602040000000000" pitchFamily="66" charset="0"/>
              </a:rPr>
              <a:t>once per </a:t>
            </a: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week. This will </a:t>
            </a:r>
            <a:r>
              <a:rPr lang="en-GB" altLang="en-US" sz="2000" u="sng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generally</a:t>
            </a: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 be recorded in Reading Records. </a:t>
            </a:r>
            <a:endParaRPr lang="en-GB" altLang="en-US" sz="2000" dirty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GB" altLang="en-US" sz="2000" dirty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000" dirty="0">
                <a:solidFill>
                  <a:srgbClr val="72002C"/>
                </a:solidFill>
                <a:latin typeface="XCCW Joined 1a" panose="03050602040000000000" pitchFamily="66" charset="0"/>
              </a:rPr>
              <a:t>Please read with </a:t>
            </a: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your child every day, if at all possible. </a:t>
            </a:r>
            <a:r>
              <a:rPr lang="en-GB" altLang="en-US" sz="2000" dirty="0">
                <a:solidFill>
                  <a:srgbClr val="72002C"/>
                </a:solidFill>
                <a:latin typeface="XCCW Joined 1a" panose="03050602040000000000" pitchFamily="66" charset="0"/>
              </a:rPr>
              <a:t>We will give the children </a:t>
            </a: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5 dojos for </a:t>
            </a:r>
            <a:r>
              <a:rPr lang="en-GB" altLang="en-US" sz="2000" dirty="0">
                <a:solidFill>
                  <a:srgbClr val="72002C"/>
                </a:solidFill>
                <a:latin typeface="XCCW Joined 1a" panose="03050602040000000000" pitchFamily="66" charset="0"/>
              </a:rPr>
              <a:t>each time that they read. </a:t>
            </a: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In </a:t>
            </a:r>
            <a:r>
              <a:rPr lang="en-GB" altLang="en-US" sz="2000" dirty="0">
                <a:solidFill>
                  <a:srgbClr val="72002C"/>
                </a:solidFill>
                <a:latin typeface="XCCW Joined 1a" panose="03050602040000000000" pitchFamily="66" charset="0"/>
              </a:rPr>
              <a:t>the comments </a:t>
            </a: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section of the Reading Log, </a:t>
            </a:r>
            <a:r>
              <a:rPr lang="en-GB" altLang="en-US" sz="2000" dirty="0">
                <a:solidFill>
                  <a:srgbClr val="72002C"/>
                </a:solidFill>
                <a:latin typeface="XCCW Joined 1a" panose="03050602040000000000" pitchFamily="66" charset="0"/>
              </a:rPr>
              <a:t>please leave comments sharing anything that your child has struggled with and highlighting what they have done well. </a:t>
            </a:r>
            <a:r>
              <a:rPr lang="en-GB" altLang="en-US" sz="2000" dirty="0">
                <a:solidFill>
                  <a:srgbClr val="72002C"/>
                </a:solidFill>
                <a:latin typeface="XCCW Joined 1a" panose="03050602040000000000" pitchFamily="66" charset="0"/>
              </a:rPr>
              <a:t>Please do write any direct quotes</a:t>
            </a: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. </a:t>
            </a:r>
            <a:r>
              <a:rPr lang="en-GB" altLang="en-US" sz="2000" dirty="0" smtClean="0">
                <a:solidFill>
                  <a:srgbClr val="FF0000"/>
                </a:solidFill>
                <a:latin typeface="XCCW Joined 1a" panose="03050602040000000000" pitchFamily="66" charset="0"/>
              </a:rPr>
              <a:t>Children who read daily at home </a:t>
            </a:r>
            <a:r>
              <a:rPr lang="en-GB" altLang="en-US" sz="2000" dirty="0" smtClean="0">
                <a:solidFill>
                  <a:srgbClr val="FF0000"/>
                </a:solidFill>
                <a:latin typeface="XCCW Joined 1a" panose="03050602040000000000" pitchFamily="66" charset="0"/>
              </a:rPr>
              <a:t>make greater progress than those who don’t.</a:t>
            </a:r>
            <a:endParaRPr lang="en-GB" altLang="en-US" sz="2000" dirty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sz="1400" dirty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000" dirty="0">
                <a:solidFill>
                  <a:srgbClr val="72002C"/>
                </a:solidFill>
                <a:latin typeface="XCCW Joined 1a" panose="03050602040000000000" pitchFamily="66" charset="0"/>
              </a:rPr>
              <a:t>Reading books – To read with fluency, your child should be able to read 9/10 words. </a:t>
            </a: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Please do re-read books </a:t>
            </a: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to </a:t>
            </a:r>
            <a:r>
              <a:rPr lang="en-GB" altLang="en-US" sz="2000" dirty="0">
                <a:solidFill>
                  <a:srgbClr val="72002C"/>
                </a:solidFill>
                <a:latin typeface="XCCW Joined 1a" panose="03050602040000000000" pitchFamily="66" charset="0"/>
              </a:rPr>
              <a:t>develop fluency and understanding</a:t>
            </a: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! </a:t>
            </a: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Summarise!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altLang="en-US" sz="2000" dirty="0" smtClean="0">
              <a:solidFill>
                <a:srgbClr val="72002C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Please have a look at the ‘100 Books to Read in Year 2’ on our </a:t>
            </a: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website</a:t>
            </a:r>
            <a:r>
              <a:rPr lang="en-GB" altLang="en-US" sz="2000" dirty="0" smtClean="0">
                <a:solidFill>
                  <a:srgbClr val="72002C"/>
                </a:solidFill>
                <a:latin typeface="XCCW Joined 1a" panose="03050602040000000000" pitchFamily="66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altLang="en-US" sz="2000" dirty="0">
              <a:solidFill>
                <a:srgbClr val="72002C"/>
              </a:solidFill>
              <a:latin typeface="XCCW Joined 1a" panose="03050602040000000000" pitchFamily="66" charset="0"/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16632"/>
            <a:ext cx="230505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May be an image of child and text that says &quot;Reading to children six to seven days a week puts them almost a year ahead of those who are not being read to.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49244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6" descr="Reading Aloud #Children #Quotes | Kindergarten reading help, Literacy quotes,  Reading quote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10138" y="2657475"/>
            <a:ext cx="4200525" cy="4200525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>
            <a:alpha val="4784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87313"/>
            <a:ext cx="4176712" cy="771525"/>
          </a:xfrm>
        </p:spPr>
        <p:txBody>
          <a:bodyPr/>
          <a:lstStyle/>
          <a:p>
            <a:pPr eaLnBrk="1" hangingPunct="1"/>
            <a:r>
              <a:rPr lang="en-GB" altLang="en-US" sz="3600" b="1" u="sng" smtClean="0">
                <a:solidFill>
                  <a:schemeClr val="accent1"/>
                </a:solidFill>
                <a:latin typeface="XCCW Joined 1a" panose="03050602040000000000" pitchFamily="66" charset="0"/>
              </a:rPr>
              <a:t>Handwriting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2276475"/>
            <a:ext cx="7696200" cy="1512888"/>
          </a:xfrm>
        </p:spPr>
        <p:txBody>
          <a:bodyPr/>
          <a:lstStyle/>
          <a:p>
            <a:pPr eaLnBrk="1" hangingPunct="1"/>
            <a:r>
              <a:rPr lang="en-GB" altLang="en-US" sz="2000" smtClean="0">
                <a:solidFill>
                  <a:srgbClr val="950301"/>
                </a:solidFill>
                <a:latin typeface="XCCW Joined 1a" panose="03050602040000000000" pitchFamily="66" charset="0"/>
              </a:rPr>
              <a:t>As a school we have developed our cursive handwriting policy, which has both lead ins and lead outs. We have all been learning this policy from Year 1 to Year 6. 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7" t="37392" r="26921" b="35048"/>
          <a:stretch>
            <a:fillRect/>
          </a:stretch>
        </p:blipFill>
        <p:spPr bwMode="auto">
          <a:xfrm>
            <a:off x="1692275" y="4037013"/>
            <a:ext cx="5616575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12713"/>
            <a:ext cx="2522537" cy="168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>
            <a:alpha val="4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3" y="115888"/>
            <a:ext cx="4679950" cy="915987"/>
          </a:xfrm>
        </p:spPr>
        <p:txBody>
          <a:bodyPr/>
          <a:lstStyle/>
          <a:p>
            <a:pPr eaLnBrk="1" hangingPunct="1"/>
            <a:r>
              <a:rPr lang="en-GB" altLang="en-US" sz="3600" b="1" u="sng" smtClean="0">
                <a:solidFill>
                  <a:schemeClr val="hlink"/>
                </a:solidFill>
                <a:latin typeface="XCCW Joined 1a" panose="03050602040000000000" pitchFamily="66" charset="0"/>
              </a:rPr>
              <a:t>School Uniform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C38EFD8-C4FE-D142-B561-341A908D40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700213"/>
            <a:ext cx="8640762" cy="55451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>Please make sure all uniform is labelled, including P.E. kits and coats.</a:t>
            </a:r>
            <a:b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</a:br>
            <a:endParaRPr lang="en-GB" altLang="en-US" sz="19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>If you notice the name is starting to wear </a:t>
            </a:r>
            <a:r>
              <a:rPr lang="en-GB" altLang="en-US" sz="19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off, </a:t>
            </a:r>
            <a: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>please could you re-write </a:t>
            </a:r>
            <a:r>
              <a:rPr lang="en-GB" altLang="en-US" sz="19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it </a:t>
            </a:r>
            <a: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>so we know </a:t>
            </a:r>
            <a:r>
              <a:rPr lang="en-GB" altLang="en-US" sz="19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to whom </a:t>
            </a:r>
            <a: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>items </a:t>
            </a:r>
            <a:r>
              <a:rPr lang="en-GB" altLang="en-US" sz="19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belong.</a:t>
            </a:r>
            <a: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/>
            </a:r>
            <a:b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</a:br>
            <a:endParaRPr lang="en-GB" altLang="en-US" sz="19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>Children should be wearing </a:t>
            </a:r>
            <a:r>
              <a:rPr lang="en-GB" altLang="en-US" sz="19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sensible black school shoes </a:t>
            </a:r>
            <a:r>
              <a:rPr lang="en-GB" altLang="en-US" sz="1900" i="1" dirty="0">
                <a:solidFill>
                  <a:srgbClr val="9A0000"/>
                </a:solidFill>
                <a:latin typeface="XCCW Joined 1a" panose="03050602040000000000" pitchFamily="66" charset="0"/>
              </a:rPr>
              <a:t>(no black trainers) </a:t>
            </a:r>
            <a: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>at all times.  If there is a problem and they need to wear trainers for medical reasons, please </a:t>
            </a:r>
            <a:r>
              <a:rPr lang="en-GB" altLang="en-US" sz="19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let us know.</a:t>
            </a:r>
            <a: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/>
            </a:r>
            <a:b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</a:br>
            <a:endParaRPr lang="en-GB" sz="19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>Navy blue round neck (school) jumpers should be worn.  </a:t>
            </a:r>
            <a:r>
              <a:rPr lang="en-GB" sz="19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Hoodies</a:t>
            </a:r>
            <a:r>
              <a:rPr lang="en-GB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> and </a:t>
            </a:r>
            <a:r>
              <a:rPr lang="en-GB" sz="19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tracksuit</a:t>
            </a:r>
            <a:r>
              <a:rPr lang="en-GB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> tops are </a:t>
            </a:r>
            <a:r>
              <a:rPr lang="en-GB" sz="19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not acceptable </a:t>
            </a:r>
            <a:r>
              <a:rPr lang="en-GB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>as school uniform.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en-US" sz="19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>Please make sure </a:t>
            </a:r>
            <a:r>
              <a:rPr lang="en-GB" altLang="en-US" sz="19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uniform </a:t>
            </a:r>
            <a:r>
              <a:rPr lang="en-GB" altLang="en-US" sz="1900" dirty="0">
                <a:solidFill>
                  <a:srgbClr val="9A0000"/>
                </a:solidFill>
                <a:latin typeface="XCCW Joined 1a" panose="03050602040000000000" pitchFamily="66" charset="0"/>
              </a:rPr>
              <a:t>follows school policy.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dirty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9050"/>
            <a:ext cx="2522537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>
            <a:alpha val="4196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184150"/>
            <a:ext cx="5614987" cy="1060450"/>
          </a:xfrm>
        </p:spPr>
        <p:txBody>
          <a:bodyPr/>
          <a:lstStyle/>
          <a:p>
            <a:pPr eaLnBrk="1" hangingPunct="1"/>
            <a:r>
              <a:rPr lang="en-GB" altLang="en-US" sz="2800" b="1" u="sng" smtClean="0">
                <a:solidFill>
                  <a:schemeClr val="hlink"/>
                </a:solidFill>
                <a:latin typeface="XCCW Joined 1a" panose="03050602040000000000" pitchFamily="66" charset="0"/>
              </a:rPr>
              <a:t>What to bring to school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5D03524-A2D1-6840-8E17-0B78FDE878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700213"/>
            <a:ext cx="8280400" cy="5157787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GB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>PE kits should be brought in every Monday and taken home each Friday to be washed.</a:t>
            </a:r>
            <a:br>
              <a:rPr lang="en-GB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</a:br>
            <a:endParaRPr lang="en-GB" altLang="en-US" sz="24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GB" altLang="en-US" sz="24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Book bags/rucksacks </a:t>
            </a:r>
            <a:r>
              <a:rPr lang="en-GB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>– the children bring home letters, books etc all week and need their bags to carry everything.</a:t>
            </a:r>
            <a:br>
              <a:rPr lang="en-GB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</a:br>
            <a:r>
              <a:rPr lang="en-GB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/>
            </a:r>
            <a:br>
              <a:rPr lang="en-GB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</a:br>
            <a:endParaRPr lang="en-GB" altLang="en-US" sz="24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GB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>Cu</a:t>
            </a:r>
            <a:r>
              <a:rPr lang="en-US" altLang="en-US" sz="2400" dirty="0" err="1">
                <a:solidFill>
                  <a:srgbClr val="9A0000"/>
                </a:solidFill>
                <a:latin typeface="XCCW Joined 1a" panose="03050602040000000000" pitchFamily="66" charset="0"/>
              </a:rPr>
              <a:t>rrent</a:t>
            </a:r>
            <a:r>
              <a:rPr lang="en-US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> </a:t>
            </a:r>
            <a:r>
              <a:rPr lang="en-US" altLang="en-US" sz="24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reading book </a:t>
            </a:r>
            <a:r>
              <a:rPr lang="en-US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>and </a:t>
            </a:r>
            <a:r>
              <a:rPr lang="en-US" altLang="en-US" sz="24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reading </a:t>
            </a:r>
            <a:r>
              <a:rPr lang="en-US" altLang="en-US" sz="2400" b="1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record </a:t>
            </a:r>
            <a:r>
              <a:rPr lang="en-US" altLang="en-US" sz="24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should </a:t>
            </a:r>
            <a:r>
              <a:rPr lang="en-US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>be in school </a:t>
            </a:r>
            <a:r>
              <a:rPr lang="en-US" altLang="en-US" sz="2400" b="1" dirty="0">
                <a:solidFill>
                  <a:srgbClr val="9A0000"/>
                </a:solidFill>
                <a:latin typeface="XCCW Joined 1a" panose="03050602040000000000" pitchFamily="66" charset="0"/>
              </a:rPr>
              <a:t>everyday </a:t>
            </a:r>
            <a:r>
              <a:rPr lang="en-US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>to allow them to be monitored.</a:t>
            </a:r>
            <a:br>
              <a:rPr lang="en-US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</a:br>
            <a:r>
              <a:rPr lang="en-US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/>
            </a:r>
            <a:br>
              <a:rPr lang="en-US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</a:br>
            <a:endParaRPr lang="en-US" altLang="en-US" sz="24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>Lunch.</a:t>
            </a:r>
            <a:br>
              <a:rPr lang="en-GB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</a:br>
            <a:r>
              <a:rPr lang="en-GB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/>
            </a:r>
            <a:br>
              <a:rPr lang="en-GB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</a:br>
            <a:endParaRPr lang="en-GB" altLang="en-US" sz="2400" dirty="0">
              <a:solidFill>
                <a:srgbClr val="9A0000"/>
              </a:solidFill>
              <a:latin typeface="XCCW Joined 1a" panose="03050602040000000000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400" dirty="0">
                <a:solidFill>
                  <a:srgbClr val="9A0000"/>
                </a:solidFill>
                <a:latin typeface="XCCW Joined 1a" panose="03050602040000000000" pitchFamily="66" charset="0"/>
              </a:rPr>
              <a:t>Water bottle – </a:t>
            </a:r>
            <a:r>
              <a:rPr lang="en-GB" altLang="en-US" sz="2400" dirty="0" smtClean="0">
                <a:solidFill>
                  <a:srgbClr val="9A0000"/>
                </a:solidFill>
                <a:latin typeface="XCCW Joined 1a" panose="03050602040000000000" pitchFamily="66" charset="0"/>
              </a:rPr>
              <a:t>named, please.</a:t>
            </a:r>
            <a:endParaRPr lang="en-GB" altLang="en-US" sz="2400" dirty="0">
              <a:solidFill>
                <a:srgbClr val="9A0000"/>
              </a:solidFill>
              <a:latin typeface="XCCW Joined 1a" panose="03050602040000000000" pitchFamily="66" charset="0"/>
            </a:endParaRP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0163"/>
            <a:ext cx="2232025" cy="148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1084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Comic Sans MS</vt:lpstr>
      <vt:lpstr>Arial</vt:lpstr>
      <vt:lpstr>Calibri Light</vt:lpstr>
      <vt:lpstr>Calibri</vt:lpstr>
      <vt:lpstr>XCCW Joined 1a</vt:lpstr>
      <vt:lpstr>Wingdings 2</vt:lpstr>
      <vt:lpstr>Times New Roman</vt:lpstr>
      <vt:lpstr>Wingdings</vt:lpstr>
      <vt:lpstr>Office Theme</vt:lpstr>
      <vt:lpstr>‘Meet the Teacher’  Hello and Welcome to India Class!</vt:lpstr>
      <vt:lpstr>Curriculum  </vt:lpstr>
      <vt:lpstr>India Class Timetable</vt:lpstr>
      <vt:lpstr>In EYFS and Key Stage 1:</vt:lpstr>
      <vt:lpstr>India class - Reading</vt:lpstr>
      <vt:lpstr>PowerPoint Presentation</vt:lpstr>
      <vt:lpstr>Handwriting</vt:lpstr>
      <vt:lpstr>School Uniform</vt:lpstr>
      <vt:lpstr>What to bring to school</vt:lpstr>
      <vt:lpstr>Our Behaviour Policy</vt:lpstr>
      <vt:lpstr>Health and Safety</vt:lpstr>
      <vt:lpstr>Dates to Remember</vt:lpstr>
      <vt:lpstr>Any Questions?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‘Meet the Teacher’ Good evening and welcome to India Class!</dc:title>
  <dc:creator>Andy</dc:creator>
  <cp:lastModifiedBy>FHancock</cp:lastModifiedBy>
  <cp:revision>83</cp:revision>
  <cp:lastPrinted>2017-09-28T08:53:50Z</cp:lastPrinted>
  <dcterms:created xsi:type="dcterms:W3CDTF">2014-09-14T11:41:14Z</dcterms:created>
  <dcterms:modified xsi:type="dcterms:W3CDTF">2022-09-28T09:21:41Z</dcterms:modified>
</cp:coreProperties>
</file>