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6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72" autoAdjust="0"/>
    <p:restoredTop sz="94660"/>
  </p:normalViewPr>
  <p:slideViewPr>
    <p:cSldViewPr snapToGrid="0">
      <p:cViewPr varScale="1">
        <p:scale>
          <a:sx n="53" d="100"/>
          <a:sy n="53" d="100"/>
        </p:scale>
        <p:origin x="28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602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33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18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58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2629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6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167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29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561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9969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18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92574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stmarysprimarypulborough.co.uk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3704162"/>
            <a:ext cx="9070848" cy="457201"/>
          </a:xfrm>
        </p:spPr>
        <p:txBody>
          <a:bodyPr>
            <a:noAutofit/>
          </a:bodyPr>
          <a:lstStyle/>
          <a:p>
            <a:r>
              <a:rPr lang="en-GB" sz="3200" dirty="0" smtClean="0"/>
              <a:t>Monday 6</a:t>
            </a:r>
            <a:r>
              <a:rPr lang="en-GB" sz="3200" baseline="30000" dirty="0" smtClean="0"/>
              <a:t>th</a:t>
            </a:r>
            <a:r>
              <a:rPr lang="en-GB" sz="3200" dirty="0" smtClean="0"/>
              <a:t> December 2021</a:t>
            </a:r>
          </a:p>
          <a:p>
            <a:r>
              <a:rPr lang="en-GB" sz="3200" dirty="0" err="1" smtClean="0"/>
              <a:t>SENDCo</a:t>
            </a:r>
            <a:r>
              <a:rPr lang="en-GB" sz="3200" dirty="0" smtClean="0"/>
              <a:t>- Mollie Wilkins</a:t>
            </a:r>
          </a:p>
          <a:p>
            <a:r>
              <a:rPr lang="en-GB" sz="3200" dirty="0" smtClean="0"/>
              <a:t>SEND SALT TA - Jacqui Harrison 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165348" y="2298700"/>
            <a:ext cx="5915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SEND Tea and Chat</a:t>
            </a:r>
            <a:endParaRPr lang="en-GB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4262" y="752709"/>
            <a:ext cx="700087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67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42205" y="522100"/>
            <a:ext cx="5915152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u="sng" dirty="0" smtClean="0"/>
              <a:t>St Mary’s Vision </a:t>
            </a:r>
          </a:p>
          <a:p>
            <a:endParaRPr lang="en-GB" sz="5400" u="sng" dirty="0"/>
          </a:p>
        </p:txBody>
      </p:sp>
      <p:pic>
        <p:nvPicPr>
          <p:cNvPr id="1026" name="Picture 2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972" y="2015085"/>
            <a:ext cx="3774779" cy="3250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2751" y="1892996"/>
            <a:ext cx="5320171" cy="349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58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32464" y="179730"/>
            <a:ext cx="9754636" cy="166199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4800" u="sng" dirty="0" smtClean="0"/>
              <a:t>What are Special Educational Needs?</a:t>
            </a:r>
          </a:p>
          <a:p>
            <a:endParaRPr lang="en-GB" sz="5400" u="sng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4487" y="0"/>
            <a:ext cx="1687513" cy="164368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33087" y="1239327"/>
            <a:ext cx="103089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i="1" dirty="0" smtClean="0"/>
              <a:t>“</a:t>
            </a:r>
            <a:r>
              <a:rPr lang="en-GB" sz="2400" i="1" dirty="0" smtClean="0">
                <a:cs typeface="Arial" panose="020B0604020202020204" pitchFamily="34" charset="0"/>
              </a:rPr>
              <a:t>A </a:t>
            </a:r>
            <a:r>
              <a:rPr lang="en-GB" sz="2400" i="1" dirty="0">
                <a:cs typeface="Arial" panose="020B0604020202020204" pitchFamily="34" charset="0"/>
              </a:rPr>
              <a:t>child or young person has SEN if they have a learning </a:t>
            </a:r>
            <a:r>
              <a:rPr lang="en-GB" sz="2400" b="1" i="1" dirty="0">
                <a:cs typeface="Arial" panose="020B0604020202020204" pitchFamily="34" charset="0"/>
              </a:rPr>
              <a:t>difficulty or disability </a:t>
            </a:r>
            <a:r>
              <a:rPr lang="en-GB" sz="2400" i="1" dirty="0" smtClean="0">
                <a:cs typeface="Arial" panose="020B0604020202020204" pitchFamily="34" charset="0"/>
              </a:rPr>
              <a:t>which calls </a:t>
            </a:r>
            <a:r>
              <a:rPr lang="en-GB" sz="2400" i="1" dirty="0">
                <a:cs typeface="Arial" panose="020B0604020202020204" pitchFamily="34" charset="0"/>
              </a:rPr>
              <a:t>for special educational provision to be made for him or her</a:t>
            </a:r>
            <a:r>
              <a:rPr lang="en-GB" sz="2400" i="1" dirty="0" smtClean="0">
                <a:cs typeface="Arial" panose="020B0604020202020204" pitchFamily="34" charset="0"/>
              </a:rPr>
              <a:t>. This is if he or she</a:t>
            </a:r>
            <a:r>
              <a:rPr lang="en-GB" sz="2400" i="1" dirty="0"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GB" sz="2400" i="1" dirty="0" smtClean="0">
                <a:cs typeface="Arial" panose="020B0604020202020204" pitchFamily="34" charset="0"/>
              </a:rPr>
              <a:t>• </a:t>
            </a:r>
            <a:r>
              <a:rPr lang="en-GB" sz="2400" i="1" dirty="0">
                <a:cs typeface="Arial" panose="020B0604020202020204" pitchFamily="34" charset="0"/>
              </a:rPr>
              <a:t>has a </a:t>
            </a:r>
            <a:r>
              <a:rPr lang="en-GB" sz="2400" b="1" i="1" dirty="0">
                <a:cs typeface="Arial" panose="020B0604020202020204" pitchFamily="34" charset="0"/>
              </a:rPr>
              <a:t>significantly greater difficulty in learning </a:t>
            </a:r>
            <a:r>
              <a:rPr lang="en-GB" sz="2400" i="1" dirty="0">
                <a:cs typeface="Arial" panose="020B0604020202020204" pitchFamily="34" charset="0"/>
              </a:rPr>
              <a:t>than the majority of others of</a:t>
            </a:r>
          </a:p>
          <a:p>
            <a:pPr algn="ctr"/>
            <a:r>
              <a:rPr lang="en-GB" sz="2400" i="1" dirty="0">
                <a:cs typeface="Arial" panose="020B0604020202020204" pitchFamily="34" charset="0"/>
              </a:rPr>
              <a:t>the same </a:t>
            </a:r>
            <a:r>
              <a:rPr lang="en-GB" sz="2400" i="1" dirty="0" smtClean="0">
                <a:cs typeface="Arial" panose="020B0604020202020204" pitchFamily="34" charset="0"/>
              </a:rPr>
              <a:t>age, or</a:t>
            </a:r>
            <a:endParaRPr lang="en-GB" sz="2400" i="1" dirty="0">
              <a:cs typeface="Arial" panose="020B0604020202020204" pitchFamily="34" charset="0"/>
            </a:endParaRPr>
          </a:p>
          <a:p>
            <a:pPr algn="ctr"/>
            <a:r>
              <a:rPr lang="en-GB" sz="2400" i="1" dirty="0">
                <a:cs typeface="Arial" panose="020B0604020202020204" pitchFamily="34" charset="0"/>
              </a:rPr>
              <a:t>• has a </a:t>
            </a:r>
            <a:r>
              <a:rPr lang="en-GB" sz="2400" b="1" i="1" dirty="0">
                <a:cs typeface="Arial" panose="020B0604020202020204" pitchFamily="34" charset="0"/>
              </a:rPr>
              <a:t>disability which prevents or hinders him or her from making use of</a:t>
            </a:r>
          </a:p>
          <a:p>
            <a:pPr algn="ctr"/>
            <a:r>
              <a:rPr lang="en-GB" sz="2400" b="1" i="1" dirty="0">
                <a:cs typeface="Arial" panose="020B0604020202020204" pitchFamily="34" charset="0"/>
              </a:rPr>
              <a:t>facilities</a:t>
            </a:r>
            <a:r>
              <a:rPr lang="en-GB" sz="2400" i="1" dirty="0">
                <a:cs typeface="Arial" panose="020B0604020202020204" pitchFamily="34" charset="0"/>
              </a:rPr>
              <a:t> of a kind generally provided for others of the same age in</a:t>
            </a:r>
          </a:p>
          <a:p>
            <a:pPr algn="ctr"/>
            <a:r>
              <a:rPr lang="en-GB" sz="2400" i="1" dirty="0">
                <a:cs typeface="Arial" panose="020B0604020202020204" pitchFamily="34" charset="0"/>
              </a:rPr>
              <a:t>mainstream schools or mainstream post-16 </a:t>
            </a:r>
            <a:r>
              <a:rPr lang="en-GB" sz="2400" i="1" dirty="0" smtClean="0">
                <a:cs typeface="Arial" panose="020B0604020202020204" pitchFamily="34" charset="0"/>
              </a:rPr>
              <a:t>institutions”</a:t>
            </a:r>
          </a:p>
          <a:p>
            <a:pPr algn="r"/>
            <a:r>
              <a:rPr lang="en-GB" sz="2400" dirty="0" smtClean="0">
                <a:cs typeface="Arial" panose="020B0604020202020204" pitchFamily="34" charset="0"/>
              </a:rPr>
              <a:t>SEND </a:t>
            </a:r>
            <a:r>
              <a:rPr lang="en-GB" sz="2400" dirty="0">
                <a:cs typeface="Arial" panose="020B0604020202020204" pitchFamily="34" charset="0"/>
              </a:rPr>
              <a:t>Code of Practice 0-25 years, January 2015</a:t>
            </a:r>
          </a:p>
          <a:p>
            <a:pPr algn="ctr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SEND - Phoenix Park Academy : Phoenix Park Academ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10" y="3929773"/>
            <a:ext cx="3023452" cy="2947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267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3590" y="1230810"/>
            <a:ext cx="902120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5400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7243" y="0"/>
            <a:ext cx="1594757" cy="15533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0246" y="570410"/>
            <a:ext cx="902120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5400" u="sng" dirty="0" smtClean="0"/>
              <a:t>The Graduated Approach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5264" y="2154140"/>
            <a:ext cx="6205659" cy="411842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90264" y="4677971"/>
            <a:ext cx="3349236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If a child does not make expected progress despite consistent teaching, move to the next level. 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826881" y="4114578"/>
            <a:ext cx="201656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Monitoring Form 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368020" y="1972177"/>
            <a:ext cx="4566679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Individual </a:t>
            </a:r>
            <a:r>
              <a:rPr lang="en-GB" dirty="0"/>
              <a:t>Learning Plan (ILP)= generally 2 years behind </a:t>
            </a:r>
            <a:r>
              <a:rPr lang="en-GB" dirty="0" smtClean="0"/>
              <a:t>peers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Education Health Care Needs Assessment (EHCNA)  for and Education Health Care Plan  (EHCP</a:t>
            </a:r>
            <a:r>
              <a:rPr lang="en-GB" dirty="0"/>
              <a:t>)= </a:t>
            </a:r>
            <a:r>
              <a:rPr lang="en-GB" dirty="0" smtClean="0"/>
              <a:t>generally 4 </a:t>
            </a:r>
            <a:r>
              <a:rPr lang="en-GB" dirty="0"/>
              <a:t>years behind </a:t>
            </a:r>
            <a:r>
              <a:rPr lang="en-GB" dirty="0" smtClean="0"/>
              <a:t>peers</a:t>
            </a:r>
          </a:p>
          <a:p>
            <a:pPr algn="ctr"/>
            <a:endParaRPr lang="en-GB" dirty="0"/>
          </a:p>
        </p:txBody>
      </p:sp>
      <p:pic>
        <p:nvPicPr>
          <p:cNvPr id="1028" name="Picture 4" descr="Assess, Plan, Do, Review | Leicestershire County Council Professional  Services Port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20" y="1553334"/>
            <a:ext cx="2264539" cy="2214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6859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3590" y="1230810"/>
            <a:ext cx="902120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5400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7243" y="0"/>
            <a:ext cx="1594757" cy="15533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0246" y="570410"/>
            <a:ext cx="9737854" cy="16004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4400" u="sng" dirty="0" smtClean="0"/>
              <a:t>Monitoring Forms and Individual Learning Plans (ILPs</a:t>
            </a:r>
            <a:r>
              <a:rPr lang="en-GB" sz="5400" u="sng" dirty="0" smtClean="0"/>
              <a:t>)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066800" y="23812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802" y="2001740"/>
            <a:ext cx="7358596" cy="32480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9173" y="2838450"/>
            <a:ext cx="6938071" cy="411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63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7243" y="0"/>
            <a:ext cx="1594757" cy="15533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17523" y="236835"/>
            <a:ext cx="967435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5400" u="sng" dirty="0" smtClean="0"/>
              <a:t>Provision for Children with SEND</a:t>
            </a:r>
            <a:endParaRPr lang="en-GB" sz="5400" u="sng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00" y="3866138"/>
            <a:ext cx="6395602" cy="23939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7273" y="3487732"/>
            <a:ext cx="14605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Interventions</a:t>
            </a:r>
            <a:endParaRPr lang="en-GB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7470321" y="3442753"/>
            <a:ext cx="39243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 smtClean="0"/>
              <a:t>Outside Agency Support:</a:t>
            </a:r>
          </a:p>
          <a:p>
            <a:pPr algn="ctr"/>
            <a:endParaRPr lang="en-GB" u="sng" dirty="0" smtClean="0"/>
          </a:p>
          <a:p>
            <a:pPr algn="ctr"/>
            <a:r>
              <a:rPr lang="en-GB" dirty="0" smtClean="0"/>
              <a:t>Speech and Language Therapy, Child Development Centre, School Nursing Team, </a:t>
            </a:r>
            <a:r>
              <a:rPr lang="en-GB" dirty="0"/>
              <a:t>CAMHS, Occupational </a:t>
            </a:r>
            <a:r>
              <a:rPr lang="en-GB" dirty="0" smtClean="0"/>
              <a:t>Therapy</a:t>
            </a:r>
            <a:r>
              <a:rPr lang="en-GB" dirty="0"/>
              <a:t>.</a:t>
            </a:r>
            <a:r>
              <a:rPr lang="en-GB" dirty="0" smtClean="0"/>
              <a:t> 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/>
              <a:t>Educational </a:t>
            </a:r>
            <a:r>
              <a:rPr lang="en-GB" dirty="0" smtClean="0"/>
              <a:t>Psychologist, Learning and Behavioural Advisory Team, Autism and Social Communication Team, West Sussex Inclusion Team, Early Help. </a:t>
            </a:r>
            <a:endParaRPr lang="en-GB" u="sng" dirty="0" smtClean="0"/>
          </a:p>
          <a:p>
            <a:endParaRPr lang="en-GB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203200" y="1271319"/>
            <a:ext cx="75752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Teacher and TA support:  </a:t>
            </a:r>
          </a:p>
          <a:p>
            <a:r>
              <a:rPr lang="en-GB" dirty="0" smtClean="0"/>
              <a:t>‘Helicoptering’ support to develop independence</a:t>
            </a:r>
          </a:p>
          <a:p>
            <a:endParaRPr lang="en-GB" u="sng" dirty="0"/>
          </a:p>
          <a:p>
            <a:endParaRPr lang="en-GB" u="sng" dirty="0" smtClean="0"/>
          </a:p>
          <a:p>
            <a:endParaRPr lang="en-GB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287273" y="2242424"/>
            <a:ext cx="98352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Resources:</a:t>
            </a:r>
          </a:p>
          <a:p>
            <a:r>
              <a:rPr lang="en-GB" dirty="0" smtClean="0"/>
              <a:t>Dyslexia and Dyscalculia Screeners, Coloured overlays, sound buttons, pencil grips, </a:t>
            </a:r>
            <a:r>
              <a:rPr lang="en-GB" dirty="0"/>
              <a:t>w</a:t>
            </a:r>
            <a:r>
              <a:rPr lang="en-GB" dirty="0" smtClean="0"/>
              <a:t>obble cushions, screens, fiddle toys, assistive technology </a:t>
            </a:r>
            <a:r>
              <a:rPr lang="en-GB" dirty="0" err="1" smtClean="0"/>
              <a:t>eg</a:t>
            </a:r>
            <a:r>
              <a:rPr lang="en-GB" dirty="0" smtClean="0"/>
              <a:t>. Speech to text/ text to speech </a:t>
            </a:r>
          </a:p>
          <a:p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28399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7243" y="0"/>
            <a:ext cx="1594757" cy="155333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02366" y="1091669"/>
            <a:ext cx="9683134" cy="48320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Any questions, worries or concerns (no matter how big or small!) please do contact </a:t>
            </a:r>
            <a:r>
              <a:rPr lang="en-GB" sz="4000" dirty="0" smtClean="0"/>
              <a:t>us</a:t>
            </a:r>
            <a:r>
              <a:rPr lang="en-GB" sz="4000" dirty="0" smtClean="0"/>
              <a:t>.</a:t>
            </a:r>
            <a:endParaRPr lang="en-GB" sz="4000" dirty="0" smtClean="0"/>
          </a:p>
          <a:p>
            <a:pPr algn="ctr"/>
            <a:endParaRPr lang="en-GB" sz="4000" dirty="0"/>
          </a:p>
          <a:p>
            <a:pPr algn="ctr"/>
            <a:r>
              <a:rPr lang="en-GB" sz="4000" dirty="0" smtClean="0">
                <a:hlinkClick r:id="rId3"/>
              </a:rPr>
              <a:t>office@stmarysprimarypulborough.co.uk</a:t>
            </a:r>
            <a:endParaRPr lang="en-GB" sz="4000" dirty="0" smtClean="0"/>
          </a:p>
          <a:p>
            <a:pPr algn="ctr"/>
            <a:endParaRPr lang="en-GB" sz="4000" dirty="0" smtClean="0"/>
          </a:p>
          <a:p>
            <a:endParaRPr lang="en-GB" sz="5400" u="sng" dirty="0"/>
          </a:p>
          <a:p>
            <a:endParaRPr lang="en-GB" sz="5400" u="sng" dirty="0"/>
          </a:p>
        </p:txBody>
      </p:sp>
    </p:spTree>
    <p:extLst>
      <p:ext uri="{BB962C8B-B14F-4D97-AF65-F5344CB8AC3E}">
        <p14:creationId xmlns:p14="http://schemas.microsoft.com/office/powerpoint/2010/main" val="47095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219</TotalTime>
  <Words>310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Garamond</vt:lpstr>
      <vt:lpstr>Savon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mwilkins</dc:creator>
  <cp:lastModifiedBy>mwilkins</cp:lastModifiedBy>
  <cp:revision>33</cp:revision>
  <dcterms:created xsi:type="dcterms:W3CDTF">2021-12-01T08:35:22Z</dcterms:created>
  <dcterms:modified xsi:type="dcterms:W3CDTF">2021-12-05T15:08:19Z</dcterms:modified>
</cp:coreProperties>
</file>