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300" r:id="rId2"/>
    <p:sldId id="302" r:id="rId3"/>
    <p:sldId id="292" r:id="rId4"/>
    <p:sldId id="281" r:id="rId5"/>
    <p:sldId id="293" r:id="rId6"/>
    <p:sldId id="294" r:id="rId7"/>
    <p:sldId id="297" r:id="rId8"/>
    <p:sldId id="295" r:id="rId9"/>
    <p:sldId id="274" r:id="rId10"/>
    <p:sldId id="285" r:id="rId11"/>
    <p:sldId id="287" r:id="rId12"/>
    <p:sldId id="299" r:id="rId13"/>
    <p:sldId id="277" r:id="rId14"/>
    <p:sldId id="278" r:id="rId15"/>
    <p:sldId id="275" r:id="rId16"/>
    <p:sldId id="288" r:id="rId17"/>
    <p:sldId id="289" r:id="rId18"/>
    <p:sldId id="290" r:id="rId19"/>
    <p:sldId id="303" r:id="rId20"/>
  </p:sldIdLst>
  <p:sldSz cx="9144000" cy="6858000" type="screen4x3"/>
  <p:notesSz cx="6858000" cy="9144000"/>
  <p:embeddedFontLst>
    <p:embeddedFont>
      <p:font typeface="Comic Sans MS" panose="030F0702030302020204" pitchFamily="66" charset="0"/>
      <p:regular r:id="rId21"/>
      <p:bold r:id="rId22"/>
      <p:italic r:id="rId23"/>
      <p:boldItalic r:id="rId24"/>
    </p:embeddedFon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
      <p:font typeface="Tuffy" panose="020B0603060100000000" charset="0"/>
      <p:regular r:id="rId31"/>
      <p:bold r:id="rId32"/>
      <p:italic r:id="rId33"/>
      <p:boldItalic r:id="rId34"/>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51" userDrawn="1">
          <p15:clr>
            <a:srgbClr val="A4A3A4"/>
          </p15:clr>
        </p15:guide>
        <p15:guide id="2" pos="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showGuides="1">
      <p:cViewPr varScale="1">
        <p:scale>
          <a:sx n="107" d="100"/>
          <a:sy n="107" d="100"/>
        </p:scale>
        <p:origin x="102" y="108"/>
      </p:cViewPr>
      <p:guideLst>
        <p:guide orient="horz" pos="51"/>
        <p:guide pos="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9822BFB-A646-164E-9246-377B822F1668}"/>
              </a:ext>
            </a:extLst>
          </p:cNvPr>
          <p:cNvSpPr>
            <a:spLocks noGrp="1"/>
          </p:cNvSpPr>
          <p:nvPr>
            <p:ph type="dt" sz="half" idx="10"/>
          </p:nvPr>
        </p:nvSpPr>
        <p:spPr/>
        <p:txBody>
          <a:bodyPr/>
          <a:lstStyle>
            <a:lvl1pPr>
              <a:defRPr/>
            </a:lvl1pPr>
          </a:lstStyle>
          <a:p>
            <a:pPr>
              <a:defRPr/>
            </a:pPr>
            <a:fld id="{C71504E7-7164-9146-9EC4-10CA943EFDC3}" type="datetimeFigureOut">
              <a:rPr lang="en-GB"/>
              <a:pPr>
                <a:defRPr/>
              </a:pPr>
              <a:t>03/05/2022</a:t>
            </a:fld>
            <a:endParaRPr lang="en-GB"/>
          </a:p>
        </p:txBody>
      </p:sp>
      <p:sp>
        <p:nvSpPr>
          <p:cNvPr id="5" name="Footer Placeholder 4">
            <a:extLst>
              <a:ext uri="{FF2B5EF4-FFF2-40B4-BE49-F238E27FC236}">
                <a16:creationId xmlns:a16="http://schemas.microsoft.com/office/drawing/2014/main" id="{EF074EBE-ABA6-F945-ADB0-BC894FD1E4D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740C80A-75C9-8747-A6B1-2924135DAD74}"/>
              </a:ext>
            </a:extLst>
          </p:cNvPr>
          <p:cNvSpPr>
            <a:spLocks noGrp="1"/>
          </p:cNvSpPr>
          <p:nvPr>
            <p:ph type="sldNum" sz="quarter" idx="12"/>
          </p:nvPr>
        </p:nvSpPr>
        <p:spPr/>
        <p:txBody>
          <a:bodyPr/>
          <a:lstStyle>
            <a:lvl1pPr>
              <a:defRPr/>
            </a:lvl1pPr>
          </a:lstStyle>
          <a:p>
            <a:fld id="{A3731B77-0C9B-8B4E-8E25-19D1D39D6063}" type="slidenum">
              <a:rPr lang="en-GB" altLang="en-US"/>
              <a:pPr/>
              <a:t>‹#›</a:t>
            </a:fld>
            <a:endParaRPr lang="en-GB" altLang="en-US"/>
          </a:p>
        </p:txBody>
      </p:sp>
    </p:spTree>
    <p:extLst>
      <p:ext uri="{BB962C8B-B14F-4D97-AF65-F5344CB8AC3E}">
        <p14:creationId xmlns:p14="http://schemas.microsoft.com/office/powerpoint/2010/main" val="243916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DD3D53-732C-5D46-9136-4E75B92EA197}"/>
              </a:ext>
            </a:extLst>
          </p:cNvPr>
          <p:cNvSpPr>
            <a:spLocks noGrp="1"/>
          </p:cNvSpPr>
          <p:nvPr>
            <p:ph type="dt" sz="half" idx="10"/>
          </p:nvPr>
        </p:nvSpPr>
        <p:spPr/>
        <p:txBody>
          <a:bodyPr/>
          <a:lstStyle>
            <a:lvl1pPr>
              <a:defRPr/>
            </a:lvl1pPr>
          </a:lstStyle>
          <a:p>
            <a:pPr>
              <a:defRPr/>
            </a:pPr>
            <a:fld id="{E12EBDED-2644-E24C-ACDC-2E492662112B}" type="datetimeFigureOut">
              <a:rPr lang="en-GB"/>
              <a:pPr>
                <a:defRPr/>
              </a:pPr>
              <a:t>03/05/2022</a:t>
            </a:fld>
            <a:endParaRPr lang="en-GB"/>
          </a:p>
        </p:txBody>
      </p:sp>
      <p:sp>
        <p:nvSpPr>
          <p:cNvPr id="5" name="Footer Placeholder 4">
            <a:extLst>
              <a:ext uri="{FF2B5EF4-FFF2-40B4-BE49-F238E27FC236}">
                <a16:creationId xmlns:a16="http://schemas.microsoft.com/office/drawing/2014/main" id="{FDAC9B69-C31B-BD40-94D5-5731753A536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C11EE1E-5715-8F4B-A73A-7443032F8AEF}"/>
              </a:ext>
            </a:extLst>
          </p:cNvPr>
          <p:cNvSpPr>
            <a:spLocks noGrp="1"/>
          </p:cNvSpPr>
          <p:nvPr>
            <p:ph type="sldNum" sz="quarter" idx="12"/>
          </p:nvPr>
        </p:nvSpPr>
        <p:spPr/>
        <p:txBody>
          <a:bodyPr/>
          <a:lstStyle>
            <a:lvl1pPr>
              <a:defRPr/>
            </a:lvl1pPr>
          </a:lstStyle>
          <a:p>
            <a:fld id="{1FEAAC85-E9E8-1B41-A856-3C2BC9D82ADD}" type="slidenum">
              <a:rPr lang="en-GB" altLang="en-US"/>
              <a:pPr/>
              <a:t>‹#›</a:t>
            </a:fld>
            <a:endParaRPr lang="en-GB" altLang="en-US"/>
          </a:p>
        </p:txBody>
      </p:sp>
    </p:spTree>
    <p:extLst>
      <p:ext uri="{BB962C8B-B14F-4D97-AF65-F5344CB8AC3E}">
        <p14:creationId xmlns:p14="http://schemas.microsoft.com/office/powerpoint/2010/main" val="169417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D0B7F2-CD97-0E47-A12F-CA41F5935884}"/>
              </a:ext>
            </a:extLst>
          </p:cNvPr>
          <p:cNvSpPr>
            <a:spLocks noGrp="1"/>
          </p:cNvSpPr>
          <p:nvPr>
            <p:ph type="dt" sz="half" idx="10"/>
          </p:nvPr>
        </p:nvSpPr>
        <p:spPr/>
        <p:txBody>
          <a:bodyPr/>
          <a:lstStyle>
            <a:lvl1pPr>
              <a:defRPr/>
            </a:lvl1pPr>
          </a:lstStyle>
          <a:p>
            <a:pPr>
              <a:defRPr/>
            </a:pPr>
            <a:fld id="{F3BFB94F-1288-FB4D-BEEA-71519ED2F137}" type="datetimeFigureOut">
              <a:rPr lang="en-GB"/>
              <a:pPr>
                <a:defRPr/>
              </a:pPr>
              <a:t>03/05/2022</a:t>
            </a:fld>
            <a:endParaRPr lang="en-GB"/>
          </a:p>
        </p:txBody>
      </p:sp>
      <p:sp>
        <p:nvSpPr>
          <p:cNvPr id="5" name="Footer Placeholder 4">
            <a:extLst>
              <a:ext uri="{FF2B5EF4-FFF2-40B4-BE49-F238E27FC236}">
                <a16:creationId xmlns:a16="http://schemas.microsoft.com/office/drawing/2014/main" id="{843DEA16-33F4-974C-A623-C9A5C8B791E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EE9F547-AD63-B446-B202-6EFD631ADF6D}"/>
              </a:ext>
            </a:extLst>
          </p:cNvPr>
          <p:cNvSpPr>
            <a:spLocks noGrp="1"/>
          </p:cNvSpPr>
          <p:nvPr>
            <p:ph type="sldNum" sz="quarter" idx="12"/>
          </p:nvPr>
        </p:nvSpPr>
        <p:spPr/>
        <p:txBody>
          <a:bodyPr/>
          <a:lstStyle>
            <a:lvl1pPr>
              <a:defRPr/>
            </a:lvl1pPr>
          </a:lstStyle>
          <a:p>
            <a:fld id="{4E47C172-5582-E944-BDFD-32023CE85D92}" type="slidenum">
              <a:rPr lang="en-GB" altLang="en-US"/>
              <a:pPr/>
              <a:t>‹#›</a:t>
            </a:fld>
            <a:endParaRPr lang="en-GB" altLang="en-US"/>
          </a:p>
        </p:txBody>
      </p:sp>
    </p:spTree>
    <p:extLst>
      <p:ext uri="{BB962C8B-B14F-4D97-AF65-F5344CB8AC3E}">
        <p14:creationId xmlns:p14="http://schemas.microsoft.com/office/powerpoint/2010/main" val="171808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13060E-AA1B-E04A-8CEA-018BCAD7095B}"/>
              </a:ext>
            </a:extLst>
          </p:cNvPr>
          <p:cNvSpPr>
            <a:spLocks noGrp="1"/>
          </p:cNvSpPr>
          <p:nvPr>
            <p:ph type="dt" sz="half" idx="10"/>
          </p:nvPr>
        </p:nvSpPr>
        <p:spPr/>
        <p:txBody>
          <a:bodyPr/>
          <a:lstStyle>
            <a:lvl1pPr>
              <a:defRPr/>
            </a:lvl1pPr>
          </a:lstStyle>
          <a:p>
            <a:pPr>
              <a:defRPr/>
            </a:pPr>
            <a:fld id="{C73D50EE-726A-9F42-B47A-A758B5ED2B97}" type="datetimeFigureOut">
              <a:rPr lang="en-GB"/>
              <a:pPr>
                <a:defRPr/>
              </a:pPr>
              <a:t>03/05/2022</a:t>
            </a:fld>
            <a:endParaRPr lang="en-GB"/>
          </a:p>
        </p:txBody>
      </p:sp>
      <p:sp>
        <p:nvSpPr>
          <p:cNvPr id="5" name="Footer Placeholder 4">
            <a:extLst>
              <a:ext uri="{FF2B5EF4-FFF2-40B4-BE49-F238E27FC236}">
                <a16:creationId xmlns:a16="http://schemas.microsoft.com/office/drawing/2014/main" id="{B9DF60D1-984B-9E4F-93E1-A43777CD47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7C5A389-E7C6-4045-9016-628D6943FD77}"/>
              </a:ext>
            </a:extLst>
          </p:cNvPr>
          <p:cNvSpPr>
            <a:spLocks noGrp="1"/>
          </p:cNvSpPr>
          <p:nvPr>
            <p:ph type="sldNum" sz="quarter" idx="12"/>
          </p:nvPr>
        </p:nvSpPr>
        <p:spPr/>
        <p:txBody>
          <a:bodyPr/>
          <a:lstStyle>
            <a:lvl1pPr>
              <a:defRPr/>
            </a:lvl1pPr>
          </a:lstStyle>
          <a:p>
            <a:fld id="{6CEC0DE7-4FEE-0240-81D9-8D76F4444FBF}" type="slidenum">
              <a:rPr lang="en-GB" altLang="en-US"/>
              <a:pPr/>
              <a:t>‹#›</a:t>
            </a:fld>
            <a:endParaRPr lang="en-GB" altLang="en-US"/>
          </a:p>
        </p:txBody>
      </p:sp>
    </p:spTree>
    <p:extLst>
      <p:ext uri="{BB962C8B-B14F-4D97-AF65-F5344CB8AC3E}">
        <p14:creationId xmlns:p14="http://schemas.microsoft.com/office/powerpoint/2010/main" val="110055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0595B9-75B7-C74B-90D3-C2905F0F8826}"/>
              </a:ext>
            </a:extLst>
          </p:cNvPr>
          <p:cNvSpPr>
            <a:spLocks noGrp="1"/>
          </p:cNvSpPr>
          <p:nvPr>
            <p:ph type="dt" sz="half" idx="10"/>
          </p:nvPr>
        </p:nvSpPr>
        <p:spPr/>
        <p:txBody>
          <a:bodyPr/>
          <a:lstStyle>
            <a:lvl1pPr>
              <a:defRPr/>
            </a:lvl1pPr>
          </a:lstStyle>
          <a:p>
            <a:pPr>
              <a:defRPr/>
            </a:pPr>
            <a:fld id="{030BA722-62EE-A049-98ED-D0400F830B73}" type="datetimeFigureOut">
              <a:rPr lang="en-GB"/>
              <a:pPr>
                <a:defRPr/>
              </a:pPr>
              <a:t>03/05/2022</a:t>
            </a:fld>
            <a:endParaRPr lang="en-GB"/>
          </a:p>
        </p:txBody>
      </p:sp>
      <p:sp>
        <p:nvSpPr>
          <p:cNvPr id="5" name="Footer Placeholder 4">
            <a:extLst>
              <a:ext uri="{FF2B5EF4-FFF2-40B4-BE49-F238E27FC236}">
                <a16:creationId xmlns:a16="http://schemas.microsoft.com/office/drawing/2014/main" id="{6531EE5F-1725-014F-94A9-892019219B2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33EEF1F-AC02-AC45-8D02-6F37B0BDBDC6}"/>
              </a:ext>
            </a:extLst>
          </p:cNvPr>
          <p:cNvSpPr>
            <a:spLocks noGrp="1"/>
          </p:cNvSpPr>
          <p:nvPr>
            <p:ph type="sldNum" sz="quarter" idx="12"/>
          </p:nvPr>
        </p:nvSpPr>
        <p:spPr/>
        <p:txBody>
          <a:bodyPr/>
          <a:lstStyle>
            <a:lvl1pPr>
              <a:defRPr/>
            </a:lvl1pPr>
          </a:lstStyle>
          <a:p>
            <a:fld id="{44856543-6ABB-E943-913F-3CE07AA51836}" type="slidenum">
              <a:rPr lang="en-GB" altLang="en-US"/>
              <a:pPr/>
              <a:t>‹#›</a:t>
            </a:fld>
            <a:endParaRPr lang="en-GB" altLang="en-US"/>
          </a:p>
        </p:txBody>
      </p:sp>
    </p:spTree>
    <p:extLst>
      <p:ext uri="{BB962C8B-B14F-4D97-AF65-F5344CB8AC3E}">
        <p14:creationId xmlns:p14="http://schemas.microsoft.com/office/powerpoint/2010/main" val="351145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0A1984-D12B-3C43-BA6B-78A6C351AEF4}"/>
              </a:ext>
            </a:extLst>
          </p:cNvPr>
          <p:cNvSpPr>
            <a:spLocks noGrp="1"/>
          </p:cNvSpPr>
          <p:nvPr>
            <p:ph type="dt" sz="half" idx="10"/>
          </p:nvPr>
        </p:nvSpPr>
        <p:spPr/>
        <p:txBody>
          <a:bodyPr/>
          <a:lstStyle>
            <a:lvl1pPr>
              <a:defRPr/>
            </a:lvl1pPr>
          </a:lstStyle>
          <a:p>
            <a:pPr>
              <a:defRPr/>
            </a:pPr>
            <a:fld id="{603391C9-C0F0-BD4A-B8DC-A316DEFD81E0}" type="datetimeFigureOut">
              <a:rPr lang="en-GB"/>
              <a:pPr>
                <a:defRPr/>
              </a:pPr>
              <a:t>03/05/2022</a:t>
            </a:fld>
            <a:endParaRPr lang="en-GB"/>
          </a:p>
        </p:txBody>
      </p:sp>
      <p:sp>
        <p:nvSpPr>
          <p:cNvPr id="6" name="Footer Placeholder 4">
            <a:extLst>
              <a:ext uri="{FF2B5EF4-FFF2-40B4-BE49-F238E27FC236}">
                <a16:creationId xmlns:a16="http://schemas.microsoft.com/office/drawing/2014/main" id="{46D14672-5FB9-A747-9601-FD895C05693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BD17289-6E66-9C44-9422-817FDFF10047}"/>
              </a:ext>
            </a:extLst>
          </p:cNvPr>
          <p:cNvSpPr>
            <a:spLocks noGrp="1"/>
          </p:cNvSpPr>
          <p:nvPr>
            <p:ph type="sldNum" sz="quarter" idx="12"/>
          </p:nvPr>
        </p:nvSpPr>
        <p:spPr/>
        <p:txBody>
          <a:bodyPr/>
          <a:lstStyle>
            <a:lvl1pPr>
              <a:defRPr/>
            </a:lvl1pPr>
          </a:lstStyle>
          <a:p>
            <a:fld id="{0F6B3520-A971-A84D-8598-FC4165EF00E7}" type="slidenum">
              <a:rPr lang="en-GB" altLang="en-US"/>
              <a:pPr/>
              <a:t>‹#›</a:t>
            </a:fld>
            <a:endParaRPr lang="en-GB" altLang="en-US"/>
          </a:p>
        </p:txBody>
      </p:sp>
    </p:spTree>
    <p:extLst>
      <p:ext uri="{BB962C8B-B14F-4D97-AF65-F5344CB8AC3E}">
        <p14:creationId xmlns:p14="http://schemas.microsoft.com/office/powerpoint/2010/main" val="27211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9FEF808-A264-8644-9DF8-47F579C727CD}"/>
              </a:ext>
            </a:extLst>
          </p:cNvPr>
          <p:cNvSpPr>
            <a:spLocks noGrp="1"/>
          </p:cNvSpPr>
          <p:nvPr>
            <p:ph type="dt" sz="half" idx="10"/>
          </p:nvPr>
        </p:nvSpPr>
        <p:spPr/>
        <p:txBody>
          <a:bodyPr/>
          <a:lstStyle>
            <a:lvl1pPr>
              <a:defRPr/>
            </a:lvl1pPr>
          </a:lstStyle>
          <a:p>
            <a:pPr>
              <a:defRPr/>
            </a:pPr>
            <a:fld id="{403A3A23-FE3C-6C44-9F60-B581FCAB40E0}" type="datetimeFigureOut">
              <a:rPr lang="en-GB"/>
              <a:pPr>
                <a:defRPr/>
              </a:pPr>
              <a:t>03/05/2022</a:t>
            </a:fld>
            <a:endParaRPr lang="en-GB"/>
          </a:p>
        </p:txBody>
      </p:sp>
      <p:sp>
        <p:nvSpPr>
          <p:cNvPr id="8" name="Footer Placeholder 4">
            <a:extLst>
              <a:ext uri="{FF2B5EF4-FFF2-40B4-BE49-F238E27FC236}">
                <a16:creationId xmlns:a16="http://schemas.microsoft.com/office/drawing/2014/main" id="{7E0C07BB-9E7D-8B4A-843A-B670A90F69D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1CCFBA8-A2E1-E245-96D5-C1AC38CB183D}"/>
              </a:ext>
            </a:extLst>
          </p:cNvPr>
          <p:cNvSpPr>
            <a:spLocks noGrp="1"/>
          </p:cNvSpPr>
          <p:nvPr>
            <p:ph type="sldNum" sz="quarter" idx="12"/>
          </p:nvPr>
        </p:nvSpPr>
        <p:spPr/>
        <p:txBody>
          <a:bodyPr/>
          <a:lstStyle>
            <a:lvl1pPr>
              <a:defRPr/>
            </a:lvl1pPr>
          </a:lstStyle>
          <a:p>
            <a:fld id="{E5AE71EC-1386-7A46-9A68-E9E297E07239}" type="slidenum">
              <a:rPr lang="en-GB" altLang="en-US"/>
              <a:pPr/>
              <a:t>‹#›</a:t>
            </a:fld>
            <a:endParaRPr lang="en-GB" altLang="en-US"/>
          </a:p>
        </p:txBody>
      </p:sp>
    </p:spTree>
    <p:extLst>
      <p:ext uri="{BB962C8B-B14F-4D97-AF65-F5344CB8AC3E}">
        <p14:creationId xmlns:p14="http://schemas.microsoft.com/office/powerpoint/2010/main" val="333851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1A7057F-7B5D-6345-980F-D83B854D6611}"/>
              </a:ext>
            </a:extLst>
          </p:cNvPr>
          <p:cNvSpPr>
            <a:spLocks noGrp="1"/>
          </p:cNvSpPr>
          <p:nvPr>
            <p:ph type="dt" sz="half" idx="10"/>
          </p:nvPr>
        </p:nvSpPr>
        <p:spPr/>
        <p:txBody>
          <a:bodyPr/>
          <a:lstStyle>
            <a:lvl1pPr>
              <a:defRPr/>
            </a:lvl1pPr>
          </a:lstStyle>
          <a:p>
            <a:pPr>
              <a:defRPr/>
            </a:pPr>
            <a:fld id="{73EF4F01-E4D6-1448-9251-722A52955C8E}" type="datetimeFigureOut">
              <a:rPr lang="en-GB"/>
              <a:pPr>
                <a:defRPr/>
              </a:pPr>
              <a:t>03/05/2022</a:t>
            </a:fld>
            <a:endParaRPr lang="en-GB"/>
          </a:p>
        </p:txBody>
      </p:sp>
      <p:sp>
        <p:nvSpPr>
          <p:cNvPr id="4" name="Footer Placeholder 4">
            <a:extLst>
              <a:ext uri="{FF2B5EF4-FFF2-40B4-BE49-F238E27FC236}">
                <a16:creationId xmlns:a16="http://schemas.microsoft.com/office/drawing/2014/main" id="{718189BE-CE9A-5E40-A17C-69EFBEA9589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51BE8A1-7C4E-7C42-89C0-3DF87F9E954B}"/>
              </a:ext>
            </a:extLst>
          </p:cNvPr>
          <p:cNvSpPr>
            <a:spLocks noGrp="1"/>
          </p:cNvSpPr>
          <p:nvPr>
            <p:ph type="sldNum" sz="quarter" idx="12"/>
          </p:nvPr>
        </p:nvSpPr>
        <p:spPr/>
        <p:txBody>
          <a:bodyPr/>
          <a:lstStyle>
            <a:lvl1pPr>
              <a:defRPr/>
            </a:lvl1pPr>
          </a:lstStyle>
          <a:p>
            <a:fld id="{B15295CC-40BF-7346-9723-3571FF1EC2AA}" type="slidenum">
              <a:rPr lang="en-GB" altLang="en-US"/>
              <a:pPr/>
              <a:t>‹#›</a:t>
            </a:fld>
            <a:endParaRPr lang="en-GB" altLang="en-US"/>
          </a:p>
        </p:txBody>
      </p:sp>
    </p:spTree>
    <p:extLst>
      <p:ext uri="{BB962C8B-B14F-4D97-AF65-F5344CB8AC3E}">
        <p14:creationId xmlns:p14="http://schemas.microsoft.com/office/powerpoint/2010/main" val="411096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B30F68-35DF-3447-B48C-E2C56A339EDF}"/>
              </a:ext>
            </a:extLst>
          </p:cNvPr>
          <p:cNvSpPr>
            <a:spLocks noGrp="1"/>
          </p:cNvSpPr>
          <p:nvPr>
            <p:ph type="dt" sz="half" idx="10"/>
          </p:nvPr>
        </p:nvSpPr>
        <p:spPr/>
        <p:txBody>
          <a:bodyPr/>
          <a:lstStyle>
            <a:lvl1pPr>
              <a:defRPr/>
            </a:lvl1pPr>
          </a:lstStyle>
          <a:p>
            <a:pPr>
              <a:defRPr/>
            </a:pPr>
            <a:fld id="{722E853A-B2F1-644A-B7CE-CAE09A81D6BD}" type="datetimeFigureOut">
              <a:rPr lang="en-GB"/>
              <a:pPr>
                <a:defRPr/>
              </a:pPr>
              <a:t>03/05/2022</a:t>
            </a:fld>
            <a:endParaRPr lang="en-GB"/>
          </a:p>
        </p:txBody>
      </p:sp>
      <p:sp>
        <p:nvSpPr>
          <p:cNvPr id="3" name="Footer Placeholder 4">
            <a:extLst>
              <a:ext uri="{FF2B5EF4-FFF2-40B4-BE49-F238E27FC236}">
                <a16:creationId xmlns:a16="http://schemas.microsoft.com/office/drawing/2014/main" id="{77665686-9C8F-C14B-8C5C-9CF7CD2939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54C57D0-A0C0-2746-8480-AC5B8EBEAEC8}"/>
              </a:ext>
            </a:extLst>
          </p:cNvPr>
          <p:cNvSpPr>
            <a:spLocks noGrp="1"/>
          </p:cNvSpPr>
          <p:nvPr>
            <p:ph type="sldNum" sz="quarter" idx="12"/>
          </p:nvPr>
        </p:nvSpPr>
        <p:spPr/>
        <p:txBody>
          <a:bodyPr/>
          <a:lstStyle>
            <a:lvl1pPr>
              <a:defRPr/>
            </a:lvl1pPr>
          </a:lstStyle>
          <a:p>
            <a:fld id="{914306BD-31EE-B244-A479-1D7790C423BB}" type="slidenum">
              <a:rPr lang="en-GB" altLang="en-US"/>
              <a:pPr/>
              <a:t>‹#›</a:t>
            </a:fld>
            <a:endParaRPr lang="en-GB" altLang="en-US"/>
          </a:p>
        </p:txBody>
      </p:sp>
    </p:spTree>
    <p:extLst>
      <p:ext uri="{BB962C8B-B14F-4D97-AF65-F5344CB8AC3E}">
        <p14:creationId xmlns:p14="http://schemas.microsoft.com/office/powerpoint/2010/main" val="282226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5D5A16E-AC6C-3C46-A69C-245D9F367D1C}"/>
              </a:ext>
            </a:extLst>
          </p:cNvPr>
          <p:cNvSpPr>
            <a:spLocks noGrp="1"/>
          </p:cNvSpPr>
          <p:nvPr>
            <p:ph type="dt" sz="half" idx="10"/>
          </p:nvPr>
        </p:nvSpPr>
        <p:spPr/>
        <p:txBody>
          <a:bodyPr/>
          <a:lstStyle>
            <a:lvl1pPr>
              <a:defRPr/>
            </a:lvl1pPr>
          </a:lstStyle>
          <a:p>
            <a:pPr>
              <a:defRPr/>
            </a:pPr>
            <a:fld id="{94CC20B5-1572-1745-950A-29EF7701C598}" type="datetimeFigureOut">
              <a:rPr lang="en-GB"/>
              <a:pPr>
                <a:defRPr/>
              </a:pPr>
              <a:t>03/05/2022</a:t>
            </a:fld>
            <a:endParaRPr lang="en-GB"/>
          </a:p>
        </p:txBody>
      </p:sp>
      <p:sp>
        <p:nvSpPr>
          <p:cNvPr id="6" name="Footer Placeholder 4">
            <a:extLst>
              <a:ext uri="{FF2B5EF4-FFF2-40B4-BE49-F238E27FC236}">
                <a16:creationId xmlns:a16="http://schemas.microsoft.com/office/drawing/2014/main" id="{C7CE37B4-8245-D543-9C28-A357E2D93C6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D0B2459-783D-904A-8368-5E844FCE5F79}"/>
              </a:ext>
            </a:extLst>
          </p:cNvPr>
          <p:cNvSpPr>
            <a:spLocks noGrp="1"/>
          </p:cNvSpPr>
          <p:nvPr>
            <p:ph type="sldNum" sz="quarter" idx="12"/>
          </p:nvPr>
        </p:nvSpPr>
        <p:spPr/>
        <p:txBody>
          <a:bodyPr/>
          <a:lstStyle>
            <a:lvl1pPr>
              <a:defRPr/>
            </a:lvl1pPr>
          </a:lstStyle>
          <a:p>
            <a:fld id="{C2024CDA-D717-144D-A5B6-3846717C148A}" type="slidenum">
              <a:rPr lang="en-GB" altLang="en-US"/>
              <a:pPr/>
              <a:t>‹#›</a:t>
            </a:fld>
            <a:endParaRPr lang="en-GB" altLang="en-US"/>
          </a:p>
        </p:txBody>
      </p:sp>
    </p:spTree>
    <p:extLst>
      <p:ext uri="{BB962C8B-B14F-4D97-AF65-F5344CB8AC3E}">
        <p14:creationId xmlns:p14="http://schemas.microsoft.com/office/powerpoint/2010/main" val="237891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5694FA-FD3B-594E-9BF6-A75028D258C3}"/>
              </a:ext>
            </a:extLst>
          </p:cNvPr>
          <p:cNvSpPr>
            <a:spLocks noGrp="1"/>
          </p:cNvSpPr>
          <p:nvPr>
            <p:ph type="dt" sz="half" idx="10"/>
          </p:nvPr>
        </p:nvSpPr>
        <p:spPr/>
        <p:txBody>
          <a:bodyPr/>
          <a:lstStyle>
            <a:lvl1pPr>
              <a:defRPr/>
            </a:lvl1pPr>
          </a:lstStyle>
          <a:p>
            <a:pPr>
              <a:defRPr/>
            </a:pPr>
            <a:fld id="{04C74245-C091-1948-B473-5D6ACAD01597}" type="datetimeFigureOut">
              <a:rPr lang="en-GB"/>
              <a:pPr>
                <a:defRPr/>
              </a:pPr>
              <a:t>03/05/2022</a:t>
            </a:fld>
            <a:endParaRPr lang="en-GB"/>
          </a:p>
        </p:txBody>
      </p:sp>
      <p:sp>
        <p:nvSpPr>
          <p:cNvPr id="6" name="Footer Placeholder 4">
            <a:extLst>
              <a:ext uri="{FF2B5EF4-FFF2-40B4-BE49-F238E27FC236}">
                <a16:creationId xmlns:a16="http://schemas.microsoft.com/office/drawing/2014/main" id="{8304D031-DBEA-F947-ABF3-4DFA54CF534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58291D3-530A-9E4F-AB6A-05E1F882B399}"/>
              </a:ext>
            </a:extLst>
          </p:cNvPr>
          <p:cNvSpPr>
            <a:spLocks noGrp="1"/>
          </p:cNvSpPr>
          <p:nvPr>
            <p:ph type="sldNum" sz="quarter" idx="12"/>
          </p:nvPr>
        </p:nvSpPr>
        <p:spPr/>
        <p:txBody>
          <a:bodyPr/>
          <a:lstStyle>
            <a:lvl1pPr>
              <a:defRPr/>
            </a:lvl1pPr>
          </a:lstStyle>
          <a:p>
            <a:fld id="{8DAC81B5-47D3-E948-984A-60A201FAC334}" type="slidenum">
              <a:rPr lang="en-GB" altLang="en-US"/>
              <a:pPr/>
              <a:t>‹#›</a:t>
            </a:fld>
            <a:endParaRPr lang="en-GB" altLang="en-US"/>
          </a:p>
        </p:txBody>
      </p:sp>
    </p:spTree>
    <p:extLst>
      <p:ext uri="{BB962C8B-B14F-4D97-AF65-F5344CB8AC3E}">
        <p14:creationId xmlns:p14="http://schemas.microsoft.com/office/powerpoint/2010/main" val="408770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B393CC-4DB8-C346-ABAF-47DF2D49444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E3821A-A540-F246-A05B-60B91290B04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8147705-E5E6-444F-8E2E-ADDC4BA0C63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46BA08B-B466-A34E-B747-5AD77E4F61D5}" type="datetimeFigureOut">
              <a:rPr lang="en-GB"/>
              <a:pPr>
                <a:defRPr/>
              </a:pPr>
              <a:t>03/05/2022</a:t>
            </a:fld>
            <a:endParaRPr lang="en-GB"/>
          </a:p>
        </p:txBody>
      </p:sp>
      <p:sp>
        <p:nvSpPr>
          <p:cNvPr id="5" name="Footer Placeholder 4">
            <a:extLst>
              <a:ext uri="{FF2B5EF4-FFF2-40B4-BE49-F238E27FC236}">
                <a16:creationId xmlns:a16="http://schemas.microsoft.com/office/drawing/2014/main" id="{AC49C6E6-C38C-454D-9A70-CA2E5EBC91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B0D91158-6371-4401-9836-B99998133D9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2AAE951-8B2D-7644-9A33-E227FED629F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8292" y="942867"/>
            <a:ext cx="7772400" cy="2547937"/>
          </a:xfrm>
        </p:spPr>
        <p:txBody>
          <a:bodyPr/>
          <a:lstStyle/>
          <a:p>
            <a:pPr eaLnBrk="1" hangingPunct="1"/>
            <a:r>
              <a:rPr lang="en-GB" altLang="en-US" b="1" dirty="0" smtClean="0">
                <a:latin typeface="Comic Sans MS" panose="030F0702030302020204" pitchFamily="66" charset="0"/>
              </a:rPr>
              <a:t>Year 2 </a:t>
            </a:r>
            <a:r>
              <a:rPr lang="en-GB" altLang="en-US" b="1" dirty="0" smtClean="0">
                <a:latin typeface="Comic Sans MS" panose="030F0702030302020204" pitchFamily="66" charset="0"/>
              </a:rPr>
              <a:t>SATs </a:t>
            </a:r>
            <a:r>
              <a:rPr lang="en-GB" altLang="en-US" b="1" dirty="0" smtClean="0">
                <a:latin typeface="Comic Sans MS" panose="030F0702030302020204" pitchFamily="66" charset="0"/>
              </a:rPr>
              <a:t>Information Meeting</a:t>
            </a:r>
            <a:endParaRPr lang="en-GB" altLang="en-US" b="1" dirty="0" smtClean="0">
              <a:latin typeface="Comic Sans MS" panose="030F0702030302020204" pitchFamily="66" charset="0"/>
            </a:endParaRPr>
          </a:p>
        </p:txBody>
      </p:sp>
      <p:sp>
        <p:nvSpPr>
          <p:cNvPr id="3075" name="Rectangle 3"/>
          <p:cNvSpPr>
            <a:spLocks noGrp="1" noChangeArrowheads="1"/>
          </p:cNvSpPr>
          <p:nvPr>
            <p:ph type="subTitle" idx="1"/>
          </p:nvPr>
        </p:nvSpPr>
        <p:spPr>
          <a:xfrm>
            <a:off x="1065492" y="4471615"/>
            <a:ext cx="6858000" cy="1655762"/>
          </a:xfrm>
        </p:spPr>
        <p:txBody>
          <a:bodyPr/>
          <a:lstStyle/>
          <a:p>
            <a:pPr eaLnBrk="1" hangingPunct="1"/>
            <a:r>
              <a:rPr lang="en-GB" altLang="en-US" dirty="0" smtClean="0">
                <a:latin typeface="Comic Sans MS" panose="030F0702030302020204" pitchFamily="66" charset="0"/>
              </a:rPr>
              <a:t>Thursday 5</a:t>
            </a:r>
            <a:r>
              <a:rPr lang="en-GB" altLang="en-US" baseline="30000" dirty="0" smtClean="0">
                <a:latin typeface="Comic Sans MS" panose="030F0702030302020204" pitchFamily="66" charset="0"/>
              </a:rPr>
              <a:t>th</a:t>
            </a:r>
            <a:r>
              <a:rPr lang="en-GB" altLang="en-US" dirty="0" smtClean="0">
                <a:latin typeface="Comic Sans MS" panose="030F0702030302020204" pitchFamily="66" charset="0"/>
              </a:rPr>
              <a:t> May 2022</a:t>
            </a:r>
          </a:p>
        </p:txBody>
      </p:sp>
    </p:spTree>
    <p:extLst>
      <p:ext uri="{BB962C8B-B14F-4D97-AF65-F5344CB8AC3E}">
        <p14:creationId xmlns:p14="http://schemas.microsoft.com/office/powerpoint/2010/main" val="137338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EAC1D1-7485-490C-A366-550511A8960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59" name="Rectangle 3">
            <a:extLst>
              <a:ext uri="{FF2B5EF4-FFF2-40B4-BE49-F238E27FC236}">
                <a16:creationId xmlns:a16="http://schemas.microsoft.com/office/drawing/2014/main" id="{7FB9E0E2-7D4A-5343-9FA3-F468ACF3D14B}"/>
              </a:ext>
            </a:extLst>
          </p:cNvPr>
          <p:cNvSpPr>
            <a:spLocks noChangeArrowheads="1"/>
          </p:cNvSpPr>
          <p:nvPr/>
        </p:nvSpPr>
        <p:spPr bwMode="auto">
          <a:xfrm>
            <a:off x="407988" y="427038"/>
            <a:ext cx="4767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Maths: Sample Questions</a:t>
            </a:r>
          </a:p>
        </p:txBody>
      </p:sp>
      <p:sp>
        <p:nvSpPr>
          <p:cNvPr id="10" name="Rectangle 9">
            <a:extLst>
              <a:ext uri="{FF2B5EF4-FFF2-40B4-BE49-F238E27FC236}">
                <a16:creationId xmlns:a16="http://schemas.microsoft.com/office/drawing/2014/main" id="{0E4EDF71-8A48-4531-967F-0E6A3BC96D1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1: Arithmetic</a:t>
            </a:r>
          </a:p>
        </p:txBody>
      </p:sp>
      <p:sp>
        <p:nvSpPr>
          <p:cNvPr id="11" name="Oval 10">
            <a:hlinkClick r:id="" action="ppaction://hlinkshowjump?jump=nextslide"/>
            <a:extLst>
              <a:ext uri="{FF2B5EF4-FFF2-40B4-BE49-F238E27FC236}">
                <a16:creationId xmlns:a16="http://schemas.microsoft.com/office/drawing/2014/main" id="{02F1FEFF-5379-4611-94FC-3E0A2B2F7C02}"/>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5" name="Oval 14">
            <a:hlinkClick r:id="rId2" action="ppaction://hlinksldjump"/>
            <a:extLst>
              <a:ext uri="{FF2B5EF4-FFF2-40B4-BE49-F238E27FC236}">
                <a16:creationId xmlns:a16="http://schemas.microsoft.com/office/drawing/2014/main" id="{C504346C-E50E-4F99-B379-E100CAD781D2}"/>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9463" name="Picture 14">
            <a:extLst>
              <a:ext uri="{FF2B5EF4-FFF2-40B4-BE49-F238E27FC236}">
                <a16:creationId xmlns:a16="http://schemas.microsoft.com/office/drawing/2014/main" id="{D947B8DB-E40D-A749-A86D-8496F99F45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a:extLst>
              <a:ext uri="{FF2B5EF4-FFF2-40B4-BE49-F238E27FC236}">
                <a16:creationId xmlns:a16="http://schemas.microsoft.com/office/drawing/2014/main" id="{97348276-DF57-423F-B136-2D8B4A30D935}"/>
              </a:ext>
            </a:extLst>
          </p:cNvPr>
          <p:cNvPicPr>
            <a:picLocks noChangeAspect="1"/>
          </p:cNvPicPr>
          <p:nvPr/>
        </p:nvPicPr>
        <p:blipFill rotWithShape="1">
          <a:blip r:embed="rId4"/>
          <a:srcRect l="14635" t="5350" r="13436" b="4708"/>
          <a:stretch/>
        </p:blipFill>
        <p:spPr bwMode="auto">
          <a:xfrm>
            <a:off x="2989263" y="1995488"/>
            <a:ext cx="3165475" cy="39576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9AA571-8615-417E-8AE5-3CA13EF0F2B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3" name="Rectangle 3">
            <a:extLst>
              <a:ext uri="{FF2B5EF4-FFF2-40B4-BE49-F238E27FC236}">
                <a16:creationId xmlns:a16="http://schemas.microsoft.com/office/drawing/2014/main" id="{344DD152-B1A2-6445-A421-76F451A5B105}"/>
              </a:ext>
            </a:extLst>
          </p:cNvPr>
          <p:cNvSpPr>
            <a:spLocks noChangeArrowheads="1"/>
          </p:cNvSpPr>
          <p:nvPr/>
        </p:nvSpPr>
        <p:spPr bwMode="auto">
          <a:xfrm>
            <a:off x="407988" y="427038"/>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Maths: Sample Questions</a:t>
            </a:r>
          </a:p>
        </p:txBody>
      </p:sp>
      <p:sp>
        <p:nvSpPr>
          <p:cNvPr id="10" name="Rectangle 9">
            <a:extLst>
              <a:ext uri="{FF2B5EF4-FFF2-40B4-BE49-F238E27FC236}">
                <a16:creationId xmlns:a16="http://schemas.microsoft.com/office/drawing/2014/main" id="{FBAEAB61-8A19-4C71-A09F-AB320D95306D}"/>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sp>
        <p:nvSpPr>
          <p:cNvPr id="11" name="Oval 10">
            <a:hlinkClick r:id="" action="ppaction://hlinkshowjump?jump=nextslide"/>
            <a:extLst>
              <a:ext uri="{FF2B5EF4-FFF2-40B4-BE49-F238E27FC236}">
                <a16:creationId xmlns:a16="http://schemas.microsoft.com/office/drawing/2014/main" id="{E78DF989-2544-411B-8984-6FD1479B6B0A}"/>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EA6A8DD1-601A-4683-B211-23DAF9DA54C3}"/>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20487" name="Picture 14">
            <a:extLst>
              <a:ext uri="{FF2B5EF4-FFF2-40B4-BE49-F238E27FC236}">
                <a16:creationId xmlns:a16="http://schemas.microsoft.com/office/drawing/2014/main" id="{4824CED8-D310-D848-921F-098C0AFCD8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5">
            <a:extLst>
              <a:ext uri="{FF2B5EF4-FFF2-40B4-BE49-F238E27FC236}">
                <a16:creationId xmlns:a16="http://schemas.microsoft.com/office/drawing/2014/main" id="{5578E587-B54E-4D45-942B-109F726675BC}"/>
              </a:ext>
            </a:extLst>
          </p:cNvPr>
          <p:cNvPicPr>
            <a:picLocks noChangeAspect="1"/>
          </p:cNvPicPr>
          <p:nvPr/>
        </p:nvPicPr>
        <p:blipFill rotWithShape="1">
          <a:blip r:embed="rId4"/>
          <a:srcRect l="22375" t="6604" r="17854" b="8846"/>
          <a:stretch/>
        </p:blipFill>
        <p:spPr bwMode="auto">
          <a:xfrm>
            <a:off x="3121025" y="1811338"/>
            <a:ext cx="3138488" cy="44402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712548-7EA3-40F9-B114-5724A72B469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7" name="Rectangle 3">
            <a:extLst>
              <a:ext uri="{FF2B5EF4-FFF2-40B4-BE49-F238E27FC236}">
                <a16:creationId xmlns:a16="http://schemas.microsoft.com/office/drawing/2014/main" id="{DAC0838F-DF10-1040-AA29-950A611962AA}"/>
              </a:ext>
            </a:extLst>
          </p:cNvPr>
          <p:cNvSpPr>
            <a:spLocks noChangeArrowheads="1"/>
          </p:cNvSpPr>
          <p:nvPr/>
        </p:nvSpPr>
        <p:spPr bwMode="auto">
          <a:xfrm>
            <a:off x="407988" y="427038"/>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Maths: Sample Questions</a:t>
            </a:r>
          </a:p>
        </p:txBody>
      </p:sp>
      <p:sp>
        <p:nvSpPr>
          <p:cNvPr id="10" name="Rectangle 9">
            <a:extLst>
              <a:ext uri="{FF2B5EF4-FFF2-40B4-BE49-F238E27FC236}">
                <a16:creationId xmlns:a16="http://schemas.microsoft.com/office/drawing/2014/main" id="{AD8DEAF1-0803-4041-966C-0CD543E616F4}"/>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sp>
        <p:nvSpPr>
          <p:cNvPr id="11" name="Oval 10">
            <a:hlinkClick r:id="" action="ppaction://hlinkshowjump?jump=nextslide"/>
            <a:extLst>
              <a:ext uri="{FF2B5EF4-FFF2-40B4-BE49-F238E27FC236}">
                <a16:creationId xmlns:a16="http://schemas.microsoft.com/office/drawing/2014/main" id="{85AE0F99-2E54-4ADE-99AA-36E37BF9CD51}"/>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973425DF-DA69-442B-BE30-3CAFF1453D4D}"/>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21511" name="Picture 14">
            <a:extLst>
              <a:ext uri="{FF2B5EF4-FFF2-40B4-BE49-F238E27FC236}">
                <a16:creationId xmlns:a16="http://schemas.microsoft.com/office/drawing/2014/main" id="{F33590F1-4359-1A43-A9B5-A324AEFDA9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
            <a:extLst>
              <a:ext uri="{FF2B5EF4-FFF2-40B4-BE49-F238E27FC236}">
                <a16:creationId xmlns:a16="http://schemas.microsoft.com/office/drawing/2014/main" id="{D02C5E23-C03C-4163-9884-E5CB012B801D}"/>
              </a:ext>
            </a:extLst>
          </p:cNvPr>
          <p:cNvPicPr>
            <a:picLocks noChangeAspect="1"/>
          </p:cNvPicPr>
          <p:nvPr/>
        </p:nvPicPr>
        <p:blipFill>
          <a:blip r:embed="rId4"/>
          <a:srcRect/>
          <a:stretch>
            <a:fillRect/>
          </a:stretch>
        </p:blipFill>
        <p:spPr bwMode="auto">
          <a:xfrm>
            <a:off x="2351088" y="1924050"/>
            <a:ext cx="4632325" cy="42830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6790C-1E4F-41BC-8E68-15199FF0536E}"/>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It is planned that 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who achieves the ‘national standard’ (a score of 100) will be judged to have demonstrated sufficient knowledge in the areas assessed by the tests.</a:t>
            </a:r>
          </a:p>
        </p:txBody>
      </p:sp>
      <p:sp>
        <p:nvSpPr>
          <p:cNvPr id="9" name="Rectangle 8">
            <a:extLst>
              <a:ext uri="{FF2B5EF4-FFF2-40B4-BE49-F238E27FC236}">
                <a16:creationId xmlns:a16="http://schemas.microsoft.com/office/drawing/2014/main" id="{2AD604CB-673F-44E2-84DA-5A6E588153B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8" name="Rectangle 3">
            <a:extLst>
              <a:ext uri="{FF2B5EF4-FFF2-40B4-BE49-F238E27FC236}">
                <a16:creationId xmlns:a16="http://schemas.microsoft.com/office/drawing/2014/main" id="{0688EF94-FFF4-2044-AA64-23AFA3C6F462}"/>
              </a:ext>
            </a:extLst>
          </p:cNvPr>
          <p:cNvSpPr>
            <a:spLocks noChangeArrowheads="1"/>
          </p:cNvSpPr>
          <p:nvPr/>
        </p:nvSpPr>
        <p:spPr bwMode="auto">
          <a:xfrm>
            <a:off x="407988" y="401638"/>
            <a:ext cx="3122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Scaled Scores</a:t>
            </a:r>
          </a:p>
        </p:txBody>
      </p:sp>
      <p:sp>
        <p:nvSpPr>
          <p:cNvPr id="4" name="see all button">
            <a:extLst>
              <a:ext uri="{FF2B5EF4-FFF2-40B4-BE49-F238E27FC236}">
                <a16:creationId xmlns:a16="http://schemas.microsoft.com/office/drawing/2014/main" id="{009DAC10-D421-4227-88F2-246ED1F21B6C}"/>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sp>
        <p:nvSpPr>
          <p:cNvPr id="13" name="Rectangle 12">
            <a:extLst>
              <a:ext uri="{FF2B5EF4-FFF2-40B4-BE49-F238E27FC236}">
                <a16:creationId xmlns:a16="http://schemas.microsoft.com/office/drawing/2014/main" id="{FE7D71D4-3271-419C-8287-04FAF8AB7BDA}"/>
              </a:ext>
            </a:extLst>
          </p:cNvPr>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It is planned that 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who achieves the ‘national standard’ (a score of 100) will be judged to have demonstrated sufficient knowledge in the areas assessed by the tests.</a:t>
            </a:r>
          </a:p>
        </p:txBody>
      </p:sp>
      <p:sp>
        <p:nvSpPr>
          <p:cNvPr id="10" name="Oval 9">
            <a:hlinkClick r:id="" action="ppaction://hlinkshowjump?jump=nextslide"/>
            <a:extLst>
              <a:ext uri="{FF2B5EF4-FFF2-40B4-BE49-F238E27FC236}">
                <a16:creationId xmlns:a16="http://schemas.microsoft.com/office/drawing/2014/main" id="{CB1EE006-1408-47C5-B78D-919845BCD073}"/>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2" name="Oval 11">
            <a:hlinkClick r:id="rId2" action="ppaction://hlinksldjump"/>
            <a:extLst>
              <a:ext uri="{FF2B5EF4-FFF2-40B4-BE49-F238E27FC236}">
                <a16:creationId xmlns:a16="http://schemas.microsoft.com/office/drawing/2014/main" id="{C3F5C6EC-B6EB-4B7B-8A07-EA352C92F169}"/>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6153" name="Picture 14">
            <a:extLst>
              <a:ext uri="{FF2B5EF4-FFF2-40B4-BE49-F238E27FC236}">
                <a16:creationId xmlns:a16="http://schemas.microsoft.com/office/drawing/2014/main" id="{21138DFD-9ACA-9042-8700-A58E0C5F4D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687DB0-BABB-4A78-B201-13896376D7FD}"/>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On publication of the test results in July 2017:</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100 is judged to have met the ‘national standard’ in the area judged by the test.</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more than 100 is judged to have exceeded the national standard and demonstrated a higher than expected knowledge of the curriculum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less than 100 is judged to have not yet met the national standard and performed below expectation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p>
        </p:txBody>
      </p:sp>
      <p:sp>
        <p:nvSpPr>
          <p:cNvPr id="9" name="Rectangle 8">
            <a:extLst>
              <a:ext uri="{FF2B5EF4-FFF2-40B4-BE49-F238E27FC236}">
                <a16:creationId xmlns:a16="http://schemas.microsoft.com/office/drawing/2014/main" id="{F94BE132-4596-45B2-A3AB-35F3B977339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2" name="Rectangle 3">
            <a:extLst>
              <a:ext uri="{FF2B5EF4-FFF2-40B4-BE49-F238E27FC236}">
                <a16:creationId xmlns:a16="http://schemas.microsoft.com/office/drawing/2014/main" id="{AC23DB94-A9B3-A648-B5B6-5237103B2E66}"/>
              </a:ext>
            </a:extLst>
          </p:cNvPr>
          <p:cNvSpPr>
            <a:spLocks noChangeArrowheads="1"/>
          </p:cNvSpPr>
          <p:nvPr/>
        </p:nvSpPr>
        <p:spPr bwMode="auto">
          <a:xfrm>
            <a:off x="407988" y="401638"/>
            <a:ext cx="499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Scaled Score Examples</a:t>
            </a:r>
          </a:p>
        </p:txBody>
      </p:sp>
      <p:sp>
        <p:nvSpPr>
          <p:cNvPr id="4" name="see all button">
            <a:extLst>
              <a:ext uri="{FF2B5EF4-FFF2-40B4-BE49-F238E27FC236}">
                <a16:creationId xmlns:a16="http://schemas.microsoft.com/office/drawing/2014/main" id="{0CB87B1F-A645-49A1-8E63-0994290E8863}"/>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pic>
        <p:nvPicPr>
          <p:cNvPr id="7174" name="Picture 14">
            <a:extLst>
              <a:ext uri="{FF2B5EF4-FFF2-40B4-BE49-F238E27FC236}">
                <a16:creationId xmlns:a16="http://schemas.microsoft.com/office/drawing/2014/main" id="{22BAC251-BFF6-4B4C-BBC7-7EB9390193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677EBDFF-F098-4DBC-B0BA-266672781ED2}"/>
              </a:ext>
            </a:extLst>
          </p:cNvPr>
          <p:cNvSpPr/>
          <p:nvPr/>
        </p:nvSpPr>
        <p:spPr>
          <a:xfrm>
            <a:off x="354013"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On publication of the test results in July:</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100 is judged to have met the ‘national standard’ in the area judged by the test.</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more than 100 is judged to have exceeded the national standard and demonstrated a higher than expected knowledge of the curriculum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less than 100 is judged to have not yet met the national standard and performed below expectation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p>
        </p:txBody>
      </p:sp>
      <p:sp>
        <p:nvSpPr>
          <p:cNvPr id="10" name="Oval 9">
            <a:hlinkClick r:id="" action="ppaction://hlinkshowjump?jump=nextslide"/>
            <a:extLst>
              <a:ext uri="{FF2B5EF4-FFF2-40B4-BE49-F238E27FC236}">
                <a16:creationId xmlns:a16="http://schemas.microsoft.com/office/drawing/2014/main" id="{9901AB5E-C53D-426E-8070-B3B8DA0510E4}"/>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53F14530-4DEB-4EE6-831E-20DBD68BC2BC}"/>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229C7-9F38-4578-A7E8-7F2B21CB263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Rectangle 3">
            <a:extLst>
              <a:ext uri="{FF2B5EF4-FFF2-40B4-BE49-F238E27FC236}">
                <a16:creationId xmlns:a16="http://schemas.microsoft.com/office/drawing/2014/main" id="{1B36A62F-5AFD-764A-9505-CFD34FF69865}"/>
              </a:ext>
            </a:extLst>
          </p:cNvPr>
          <p:cNvSpPr>
            <a:spLocks noChangeArrowheads="1"/>
          </p:cNvSpPr>
          <p:nvPr/>
        </p:nvSpPr>
        <p:spPr bwMode="auto">
          <a:xfrm>
            <a:off x="407988" y="427038"/>
            <a:ext cx="450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How to Help Your Child</a:t>
            </a:r>
          </a:p>
        </p:txBody>
      </p:sp>
      <p:sp>
        <p:nvSpPr>
          <p:cNvPr id="7" name="see all">
            <a:extLst>
              <a:ext uri="{FF2B5EF4-FFF2-40B4-BE49-F238E27FC236}">
                <a16:creationId xmlns:a16="http://schemas.microsoft.com/office/drawing/2014/main" id="{AF31390E-3827-4E24-B0E6-D4C23AC9AB4B}"/>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sp>
        <p:nvSpPr>
          <p:cNvPr id="14" name="Rectangle 13">
            <a:extLst>
              <a:ext uri="{FF2B5EF4-FFF2-40B4-BE49-F238E27FC236}">
                <a16:creationId xmlns:a16="http://schemas.microsoft.com/office/drawing/2014/main" id="{16A5C3D6-6CFE-4469-ACB3-01ABC1C79B76}"/>
              </a:ext>
            </a:extLst>
          </p:cNvPr>
          <p:cNvSpPr/>
          <p:nvPr/>
        </p:nvSpPr>
        <p:spPr>
          <a:xfrm>
            <a:off x="3667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22534" name="Picture 14">
            <a:extLst>
              <a:ext uri="{FF2B5EF4-FFF2-40B4-BE49-F238E27FC236}">
                <a16:creationId xmlns:a16="http://schemas.microsoft.com/office/drawing/2014/main" id="{20DE1A81-B99F-FB46-8CCD-549504AFFF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8EDCFAF-38E2-4971-B39F-480022A86586}"/>
              </a:ext>
            </a:extLst>
          </p:cNvPr>
          <p:cNvSpPr/>
          <p:nvPr/>
        </p:nvSpPr>
        <p:spPr>
          <a:xfrm>
            <a:off x="366713" y="12430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1" name="Oval 10">
            <a:hlinkClick r:id="" action="ppaction://hlinkshowjump?jump=nextslide"/>
            <a:extLst>
              <a:ext uri="{FF2B5EF4-FFF2-40B4-BE49-F238E27FC236}">
                <a16:creationId xmlns:a16="http://schemas.microsoft.com/office/drawing/2014/main" id="{F36C238E-EF5E-4DFA-882D-89FCD0D54F54}"/>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0E2E1EA3-C1BB-4DA6-87EC-A2B3297819A4}"/>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1F9AD7-9BE9-45AA-A41E-7A17B342A95C}"/>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5" name="Rectangle 3">
            <a:extLst>
              <a:ext uri="{FF2B5EF4-FFF2-40B4-BE49-F238E27FC236}">
                <a16:creationId xmlns:a16="http://schemas.microsoft.com/office/drawing/2014/main" id="{0D5F97EF-FF6A-7A49-90B9-A2697E4ED578}"/>
              </a:ext>
            </a:extLst>
          </p:cNvPr>
          <p:cNvSpPr>
            <a:spLocks noChangeArrowheads="1"/>
          </p:cNvSpPr>
          <p:nvPr/>
        </p:nvSpPr>
        <p:spPr bwMode="auto">
          <a:xfrm>
            <a:off x="407988" y="401638"/>
            <a:ext cx="795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How to Help Your Child with Reading</a:t>
            </a:r>
          </a:p>
        </p:txBody>
      </p:sp>
      <p:sp>
        <p:nvSpPr>
          <p:cNvPr id="4" name="see all button">
            <a:extLst>
              <a:ext uri="{FF2B5EF4-FFF2-40B4-BE49-F238E27FC236}">
                <a16:creationId xmlns:a16="http://schemas.microsoft.com/office/drawing/2014/main" id="{E407D663-7F72-4A77-BC63-604B31ECC414}"/>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sp>
        <p:nvSpPr>
          <p:cNvPr id="12" name="Rectangle 11">
            <a:extLst>
              <a:ext uri="{FF2B5EF4-FFF2-40B4-BE49-F238E27FC236}">
                <a16:creationId xmlns:a16="http://schemas.microsoft.com/office/drawing/2014/main" id="{665E7ED5-B677-426E-BA65-9963986C5FF5}"/>
              </a:ext>
            </a:extLst>
          </p:cNvPr>
          <p:cNvSpPr/>
          <p:nvPr/>
        </p:nvSpPr>
        <p:spPr>
          <a:xfrm>
            <a:off x="355600"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Tuffy" panose="020B0603060100000000" pitchFamily="34" charset="0"/>
              </a:rPr>
              <a:t>Listening to your child read can take many forms: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23558" name="Picture 14">
            <a:extLst>
              <a:ext uri="{FF2B5EF4-FFF2-40B4-BE49-F238E27FC236}">
                <a16:creationId xmlns:a16="http://schemas.microsoft.com/office/drawing/2014/main" id="{194B3CAF-AD15-D34D-AEF1-71A0B23223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91ACD51-1065-4403-9BEB-863C686266B5}"/>
              </a:ext>
            </a:extLst>
          </p:cNvPr>
          <p:cNvSpPr/>
          <p:nvPr/>
        </p:nvSpPr>
        <p:spPr>
          <a:xfrm>
            <a:off x="3540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Tuffy" panose="020B0603060100000000" pitchFamily="34" charset="0"/>
              </a:rPr>
              <a:t>Listening to your child read can take many forms: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182EEA29-83D8-420C-A668-874A0FC5D986}"/>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00D86FC0-4ADB-4C1E-AE22-9BA16E368A84}"/>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1CF9B7-9233-4B09-A0EA-BD0B640AD1B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79" name="Picture 14">
            <a:extLst>
              <a:ext uri="{FF2B5EF4-FFF2-40B4-BE49-F238E27FC236}">
                <a16:creationId xmlns:a16="http://schemas.microsoft.com/office/drawing/2014/main" id="{97EEAB01-73D9-624D-8A8E-EC0A72962A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99568157-E7BB-FE4C-85A7-EB46081BD06B}"/>
              </a:ext>
            </a:extLst>
          </p:cNvPr>
          <p:cNvSpPr>
            <a:spLocks noChangeArrowheads="1"/>
          </p:cNvSpPr>
          <p:nvPr/>
        </p:nvSpPr>
        <p:spPr bwMode="auto">
          <a:xfrm>
            <a:off x="407988" y="401638"/>
            <a:ext cx="782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How to Help Your Child with Writing</a:t>
            </a:r>
          </a:p>
        </p:txBody>
      </p:sp>
      <p:sp>
        <p:nvSpPr>
          <p:cNvPr id="4" name="see all button">
            <a:extLst>
              <a:ext uri="{FF2B5EF4-FFF2-40B4-BE49-F238E27FC236}">
                <a16:creationId xmlns:a16="http://schemas.microsoft.com/office/drawing/2014/main" id="{E1540000-910B-48E1-9DDB-4E1CCF569E90}"/>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sp>
        <p:nvSpPr>
          <p:cNvPr id="11" name="Rectangle 10">
            <a:extLst>
              <a:ext uri="{FF2B5EF4-FFF2-40B4-BE49-F238E27FC236}">
                <a16:creationId xmlns:a16="http://schemas.microsoft.com/office/drawing/2014/main" id="{E2AEDD33-CBA5-46BA-8BEF-1306A2411EC6}"/>
              </a:ext>
            </a:extLst>
          </p:cNvPr>
          <p:cNvSpPr/>
          <p:nvPr/>
        </p:nvSpPr>
        <p:spPr>
          <a:xfrm>
            <a:off x="355600"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Practise and learn weekly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use of a dictionary to check spelling.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2" name="Rectangle 11">
            <a:extLst>
              <a:ext uri="{FF2B5EF4-FFF2-40B4-BE49-F238E27FC236}">
                <a16:creationId xmlns:a16="http://schemas.microsoft.com/office/drawing/2014/main" id="{A733D2DB-DB32-45C1-97A5-507F6B0E7E8E}"/>
              </a:ext>
            </a:extLst>
          </p:cNvPr>
          <p:cNvSpPr/>
          <p:nvPr/>
        </p:nvSpPr>
        <p:spPr>
          <a:xfrm>
            <a:off x="354013" y="12065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Practise and learn weekly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use of a dictionary to check spelling.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45D11948-E3E5-4CB5-843E-0CD2633B100F}"/>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4E462322-2B8B-4F95-B197-166C1DA99245}"/>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8CA627-33C0-4C6B-9CFA-419EEA024E83}"/>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03" name="Rectangle 3">
            <a:extLst>
              <a:ext uri="{FF2B5EF4-FFF2-40B4-BE49-F238E27FC236}">
                <a16:creationId xmlns:a16="http://schemas.microsoft.com/office/drawing/2014/main" id="{67B3DC8C-CD8F-4D48-A423-16CB2F427E3F}"/>
              </a:ext>
            </a:extLst>
          </p:cNvPr>
          <p:cNvSpPr>
            <a:spLocks noChangeArrowheads="1"/>
          </p:cNvSpPr>
          <p:nvPr/>
        </p:nvSpPr>
        <p:spPr bwMode="auto">
          <a:xfrm>
            <a:off x="407988" y="427038"/>
            <a:ext cx="676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How to Help Your Child with Maths</a:t>
            </a:r>
          </a:p>
        </p:txBody>
      </p:sp>
      <p:sp>
        <p:nvSpPr>
          <p:cNvPr id="7" name="Oval 6">
            <a:extLst>
              <a:ext uri="{FF2B5EF4-FFF2-40B4-BE49-F238E27FC236}">
                <a16:creationId xmlns:a16="http://schemas.microsoft.com/office/drawing/2014/main" id="{45CC5893-D31D-4E01-89E4-B4F889FE0600}"/>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E34192"/>
                </a:solidFill>
                <a:latin typeface="Tuffy" panose="020B0603060100000000" pitchFamily="34" charset="0"/>
              </a:rPr>
              <a:t>click to see all text</a:t>
            </a:r>
          </a:p>
        </p:txBody>
      </p:sp>
      <p:pic>
        <p:nvPicPr>
          <p:cNvPr id="25605" name="Picture 14">
            <a:extLst>
              <a:ext uri="{FF2B5EF4-FFF2-40B4-BE49-F238E27FC236}">
                <a16:creationId xmlns:a16="http://schemas.microsoft.com/office/drawing/2014/main" id="{20839E50-7F79-304E-8ADE-432B648478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282F7A07-B63A-4ED0-9C1E-BEB4C25AD441}"/>
              </a:ext>
            </a:extLst>
          </p:cNvPr>
          <p:cNvSpPr/>
          <p:nvPr/>
        </p:nvSpPr>
        <p:spPr>
          <a:xfrm>
            <a:off x="352425"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600" dirty="0">
                <a:solidFill>
                  <a:schemeClr val="bg2">
                    <a:lumMod val="10000"/>
                  </a:schemeClr>
                </a:solidFill>
                <a:latin typeface="Tuffy" panose="020B0603060100000000" pitchFamily="34" charset="0"/>
              </a:rPr>
              <a:t>draughts or chess.</a:t>
            </a:r>
          </a:p>
        </p:txBody>
      </p:sp>
      <p:sp>
        <p:nvSpPr>
          <p:cNvPr id="10" name="Rectangle 9">
            <a:extLst>
              <a:ext uri="{FF2B5EF4-FFF2-40B4-BE49-F238E27FC236}">
                <a16:creationId xmlns:a16="http://schemas.microsoft.com/office/drawing/2014/main" id="{BBF45D55-A47B-4FC2-864F-69692DE46D5D}"/>
              </a:ext>
            </a:extLst>
          </p:cNvPr>
          <p:cNvSpPr/>
          <p:nvPr/>
        </p:nvSpPr>
        <p:spPr>
          <a:xfrm>
            <a:off x="352425"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600" dirty="0">
                <a:solidFill>
                  <a:schemeClr val="bg2">
                    <a:lumMod val="10000"/>
                  </a:schemeClr>
                </a:solidFill>
                <a:latin typeface="Tuffy" panose="020B0603060100000000" pitchFamily="34" charset="0"/>
              </a:rPr>
              <a:t>draughts or chess.</a:t>
            </a:r>
          </a:p>
        </p:txBody>
      </p:sp>
      <p:sp>
        <p:nvSpPr>
          <p:cNvPr id="11" name="Oval 10">
            <a:hlinkClick r:id="" action="ppaction://hlinkshowjump?jump=nextslide"/>
            <a:extLst>
              <a:ext uri="{FF2B5EF4-FFF2-40B4-BE49-F238E27FC236}">
                <a16:creationId xmlns:a16="http://schemas.microsoft.com/office/drawing/2014/main" id="{0E6B0910-BF33-40B6-8A1A-D7F21191FF97}"/>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90747B8C-4885-4B75-A33D-3F19D5B840A6}"/>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68313" y="1125538"/>
            <a:ext cx="8229600" cy="4525962"/>
          </a:xfrm>
        </p:spPr>
        <p:txBody>
          <a:bodyPr/>
          <a:lstStyle/>
          <a:p>
            <a:pPr marL="0" indent="0" algn="ctr" eaLnBrk="1" hangingPunct="1">
              <a:buFontTx/>
              <a:buNone/>
            </a:pPr>
            <a:r>
              <a:rPr lang="en-GB" altLang="en-US" sz="4400" dirty="0" smtClean="0">
                <a:latin typeface="Comic Sans MS" panose="030F0702030302020204" pitchFamily="66" charset="0"/>
              </a:rPr>
              <a:t>Thank you for your time.</a:t>
            </a:r>
          </a:p>
          <a:p>
            <a:pPr marL="0" indent="0" algn="ctr" eaLnBrk="1" hangingPunct="1">
              <a:buFontTx/>
              <a:buNone/>
            </a:pPr>
            <a:r>
              <a:rPr lang="en-GB" altLang="en-US" sz="4400" dirty="0" smtClean="0">
                <a:latin typeface="Comic Sans MS" panose="030F0702030302020204" pitchFamily="66" charset="0"/>
              </a:rPr>
              <a:t>Any general questions?</a:t>
            </a:r>
          </a:p>
          <a:p>
            <a:pPr marL="0" indent="0" algn="ctr" eaLnBrk="1" hangingPunct="1">
              <a:buFontTx/>
              <a:buNone/>
            </a:pPr>
            <a:endParaRPr lang="en-GB" altLang="en-US" sz="4400" dirty="0" smtClean="0">
              <a:latin typeface="Comic Sans MS" panose="030F0702030302020204" pitchFamily="66" charset="0"/>
            </a:endParaRPr>
          </a:p>
          <a:p>
            <a:pPr marL="0" indent="0" algn="ctr" eaLnBrk="1" hangingPunct="1">
              <a:buFontTx/>
              <a:buNone/>
            </a:pPr>
            <a:endParaRPr lang="en-GB" altLang="en-US" sz="4400" dirty="0" smtClean="0">
              <a:latin typeface="Comic Sans MS" panose="030F0702030302020204" pitchFamily="66" charset="0"/>
            </a:endParaRPr>
          </a:p>
        </p:txBody>
      </p:sp>
    </p:spTree>
    <p:extLst>
      <p:ext uri="{BB962C8B-B14F-4D97-AF65-F5344CB8AC3E}">
        <p14:creationId xmlns:p14="http://schemas.microsoft.com/office/powerpoint/2010/main" val="2651655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8150" y="0"/>
            <a:ext cx="8229600" cy="1143000"/>
          </a:xfrm>
        </p:spPr>
        <p:txBody>
          <a:bodyPr/>
          <a:lstStyle/>
          <a:p>
            <a:pPr eaLnBrk="1" hangingPunct="1"/>
            <a:r>
              <a:rPr lang="en-GB" altLang="en-US" dirty="0" smtClean="0">
                <a:latin typeface="Comic Sans MS" panose="030F0702030302020204" pitchFamily="66" charset="0"/>
              </a:rPr>
              <a:t>Outline</a:t>
            </a:r>
          </a:p>
        </p:txBody>
      </p:sp>
      <p:sp>
        <p:nvSpPr>
          <p:cNvPr id="4099" name="Rectangle 3"/>
          <p:cNvSpPr>
            <a:spLocks noGrp="1" noChangeArrowheads="1"/>
          </p:cNvSpPr>
          <p:nvPr>
            <p:ph type="body" idx="1"/>
          </p:nvPr>
        </p:nvSpPr>
        <p:spPr>
          <a:xfrm>
            <a:off x="438150" y="2113328"/>
            <a:ext cx="8229600" cy="4525963"/>
          </a:xfrm>
        </p:spPr>
        <p:txBody>
          <a:bodyPr/>
          <a:lstStyle/>
          <a:p>
            <a:pPr eaLnBrk="1" hangingPunct="1"/>
            <a:r>
              <a:rPr lang="en-GB" altLang="en-US" dirty="0" smtClean="0">
                <a:latin typeface="Comic Sans MS" panose="030F0702030302020204" pitchFamily="66" charset="0"/>
              </a:rPr>
              <a:t>What are SATS?</a:t>
            </a:r>
          </a:p>
          <a:p>
            <a:pPr eaLnBrk="1" hangingPunct="1"/>
            <a:r>
              <a:rPr lang="en-GB" altLang="en-US" dirty="0" smtClean="0">
                <a:latin typeface="Comic Sans MS" panose="030F0702030302020204" pitchFamily="66" charset="0"/>
              </a:rPr>
              <a:t>What do the tests look like?</a:t>
            </a:r>
          </a:p>
          <a:p>
            <a:pPr eaLnBrk="1" hangingPunct="1"/>
            <a:r>
              <a:rPr lang="en-GB" altLang="en-US" dirty="0" smtClean="0">
                <a:latin typeface="Comic Sans MS" panose="030F0702030302020204" pitchFamily="66" charset="0"/>
              </a:rPr>
              <a:t>What can you can do to help your child?</a:t>
            </a:r>
          </a:p>
          <a:p>
            <a:pPr eaLnBrk="1" hangingPunct="1"/>
            <a:endParaRPr lang="en-GB" altLang="en-US" dirty="0" smtClean="0">
              <a:latin typeface="Comic Sans MS" panose="030F0702030302020204" pitchFamily="66" charset="0"/>
            </a:endParaRPr>
          </a:p>
          <a:p>
            <a:pPr eaLnBrk="1" hangingPunct="1">
              <a:buFontTx/>
              <a:buNone/>
            </a:pPr>
            <a:endParaRPr lang="en-GB" altLang="en-US" i="1" dirty="0" smtClean="0">
              <a:latin typeface="Comic Sans MS" panose="030F0702030302020204" pitchFamily="66" charset="0"/>
            </a:endParaRPr>
          </a:p>
        </p:txBody>
      </p:sp>
      <p:sp>
        <p:nvSpPr>
          <p:cNvPr id="4100" name="Rectangle 1"/>
          <p:cNvSpPr>
            <a:spLocks noChangeArrowheads="1"/>
          </p:cNvSpPr>
          <p:nvPr/>
        </p:nvSpPr>
        <p:spPr bwMode="auto">
          <a:xfrm>
            <a:off x="438150" y="1039690"/>
            <a:ext cx="575945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u="sng" dirty="0">
                <a:hlinkClick r:id=""/>
              </a:rPr>
              <a:t>Department for Education SATs video:</a:t>
            </a:r>
          </a:p>
          <a:p>
            <a:pPr eaLnBrk="1" hangingPunct="1">
              <a:spcBef>
                <a:spcPct val="0"/>
              </a:spcBef>
              <a:buFontTx/>
              <a:buNone/>
            </a:pPr>
            <a:r>
              <a:rPr lang="en-GB" altLang="en-US" sz="2000" u="sng" dirty="0">
                <a:hlinkClick r:id=""/>
              </a:rPr>
              <a:t>https://www.youtube.com/watch?v=cuXJidYP7-0</a:t>
            </a:r>
            <a:endParaRPr lang="en-GB" altLang="en-US" sz="2000" u="sng" dirty="0"/>
          </a:p>
        </p:txBody>
      </p:sp>
    </p:spTree>
    <p:extLst>
      <p:ext uri="{BB962C8B-B14F-4D97-AF65-F5344CB8AC3E}">
        <p14:creationId xmlns:p14="http://schemas.microsoft.com/office/powerpoint/2010/main" val="1747698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C47AF-5990-4F75-9207-36C115E85321}"/>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At the end of Year 2, children will take assessments in:</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a:t>
            </a:r>
          </a:p>
          <a:p>
            <a:pPr marL="2714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Maths</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271462">
              <a:defRPr/>
            </a:pPr>
            <a:r>
              <a:rPr lang="en-GB" sz="1600" dirty="0">
                <a:solidFill>
                  <a:schemeClr val="bg2">
                    <a:lumMod val="10000"/>
                  </a:schemeClr>
                </a:solidFill>
                <a:latin typeface="Tuffy" panose="020B0603060100000000" pitchFamily="34" charset="0"/>
              </a:rPr>
              <a:t>Your child’s school may also decide to administer the optional English: Grammar, Punctuation and Spelling SAT assessment in order to inform their teacher-assessed level in Writing. </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bg2">
                    <a:lumMod val="10000"/>
                  </a:schemeClr>
                </a:solidFill>
                <a:latin typeface="Tuffy" panose="020B0603060100000000" pitchFamily="34" charset="0"/>
              </a:rPr>
              <a:t>All assessment are due to take place in May this year. </a:t>
            </a:r>
          </a:p>
        </p:txBody>
      </p:sp>
      <p:sp>
        <p:nvSpPr>
          <p:cNvPr id="9" name="Rectangle 8">
            <a:extLst>
              <a:ext uri="{FF2B5EF4-FFF2-40B4-BE49-F238E27FC236}">
                <a16:creationId xmlns:a16="http://schemas.microsoft.com/office/drawing/2014/main" id="{BCF52D7D-9E5E-4653-80BC-E161A169A441}"/>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Rectangle 3">
            <a:extLst>
              <a:ext uri="{FF2B5EF4-FFF2-40B4-BE49-F238E27FC236}">
                <a16:creationId xmlns:a16="http://schemas.microsoft.com/office/drawing/2014/main" id="{EA3A9087-E95A-9B43-A1DD-9648B2F6924A}"/>
              </a:ext>
            </a:extLst>
          </p:cNvPr>
          <p:cNvSpPr>
            <a:spLocks noChangeArrowheads="1"/>
          </p:cNvSpPr>
          <p:nvPr/>
        </p:nvSpPr>
        <p:spPr bwMode="auto">
          <a:xfrm>
            <a:off x="407988" y="401638"/>
            <a:ext cx="4827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The SAT Assessments</a:t>
            </a:r>
          </a:p>
        </p:txBody>
      </p:sp>
      <p:sp>
        <p:nvSpPr>
          <p:cNvPr id="4" name="see all button">
            <a:extLst>
              <a:ext uri="{FF2B5EF4-FFF2-40B4-BE49-F238E27FC236}">
                <a16:creationId xmlns:a16="http://schemas.microsoft.com/office/drawing/2014/main" id="{713ED40F-F7A8-4623-8A4C-51BE2841EA9B}"/>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pic>
        <p:nvPicPr>
          <p:cNvPr id="8198" name="Picture 14">
            <a:extLst>
              <a:ext uri="{FF2B5EF4-FFF2-40B4-BE49-F238E27FC236}">
                <a16:creationId xmlns:a16="http://schemas.microsoft.com/office/drawing/2014/main" id="{08C8AE31-2FC4-FC45-9FFF-6CDC4958AE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F20FDC0-D158-47EB-95AE-2CF13E8E81BD}"/>
              </a:ext>
            </a:extLst>
          </p:cNvPr>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At the end of Year 2, children will take assessments in:</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a:t>
            </a:r>
          </a:p>
          <a:p>
            <a:pPr marL="2714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smtClean="0">
                <a:solidFill>
                  <a:schemeClr val="bg2">
                    <a:lumMod val="10000"/>
                  </a:schemeClr>
                </a:solidFill>
                <a:latin typeface="Tuffy" panose="020B0603060100000000" pitchFamily="34" charset="0"/>
              </a:rPr>
              <a:t>Maths</a:t>
            </a: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271462">
              <a:defRPr/>
            </a:pPr>
            <a:r>
              <a:rPr lang="en-GB" sz="1600" dirty="0" smtClean="0">
                <a:solidFill>
                  <a:schemeClr val="bg2">
                    <a:lumMod val="10000"/>
                  </a:schemeClr>
                </a:solidFill>
                <a:latin typeface="Tuffy" panose="020B0603060100000000" pitchFamily="34" charset="0"/>
              </a:rPr>
              <a:t>(Your </a:t>
            </a:r>
            <a:r>
              <a:rPr lang="en-GB" sz="1600" dirty="0">
                <a:solidFill>
                  <a:schemeClr val="bg2">
                    <a:lumMod val="10000"/>
                  </a:schemeClr>
                </a:solidFill>
                <a:latin typeface="Tuffy" panose="020B0603060100000000" pitchFamily="34" charset="0"/>
              </a:rPr>
              <a:t>child’s school may also decide to administer the optional English: Grammar, Punctuation and Spelling SAT assessment in order to inform their teacher-assessed level in Writing</a:t>
            </a:r>
            <a:r>
              <a:rPr lang="en-GB" sz="1600" dirty="0" smtClean="0">
                <a:solidFill>
                  <a:schemeClr val="bg2">
                    <a:lumMod val="10000"/>
                  </a:schemeClr>
                </a:solidFill>
                <a:latin typeface="Tuffy" panose="020B0603060100000000" pitchFamily="34" charset="0"/>
              </a:rPr>
              <a:t>.)</a:t>
            </a:r>
            <a:endParaRPr lang="en-GB" sz="1600" dirty="0">
              <a:solidFill>
                <a:schemeClr val="bg2">
                  <a:lumMod val="10000"/>
                </a:schemeClr>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u="sng" dirty="0" smtClean="0">
                <a:solidFill>
                  <a:schemeClr val="bg2">
                    <a:lumMod val="10000"/>
                  </a:schemeClr>
                </a:solidFill>
                <a:latin typeface="Tuffy" panose="020B0603060100000000" pitchFamily="34" charset="0"/>
              </a:rPr>
              <a:t>The KS1 SATs Week at St </a:t>
            </a:r>
            <a:r>
              <a:rPr lang="en-GB" sz="1600" u="sng" dirty="0">
                <a:solidFill>
                  <a:schemeClr val="bg2">
                    <a:lumMod val="10000"/>
                  </a:schemeClr>
                </a:solidFill>
                <a:latin typeface="Tuffy" panose="020B0603060100000000" pitchFamily="34" charset="0"/>
              </a:rPr>
              <a:t>M</a:t>
            </a:r>
            <a:r>
              <a:rPr lang="en-GB" sz="1600" u="sng" dirty="0" smtClean="0">
                <a:solidFill>
                  <a:schemeClr val="bg2">
                    <a:lumMod val="10000"/>
                  </a:schemeClr>
                </a:solidFill>
                <a:latin typeface="Tuffy" panose="020B0603060100000000" pitchFamily="34" charset="0"/>
              </a:rPr>
              <a:t>ary’s will be the week commencing 23rd </a:t>
            </a:r>
            <a:r>
              <a:rPr lang="en-GB" sz="1600" u="sng" dirty="0">
                <a:solidFill>
                  <a:schemeClr val="bg2">
                    <a:lumMod val="10000"/>
                  </a:schemeClr>
                </a:solidFill>
                <a:latin typeface="Tuffy" panose="020B0603060100000000" pitchFamily="34" charset="0"/>
              </a:rPr>
              <a:t>May this year. </a:t>
            </a:r>
          </a:p>
        </p:txBody>
      </p:sp>
      <p:sp>
        <p:nvSpPr>
          <p:cNvPr id="10" name="Oval 9">
            <a:hlinkClick r:id="" action="ppaction://hlinkshowjump?jump=nextslide"/>
            <a:extLst>
              <a:ext uri="{FF2B5EF4-FFF2-40B4-BE49-F238E27FC236}">
                <a16:creationId xmlns:a16="http://schemas.microsoft.com/office/drawing/2014/main" id="{221ABF1A-BE43-45A9-90DB-2B4BBAC460E6}"/>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7F2DE75-641A-4AC0-A43C-81875F880BB6}"/>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C73A6A-17F4-436B-9A4C-325D2257908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Rectangle 3">
            <a:extLst>
              <a:ext uri="{FF2B5EF4-FFF2-40B4-BE49-F238E27FC236}">
                <a16:creationId xmlns:a16="http://schemas.microsoft.com/office/drawing/2014/main" id="{1AE70EC4-A711-CD4D-A10E-5AE98A938A95}"/>
              </a:ext>
            </a:extLst>
          </p:cNvPr>
          <p:cNvSpPr>
            <a:spLocks noChangeArrowheads="1"/>
          </p:cNvSpPr>
          <p:nvPr/>
        </p:nvSpPr>
        <p:spPr bwMode="auto">
          <a:xfrm>
            <a:off x="407988" y="401638"/>
            <a:ext cx="1881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a:t>
            </a:r>
          </a:p>
        </p:txBody>
      </p:sp>
      <p:sp>
        <p:nvSpPr>
          <p:cNvPr id="4" name="see all button">
            <a:extLst>
              <a:ext uri="{FF2B5EF4-FFF2-40B4-BE49-F238E27FC236}">
                <a16:creationId xmlns:a16="http://schemas.microsoft.com/office/drawing/2014/main" id="{9369B689-3142-412A-A319-6B280CD9F972}"/>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9221" name="Picture 14">
            <a:extLst>
              <a:ext uri="{FF2B5EF4-FFF2-40B4-BE49-F238E27FC236}">
                <a16:creationId xmlns:a16="http://schemas.microsoft.com/office/drawing/2014/main" id="{0FB55417-9743-DD43-A73F-7A73B93E6F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0953012-2DAA-409C-88CC-1DACF5265CF1}"/>
              </a:ext>
            </a:extLst>
          </p:cNvPr>
          <p:cNvSpPr/>
          <p:nvPr/>
        </p:nvSpPr>
        <p:spPr>
          <a:xfrm>
            <a:off x="352425"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2" name="Rectangle 11">
            <a:extLst>
              <a:ext uri="{FF2B5EF4-FFF2-40B4-BE49-F238E27FC236}">
                <a16:creationId xmlns:a16="http://schemas.microsoft.com/office/drawing/2014/main" id="{E5996653-63B6-4A22-9967-B5714B7232A1}"/>
              </a:ext>
            </a:extLst>
          </p:cNvPr>
          <p:cNvSpPr/>
          <p:nvPr/>
        </p:nvSpPr>
        <p:spPr>
          <a:xfrm>
            <a:off x="352425" y="122237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97994A66-5C13-425F-AA26-B3307533C234}"/>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1C6F2F3-0744-4F69-82B9-66230875705A}"/>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grpSp>
        <p:nvGrpSpPr>
          <p:cNvPr id="10242" name="Group 1">
            <a:extLst>
              <a:ext uri="{FF2B5EF4-FFF2-40B4-BE49-F238E27FC236}">
                <a16:creationId xmlns:a16="http://schemas.microsoft.com/office/drawing/2014/main" id="{CBBD6526-AAB9-C140-B1BC-2EC1798DCB00}"/>
              </a:ext>
            </a:extLst>
          </p:cNvPr>
          <p:cNvGrpSpPr>
            <a:grpSpLocks/>
          </p:cNvGrpSpPr>
          <p:nvPr/>
        </p:nvGrpSpPr>
        <p:grpSpPr bwMode="auto">
          <a:xfrm>
            <a:off x="366713" y="1228725"/>
            <a:ext cx="8429625" cy="5329238"/>
            <a:chOff x="366713" y="1228725"/>
            <a:chExt cx="8429625" cy="5329238"/>
          </a:xfrm>
        </p:grpSpPr>
        <p:sp>
          <p:nvSpPr>
            <p:cNvPr id="11" name="Rectangle 10">
              <a:extLst>
                <a:ext uri="{FF2B5EF4-FFF2-40B4-BE49-F238E27FC236}">
                  <a16:creationId xmlns:a16="http://schemas.microsoft.com/office/drawing/2014/main" id="{0A6FA43D-6B26-49E4-A7E0-CF307453230F}"/>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Questions are designed to assess the comprehension and understanding of a child’s reading.</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tx1"/>
                  </a:solidFill>
                  <a:latin typeface="Tuffy" panose="020B0603060100000000" pitchFamily="34" charset="0"/>
                </a:rPr>
                <a:t>There are a variety of question types:</a:t>
              </a: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Multiple Choice</a:t>
              </a: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p:txBody>
        </p:sp>
        <p:pic>
          <p:nvPicPr>
            <p:cNvPr id="10250" name="Picture 2">
              <a:extLst>
                <a:ext uri="{FF2B5EF4-FFF2-40B4-BE49-F238E27FC236}">
                  <a16:creationId xmlns:a16="http://schemas.microsoft.com/office/drawing/2014/main" id="{FC7AC3FA-1968-FF4D-B3B4-0CF170C397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3115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E3142610-FD0F-4143-9C6C-2434EBDB4B6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Rectangle 3">
            <a:extLst>
              <a:ext uri="{FF2B5EF4-FFF2-40B4-BE49-F238E27FC236}">
                <a16:creationId xmlns:a16="http://schemas.microsoft.com/office/drawing/2014/main" id="{44CBE972-6834-D94F-B4E8-CCB42877E936}"/>
              </a:ext>
            </a:extLst>
          </p:cNvPr>
          <p:cNvSpPr>
            <a:spLocks noChangeArrowheads="1"/>
          </p:cNvSpPr>
          <p:nvPr/>
        </p:nvSpPr>
        <p:spPr bwMode="auto">
          <a:xfrm>
            <a:off x="530225" y="412750"/>
            <a:ext cx="591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pic>
        <p:nvPicPr>
          <p:cNvPr id="10245" name="Picture 14">
            <a:extLst>
              <a:ext uri="{FF2B5EF4-FFF2-40B4-BE49-F238E27FC236}">
                <a16:creationId xmlns:a16="http://schemas.microsoft.com/office/drawing/2014/main" id="{3123F476-8C7D-AE43-9B8D-583CE1AE7A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hlinkClick r:id="" action="ppaction://hlinkshowjump?jump=nextslide"/>
            <a:extLst>
              <a:ext uri="{FF2B5EF4-FFF2-40B4-BE49-F238E27FC236}">
                <a16:creationId xmlns:a16="http://schemas.microsoft.com/office/drawing/2014/main" id="{C4172CFF-A1E8-4FEF-9C06-07CB7DB5AD8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4" action="ppaction://hlinksldjump"/>
            <a:extLst>
              <a:ext uri="{FF2B5EF4-FFF2-40B4-BE49-F238E27FC236}">
                <a16:creationId xmlns:a16="http://schemas.microsoft.com/office/drawing/2014/main" id="{E5EAB946-7182-41E9-9509-53A184D1DACA}"/>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0248" name="Picture 2">
            <a:extLst>
              <a:ext uri="{FF2B5EF4-FFF2-40B4-BE49-F238E27FC236}">
                <a16:creationId xmlns:a16="http://schemas.microsoft.com/office/drawing/2014/main" id="{F68E07FF-E79A-8544-9B2B-824C373ECC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1591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51534D-BE13-42E6-8BAA-4A36BA75FDA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a:extLst>
              <a:ext uri="{FF2B5EF4-FFF2-40B4-BE49-F238E27FC236}">
                <a16:creationId xmlns:a16="http://schemas.microsoft.com/office/drawing/2014/main" id="{7F254E5A-C765-E744-AC43-8F03C3434442}"/>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pic>
        <p:nvPicPr>
          <p:cNvPr id="11268" name="Picture 14">
            <a:extLst>
              <a:ext uri="{FF2B5EF4-FFF2-40B4-BE49-F238E27FC236}">
                <a16:creationId xmlns:a16="http://schemas.microsoft.com/office/drawing/2014/main" id="{658DA907-A988-E44F-9B3A-456554F7A2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51EB6CB-6A47-41AB-8843-F5BE2FCA639F}"/>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Ranking/Ordering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C0A8A6E6-AFEB-4692-A515-C95C4D2617F4}"/>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5731BFE6-8C5E-4AE3-A731-E273BF80F7A7}"/>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1272" name="Picture 4">
            <a:extLst>
              <a:ext uri="{FF2B5EF4-FFF2-40B4-BE49-F238E27FC236}">
                <a16:creationId xmlns:a16="http://schemas.microsoft.com/office/drawing/2014/main" id="{1F70BE4C-EB97-E24A-B587-3D287C050C7E}"/>
              </a:ext>
            </a:extLst>
          </p:cNvPr>
          <p:cNvPicPr>
            <a:picLocks noChangeAspect="1"/>
          </p:cNvPicPr>
          <p:nvPr/>
        </p:nvPicPr>
        <p:blipFill>
          <a:blip r:embed="rId4">
            <a:extLst>
              <a:ext uri="{28A0092B-C50C-407E-A947-70E740481C1C}">
                <a14:useLocalDpi xmlns:a14="http://schemas.microsoft.com/office/drawing/2010/main" val="0"/>
              </a:ext>
            </a:extLst>
          </a:blip>
          <a:srcRect t="449"/>
          <a:stretch>
            <a:fillRect/>
          </a:stretch>
        </p:blipFill>
        <p:spPr bwMode="auto">
          <a:xfrm>
            <a:off x="1423988" y="2251075"/>
            <a:ext cx="62960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20784B-A9DC-4DBB-90B7-CA3AA2BC0F79}"/>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0C417FE0-A84B-BC4C-82DD-5EE9F5B54058}"/>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pic>
        <p:nvPicPr>
          <p:cNvPr id="12292" name="Picture 14">
            <a:extLst>
              <a:ext uri="{FF2B5EF4-FFF2-40B4-BE49-F238E27FC236}">
                <a16:creationId xmlns:a16="http://schemas.microsoft.com/office/drawing/2014/main" id="{CDAB883A-E186-6741-AEEB-1D714617C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5077655-A3D7-46C7-980C-047CACDE302C}"/>
              </a:ext>
            </a:extLst>
          </p:cNvPr>
          <p:cNvSpPr/>
          <p:nvPr/>
        </p:nvSpPr>
        <p:spPr>
          <a:xfrm>
            <a:off x="3540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Matching/Labelling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Short-Answer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6AFF184D-BCD9-46EC-BA99-4AE09588838E}"/>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9E5DEA7-5172-40E0-97D6-776360A45C7E}"/>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2296" name="Picture 2">
            <a:extLst>
              <a:ext uri="{FF2B5EF4-FFF2-40B4-BE49-F238E27FC236}">
                <a16:creationId xmlns:a16="http://schemas.microsoft.com/office/drawing/2014/main" id="{4D9CC0ED-FDCA-4842-A1B4-245889A3B1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754188"/>
            <a:ext cx="427990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a:extLst>
              <a:ext uri="{FF2B5EF4-FFF2-40B4-BE49-F238E27FC236}">
                <a16:creationId xmlns:a16="http://schemas.microsoft.com/office/drawing/2014/main" id="{0EDF998D-33AE-C741-8BFA-1FA436DCF2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613" y="5180013"/>
            <a:ext cx="71897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57DC5-01ED-4034-B663-076B7888598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a:extLst>
              <a:ext uri="{FF2B5EF4-FFF2-40B4-BE49-F238E27FC236}">
                <a16:creationId xmlns:a16="http://schemas.microsoft.com/office/drawing/2014/main" id="{06603149-9054-544F-860A-AC059EF19130}"/>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sp>
        <p:nvSpPr>
          <p:cNvPr id="4" name="see all button">
            <a:extLst>
              <a:ext uri="{FF2B5EF4-FFF2-40B4-BE49-F238E27FC236}">
                <a16:creationId xmlns:a16="http://schemas.microsoft.com/office/drawing/2014/main" id="{8F9BA4BB-4D9B-458E-A46C-96605D75A491}"/>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13317" name="Picture 14">
            <a:extLst>
              <a:ext uri="{FF2B5EF4-FFF2-40B4-BE49-F238E27FC236}">
                <a16:creationId xmlns:a16="http://schemas.microsoft.com/office/drawing/2014/main" id="{B1CABC76-AAD7-BA47-889B-91CD941895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6EB26D3-871C-43EA-B7B3-93240F6111BC}"/>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Find and Copy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Open-Ended Questions</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B6AB5839-3126-477E-A107-B6778CBC1A80}"/>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8FA900EC-42AB-4FAC-9F31-B667944430E9}"/>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3321" name="Picture 2">
            <a:extLst>
              <a:ext uri="{FF2B5EF4-FFF2-40B4-BE49-F238E27FC236}">
                <a16:creationId xmlns:a16="http://schemas.microsoft.com/office/drawing/2014/main" id="{EAB89AE4-DE39-9948-8275-CAFAF5BC06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838" y="1763713"/>
            <a:ext cx="7402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a:extLst>
              <a:ext uri="{FF2B5EF4-FFF2-40B4-BE49-F238E27FC236}">
                <a16:creationId xmlns:a16="http://schemas.microsoft.com/office/drawing/2014/main" id="{73DDC48B-D1AD-A74B-AE38-0830C192B9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4632325"/>
            <a:ext cx="7291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F7B7A8-E354-4DDE-885C-7E7042EDEEB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5" name="Rectangle 3">
            <a:extLst>
              <a:ext uri="{FF2B5EF4-FFF2-40B4-BE49-F238E27FC236}">
                <a16:creationId xmlns:a16="http://schemas.microsoft.com/office/drawing/2014/main" id="{E90D25EB-7C0F-7548-9F9C-9F08BD071516}"/>
              </a:ext>
            </a:extLst>
          </p:cNvPr>
          <p:cNvSpPr>
            <a:spLocks noChangeArrowheads="1"/>
          </p:cNvSpPr>
          <p:nvPr/>
        </p:nvSpPr>
        <p:spPr bwMode="auto">
          <a:xfrm>
            <a:off x="407988" y="427038"/>
            <a:ext cx="2500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Mathematics</a:t>
            </a:r>
          </a:p>
        </p:txBody>
      </p:sp>
      <p:sp>
        <p:nvSpPr>
          <p:cNvPr id="15" name="Rectangle 14">
            <a:extLst>
              <a:ext uri="{FF2B5EF4-FFF2-40B4-BE49-F238E27FC236}">
                <a16:creationId xmlns:a16="http://schemas.microsoft.com/office/drawing/2014/main" id="{1F5B3F88-59E0-4AD6-8CC8-9D0825FA3CED}"/>
              </a:ext>
            </a:extLst>
          </p:cNvPr>
          <p:cNvSpPr/>
          <p:nvPr/>
        </p:nvSpPr>
        <p:spPr>
          <a:xfrm>
            <a:off x="350838"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r>
              <a:rPr lang="en-GB" sz="1600" dirty="0">
                <a:solidFill>
                  <a:schemeClr val="bg2">
                    <a:lumMod val="10000"/>
                  </a:schemeClr>
                </a:solidFill>
                <a:latin typeface="Tuffy" panose="020B0603060100000000" pitchFamily="34" charset="0"/>
              </a:rPr>
              <a:t>Children will sit two tests: </a:t>
            </a:r>
            <a:r>
              <a:rPr lang="en-GB" sz="1600" b="1" dirty="0">
                <a:solidFill>
                  <a:schemeClr val="bg2">
                    <a:lumMod val="10000"/>
                  </a:schemeClr>
                </a:solidFill>
                <a:latin typeface="Tuffy" panose="020B0603060100000000" pitchFamily="34" charset="0"/>
              </a:rPr>
              <a:t>Paper 1 and Paper 2:</a:t>
            </a:r>
          </a:p>
          <a:p>
            <a:pPr marL="342900" indent="-160338">
              <a:defRPr/>
            </a:pPr>
            <a:endParaRPr lang="en-GB" sz="16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Arithmetic</a:t>
            </a:r>
            <a:r>
              <a:rPr lang="en-GB" sz="1600" dirty="0">
                <a:solidFill>
                  <a:schemeClr val="bg2">
                    <a:lumMod val="10000"/>
                  </a:schemeClr>
                </a:solidFill>
                <a:latin typeface="Tuffy" panose="020B0603060100000000" pitchFamily="34" charset="0"/>
              </a:rPr>
              <a:t> - lasts approximately 20 minutes (but this is not strictly timed). It covers calculation methods for all operations.</a:t>
            </a:r>
          </a:p>
          <a:p>
            <a:pPr marL="468312" indent="-285750">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Reasoning </a:t>
            </a:r>
            <a:r>
              <a:rPr lang="en-GB" sz="1600" dirty="0">
                <a:solidFill>
                  <a:schemeClr val="bg2">
                    <a:lumMod val="10000"/>
                  </a:schemeClr>
                </a:solidFill>
                <a:latin typeface="Tuffy" panose="020B0603060100000000" pitchFamily="34" charset="0"/>
              </a:rPr>
              <a:t>- lasts for approximately 35 minutes, which includes time for five aural questions. Pupils will still require calculation skills and questions will be varied including multiple choice, matching, true/false, completing a chart or table or drawing a shape. Some questions will also require children to show or explain their working out.</a:t>
            </a:r>
          </a:p>
        </p:txBody>
      </p:sp>
      <p:sp>
        <p:nvSpPr>
          <p:cNvPr id="11" name="Oval 10">
            <a:hlinkClick r:id="" action="ppaction://hlinkshowjump?jump=nextslide"/>
            <a:extLst>
              <a:ext uri="{FF2B5EF4-FFF2-40B4-BE49-F238E27FC236}">
                <a16:creationId xmlns:a16="http://schemas.microsoft.com/office/drawing/2014/main" id="{D3A43543-3499-44C4-8E7E-2B42AB24F2F7}"/>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4664E08A-D2AE-4D07-AF65-A63E2CC714D8}"/>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8439" name="Picture 14">
            <a:extLst>
              <a:ext uri="{FF2B5EF4-FFF2-40B4-BE49-F238E27FC236}">
                <a16:creationId xmlns:a16="http://schemas.microsoft.com/office/drawing/2014/main" id="{4B2F40DD-3655-974F-8D0A-2C7D02F3D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788</TotalTime>
  <Words>2216</Words>
  <Application>Microsoft Office PowerPoint</Application>
  <PresentationFormat>On-screen Show (4:3)</PresentationFormat>
  <Paragraphs>318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Comic Sans MS</vt:lpstr>
      <vt:lpstr>Arial</vt:lpstr>
      <vt:lpstr>Calibri Light</vt:lpstr>
      <vt:lpstr>Calibri</vt:lpstr>
      <vt:lpstr>Tuffy</vt:lpstr>
      <vt:lpstr>Office Theme</vt:lpstr>
      <vt:lpstr>Year 2 SATs Information Meeting</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mwilkins</cp:lastModifiedBy>
  <cp:revision>205</cp:revision>
  <dcterms:created xsi:type="dcterms:W3CDTF">2014-10-03T07:47:39Z</dcterms:created>
  <dcterms:modified xsi:type="dcterms:W3CDTF">2022-05-03T16:21:23Z</dcterms:modified>
</cp:coreProperties>
</file>