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1" r:id="rId1"/>
  </p:sldMasterIdLst>
  <p:handoutMasterIdLst>
    <p:handoutMasterId r:id="rId10"/>
  </p:handoutMasterIdLst>
  <p:sldIdLst>
    <p:sldId id="276" r:id="rId2"/>
    <p:sldId id="260" r:id="rId3"/>
    <p:sldId id="258" r:id="rId4"/>
    <p:sldId id="262" r:id="rId5"/>
    <p:sldId id="269" r:id="rId6"/>
    <p:sldId id="265" r:id="rId7"/>
    <p:sldId id="268" r:id="rId8"/>
    <p:sldId id="267" r:id="rId9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FFFF66"/>
    <a:srgbClr val="FF99FF"/>
    <a:srgbClr val="F0D6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 u="none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u="none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 u="none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AFA30E1A-7495-4139-B57E-24A36C5EACB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29CC08-2FBB-4787-9D89-F67124E7392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23028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7E51F-687F-453F-A851-06FE009BC08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55725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78DFC-7E37-4D2C-BF62-115C1EA3DDF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498641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74688" y="971550"/>
            <a:ext cx="600075" cy="1970088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“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999288" y="2613025"/>
            <a:ext cx="601662" cy="1970088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rtlCol="0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DE0C7-058C-44CD-8565-031F504DCB2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953595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48D35-2226-4250-820B-599062D1498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059198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2795588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222875" y="2133600"/>
            <a:ext cx="0" cy="3967163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15557F-B8A8-434B-B3FA-21280E2EF2E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749288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2795588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222875" y="2133600"/>
            <a:ext cx="0" cy="3967163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F29310-193B-4D86-8DF8-4B39408C951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710665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BC447A-91DF-481E-AEF5-A0F803C5443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127168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4CABA-24E9-460F-8E5D-3D95E1FB0EC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51600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9BA437-F087-42AF-B86E-6C3D4A55CED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07307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D84BE3-0CB4-47BC-B020-8490C3E7D0C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60402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1E1166-B46A-45A4-82F0-89EA47019F2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67299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24B258-770D-4D33-8695-64C0465DE35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79101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F3E003-A02F-4A15-880C-0D436E1D81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10105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1319A-23C0-40AC-A859-B3395416C4A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92197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8123B-7FFE-474C-A9E2-3BE86D9586C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9414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3E352-CD7D-473A-92F6-1C14ACCDF9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67830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413" y="0"/>
            <a:ext cx="685800" cy="11001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42" name="Title Placeholder 1"/>
          <p:cNvSpPr>
            <a:spLocks noGrp="1"/>
          </p:cNvSpPr>
          <p:nvPr>
            <p:ph type="title"/>
          </p:nvPr>
        </p:nvSpPr>
        <p:spPr bwMode="auto">
          <a:xfrm>
            <a:off x="484188" y="452438"/>
            <a:ext cx="7056437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4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27088" y="2052638"/>
            <a:ext cx="6711950" cy="419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588" y="1828800"/>
            <a:ext cx="990600" cy="22860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18" y="3263107"/>
            <a:ext cx="3859213" cy="2286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050" y="295275"/>
            <a:ext cx="628650" cy="7683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2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4C1D701-60AC-4AF8-8B34-45CB76720C5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72" r:id="rId1"/>
    <p:sldLayoutId id="2147484173" r:id="rId2"/>
    <p:sldLayoutId id="2147484174" r:id="rId3"/>
    <p:sldLayoutId id="2147484175" r:id="rId4"/>
    <p:sldLayoutId id="2147484176" r:id="rId5"/>
    <p:sldLayoutId id="2147484177" r:id="rId6"/>
    <p:sldLayoutId id="2147484178" r:id="rId7"/>
    <p:sldLayoutId id="2147484179" r:id="rId8"/>
    <p:sldLayoutId id="2147484180" r:id="rId9"/>
    <p:sldLayoutId id="2147484181" r:id="rId10"/>
    <p:sldLayoutId id="2147484182" r:id="rId11"/>
    <p:sldLayoutId id="2147484186" r:id="rId12"/>
    <p:sldLayoutId id="2147484183" r:id="rId13"/>
    <p:sldLayoutId id="2147484187" r:id="rId14"/>
    <p:sldLayoutId id="2147484188" r:id="rId15"/>
    <p:sldLayoutId id="2147484184" r:id="rId16"/>
    <p:sldLayoutId id="2147484185" r:id="rId17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anose="020B050202020202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anose="020B050202020202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anose="020B050202020202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anose="020B0502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anose="05040102010807070707" pitchFamily="18" charset="2"/>
        <a:buChar char=""/>
        <a:defRPr sz="200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anose="05040102010807070707" pitchFamily="18" charset="2"/>
        <a:buChar char=""/>
        <a:defRPr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anose="05040102010807070707" pitchFamily="18" charset="2"/>
        <a:buChar char=""/>
        <a:defRPr sz="160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anose="05040102010807070707" pitchFamily="18" charset="2"/>
        <a:buChar char=""/>
        <a:defRPr sz="140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anose="05040102010807070707" pitchFamily="18" charset="2"/>
        <a:buChar char=""/>
        <a:defRPr sz="140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exico@stmarysprimarypulborough.co.uk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5" descr="blackboar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404813"/>
            <a:ext cx="8497888" cy="611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1411288" y="477838"/>
            <a:ext cx="6121400" cy="1079500"/>
          </a:xfrm>
        </p:spPr>
        <p:txBody>
          <a:bodyPr/>
          <a:lstStyle/>
          <a:p>
            <a:pPr algn="ctr" eaLnBrk="1" hangingPunct="1"/>
            <a:r>
              <a:rPr lang="en-GB" altLang="en-US" sz="4000" b="1" u="sng" smtClean="0">
                <a:solidFill>
                  <a:srgbClr val="FFFF66"/>
                </a:solidFill>
                <a:latin typeface="AbcTeacher" pitchFamily="2" charset="0"/>
              </a:rPr>
              <a:t>Meet the Teacher</a:t>
            </a:r>
            <a:r>
              <a:rPr lang="en-GB" altLang="en-US" sz="4000" b="1" smtClean="0">
                <a:solidFill>
                  <a:srgbClr val="FFFF66"/>
                </a:solidFill>
                <a:latin typeface="AbcTeacher" pitchFamily="2" charset="0"/>
              </a:rPr>
              <a:t> </a:t>
            </a:r>
            <a:br>
              <a:rPr lang="en-GB" altLang="en-US" sz="4000" b="1" smtClean="0">
                <a:solidFill>
                  <a:srgbClr val="FFFF66"/>
                </a:solidFill>
                <a:latin typeface="AbcTeacher" pitchFamily="2" charset="0"/>
              </a:rPr>
            </a:br>
            <a:r>
              <a:rPr lang="en-GB" altLang="en-US" sz="2400" b="1" u="sng" smtClean="0">
                <a:solidFill>
                  <a:srgbClr val="FFFF66"/>
                </a:solidFill>
                <a:latin typeface="AbcTeacher" pitchFamily="2" charset="0"/>
              </a:rPr>
              <a:t>Mexico Class – September 2022</a:t>
            </a:r>
            <a:endParaRPr lang="en-GB" altLang="en-US" sz="2400" b="1" u="sng" smtClean="0">
              <a:solidFill>
                <a:srgbClr val="CCFFCC"/>
              </a:solidFill>
              <a:latin typeface="AbcTeacher" pitchFamily="2" charset="0"/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idx="1"/>
          </p:nvPr>
        </p:nvSpPr>
        <p:spPr>
          <a:xfrm>
            <a:off x="819150" y="1804988"/>
            <a:ext cx="6711950" cy="4464050"/>
          </a:xfrm>
        </p:spPr>
        <p:txBody>
          <a:bodyPr rtlCol="0">
            <a:normAutofit/>
          </a:bodyPr>
          <a:lstStyle/>
          <a:p>
            <a:pPr marL="342906" indent="-27432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None/>
              <a:defRPr/>
            </a:pPr>
            <a:r>
              <a:rPr lang="en-GB" altLang="en-US" b="1" dirty="0" smtClean="0">
                <a:solidFill>
                  <a:srgbClr val="FF0000"/>
                </a:solidFill>
                <a:latin typeface="AbcTeacher" pitchFamily="2" charset="0"/>
              </a:rPr>
              <a:t>Mr Coomber – Mexico Class</a:t>
            </a:r>
          </a:p>
          <a:p>
            <a:pPr marL="342906" indent="-27432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None/>
              <a:defRPr/>
            </a:pPr>
            <a:r>
              <a:rPr lang="en-GB" altLang="en-US" b="1" dirty="0" smtClean="0">
                <a:solidFill>
                  <a:srgbClr val="FF0000"/>
                </a:solidFill>
                <a:latin typeface="AbcTeacher" pitchFamily="2" charset="0"/>
              </a:rPr>
              <a:t>TA: Mrs Dona</a:t>
            </a:r>
          </a:p>
          <a:p>
            <a:pPr marL="342906" indent="-27432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None/>
              <a:defRPr/>
            </a:pPr>
            <a:r>
              <a:rPr lang="en-GB" altLang="en-US" b="1" dirty="0" smtClean="0">
                <a:solidFill>
                  <a:srgbClr val="FF0000"/>
                </a:solidFill>
                <a:latin typeface="AbcTeacher" pitchFamily="2" charset="0"/>
                <a:hlinkClick r:id="rId3"/>
              </a:rPr>
              <a:t>mexico@stmarysprimarypulborough.co.uk</a:t>
            </a:r>
            <a:endParaRPr lang="en-GB" altLang="en-US" b="1" dirty="0" smtClean="0">
              <a:solidFill>
                <a:srgbClr val="FF0000"/>
              </a:solidFill>
              <a:latin typeface="AbcTeacher" pitchFamily="2" charset="0"/>
            </a:endParaRPr>
          </a:p>
          <a:p>
            <a:pPr marL="342906" indent="-27432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None/>
              <a:defRPr/>
            </a:pPr>
            <a:endParaRPr lang="en-GB" altLang="en-US" b="1" dirty="0">
              <a:solidFill>
                <a:srgbClr val="FF0000"/>
              </a:solidFill>
              <a:latin typeface="AbcTeacher" pitchFamily="2" charset="0"/>
            </a:endParaRPr>
          </a:p>
          <a:p>
            <a:pPr marL="342906" indent="-27432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panose="05040102010807070707" pitchFamily="18" charset="2"/>
              <a:buNone/>
              <a:defRPr/>
            </a:pPr>
            <a:r>
              <a:rPr lang="en-GB" altLang="en-US" b="1" dirty="0" smtClean="0">
                <a:solidFill>
                  <a:srgbClr val="FF0000"/>
                </a:solidFill>
                <a:latin typeface="AbcTeacher" pitchFamily="2" charset="0"/>
              </a:rPr>
              <a:t>Mrs Hayes – Interventions - afternoons</a:t>
            </a:r>
          </a:p>
          <a:p>
            <a:pPr marL="342906" indent="-27432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panose="05040102010807070707" pitchFamily="18" charset="2"/>
              <a:buNone/>
              <a:defRPr/>
            </a:pPr>
            <a:endParaRPr lang="en-GB" altLang="en-US" b="1" dirty="0">
              <a:solidFill>
                <a:srgbClr val="FF0000"/>
              </a:solidFill>
              <a:latin typeface="AbcTeacher" pitchFamily="2" charset="0"/>
            </a:endParaRPr>
          </a:p>
          <a:p>
            <a:pPr marL="342906" indent="-27432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None/>
              <a:defRPr/>
            </a:pPr>
            <a:r>
              <a:rPr lang="en-GB" altLang="en-US" b="1" dirty="0" smtClean="0">
                <a:solidFill>
                  <a:srgbClr val="FF0000"/>
                </a:solidFill>
                <a:latin typeface="AbcTeacher" pitchFamily="2" charset="0"/>
              </a:rPr>
              <a:t>PPA Teachers (Thursday)</a:t>
            </a:r>
          </a:p>
          <a:p>
            <a:pPr marL="342906" indent="-27432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None/>
              <a:defRPr/>
            </a:pPr>
            <a:r>
              <a:rPr lang="en-GB" altLang="en-US" b="1" dirty="0" smtClean="0">
                <a:solidFill>
                  <a:srgbClr val="FF0000"/>
                </a:solidFill>
                <a:latin typeface="AbcTeacher" pitchFamily="2" charset="0"/>
              </a:rPr>
              <a:t>Mrs Burbidge – Outdoor PE (Games/Athletics)</a:t>
            </a:r>
          </a:p>
          <a:p>
            <a:pPr marL="342906" indent="-27432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None/>
              <a:defRPr/>
            </a:pPr>
            <a:r>
              <a:rPr lang="en-GB" altLang="en-US" b="1" dirty="0" smtClean="0">
                <a:solidFill>
                  <a:srgbClr val="FF0000"/>
                </a:solidFill>
                <a:latin typeface="AbcTeacher" pitchFamily="2" charset="0"/>
              </a:rPr>
              <a:t>Miss Bell – Spanish</a:t>
            </a:r>
          </a:p>
          <a:p>
            <a:pPr marL="342906" indent="-27432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None/>
              <a:defRPr/>
            </a:pPr>
            <a:endParaRPr lang="en-GB" altLang="en-US" sz="2400" b="1" dirty="0" smtClean="0">
              <a:solidFill>
                <a:srgbClr val="FF0000"/>
              </a:solidFill>
              <a:latin typeface="AbcTeacher" pitchFamily="2" charset="0"/>
            </a:endParaRPr>
          </a:p>
        </p:txBody>
      </p:sp>
      <p:sp>
        <p:nvSpPr>
          <p:cNvPr id="6149" name="AutoShape 7" descr="Flag of Mexico - Wikiped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GB" altLang="en-US" sz="1800"/>
          </a:p>
        </p:txBody>
      </p:sp>
      <p:pic>
        <p:nvPicPr>
          <p:cNvPr id="6150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9513" y="1630363"/>
            <a:ext cx="2147887" cy="124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" descr="blackboar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404813"/>
            <a:ext cx="8353425" cy="554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620713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b="1" u="sng" smtClean="0">
                <a:solidFill>
                  <a:srgbClr val="CCFFCC"/>
                </a:solidFill>
                <a:latin typeface="AbcTeacher" pitchFamily="2" charset="0"/>
              </a:rPr>
              <a:t>Lunches, Snacks and Water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idx="1"/>
          </p:nvPr>
        </p:nvSpPr>
        <p:spPr>
          <a:xfrm>
            <a:off x="1116013" y="1557338"/>
            <a:ext cx="6711950" cy="4195762"/>
          </a:xfrm>
        </p:spPr>
        <p:txBody>
          <a:bodyPr rtlCol="0">
            <a:normAutofit fontScale="77500" lnSpcReduction="20000"/>
          </a:bodyPr>
          <a:lstStyle/>
          <a:p>
            <a:pPr marL="342906" indent="-27432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None/>
              <a:defRPr/>
            </a:pPr>
            <a:r>
              <a:rPr lang="en-GB" altLang="en-US" sz="3000" dirty="0" smtClean="0">
                <a:solidFill>
                  <a:srgbClr val="FF0000"/>
                </a:solidFill>
                <a:latin typeface="AbcTeacher" pitchFamily="2" charset="0"/>
              </a:rPr>
              <a:t>   Children will continue to eat lunches in classrooms at this time.</a:t>
            </a:r>
          </a:p>
          <a:p>
            <a:pPr marL="342906" indent="-27432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None/>
              <a:defRPr/>
            </a:pPr>
            <a:r>
              <a:rPr lang="en-GB" altLang="en-US" sz="3000" b="1" dirty="0" smtClean="0">
                <a:solidFill>
                  <a:srgbClr val="FF0000"/>
                </a:solidFill>
                <a:latin typeface="AbcTeacher" pitchFamily="2" charset="0"/>
              </a:rPr>
              <a:t>	Sign up for hot school meals at the office.</a:t>
            </a:r>
          </a:p>
          <a:p>
            <a:pPr marL="342906" indent="-27432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None/>
              <a:defRPr/>
            </a:pPr>
            <a:r>
              <a:rPr lang="en-GB" altLang="en-US" sz="3000" dirty="0" smtClean="0">
                <a:solidFill>
                  <a:srgbClr val="FF0000"/>
                </a:solidFill>
                <a:latin typeface="AbcTeacher" pitchFamily="2" charset="0"/>
              </a:rPr>
              <a:t>   Fruit/healthy </a:t>
            </a:r>
            <a:r>
              <a:rPr lang="en-GB" altLang="en-US" sz="3000" dirty="0" smtClean="0">
                <a:solidFill>
                  <a:srgbClr val="FF0000"/>
                </a:solidFill>
                <a:latin typeface="AbcTeacher" pitchFamily="2" charset="0"/>
              </a:rPr>
              <a:t>snacks </a:t>
            </a:r>
            <a:r>
              <a:rPr lang="en-GB" altLang="en-US" sz="3000" dirty="0" smtClean="0">
                <a:solidFill>
                  <a:srgbClr val="FF0000"/>
                </a:solidFill>
                <a:latin typeface="AbcTeacher" pitchFamily="2" charset="0"/>
              </a:rPr>
              <a:t>can be brought in for break times. </a:t>
            </a:r>
          </a:p>
          <a:p>
            <a:pPr marL="342906" indent="-27432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None/>
              <a:defRPr/>
            </a:pPr>
            <a:r>
              <a:rPr lang="en-GB" altLang="en-US" sz="3000" dirty="0">
                <a:solidFill>
                  <a:srgbClr val="FF0000"/>
                </a:solidFill>
                <a:latin typeface="AbcTeacher" pitchFamily="2" charset="0"/>
              </a:rPr>
              <a:t> </a:t>
            </a:r>
            <a:r>
              <a:rPr lang="en-GB" altLang="en-US" sz="3000" dirty="0" smtClean="0">
                <a:solidFill>
                  <a:srgbClr val="FF0000"/>
                </a:solidFill>
                <a:latin typeface="AbcTeacher" pitchFamily="2" charset="0"/>
              </a:rPr>
              <a:t>  Please note that we are a </a:t>
            </a:r>
            <a:r>
              <a:rPr lang="en-GB" altLang="en-US" sz="3000" b="1" dirty="0" smtClean="0">
                <a:solidFill>
                  <a:srgbClr val="FF0000"/>
                </a:solidFill>
                <a:latin typeface="AbcTeacher" pitchFamily="2" charset="0"/>
              </a:rPr>
              <a:t>nut-free </a:t>
            </a:r>
            <a:r>
              <a:rPr lang="en-GB" altLang="en-US" sz="3000" b="1" dirty="0" smtClean="0">
                <a:solidFill>
                  <a:srgbClr val="FF0000"/>
                </a:solidFill>
                <a:latin typeface="AbcTeacher" pitchFamily="2" charset="0"/>
              </a:rPr>
              <a:t>school</a:t>
            </a:r>
            <a:r>
              <a:rPr lang="en-GB" altLang="en-US" sz="3000" dirty="0" smtClean="0">
                <a:solidFill>
                  <a:srgbClr val="FF0000"/>
                </a:solidFill>
                <a:latin typeface="AbcTeacher" pitchFamily="2" charset="0"/>
              </a:rPr>
              <a:t>. </a:t>
            </a:r>
          </a:p>
          <a:p>
            <a:pPr marL="342906" indent="-27432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None/>
              <a:defRPr/>
            </a:pPr>
            <a:r>
              <a:rPr lang="en-GB" altLang="en-US" sz="3000" dirty="0" smtClean="0">
                <a:solidFill>
                  <a:srgbClr val="FF0000"/>
                </a:solidFill>
                <a:latin typeface="AbcTeacher" pitchFamily="2" charset="0"/>
              </a:rPr>
              <a:t>   Water bottles</a:t>
            </a:r>
            <a:r>
              <a:rPr lang="en-US" altLang="en-US" sz="3000" dirty="0" smtClean="0">
                <a:solidFill>
                  <a:srgbClr val="FF0000"/>
                </a:solidFill>
                <a:latin typeface="AbcTeacher" pitchFamily="2" charset="0"/>
              </a:rPr>
              <a:t> are kept in the classroom and can be accessed at all times – please ensure these are named.</a:t>
            </a:r>
            <a:endParaRPr lang="en-GB" altLang="en-US" sz="3000" dirty="0" smtClean="0">
              <a:solidFill>
                <a:srgbClr val="FF0000"/>
              </a:solidFill>
              <a:latin typeface="AbcTeacher" pitchFamily="2" charset="0"/>
            </a:endParaRPr>
          </a:p>
          <a:p>
            <a:pPr marL="342906" indent="-27432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None/>
              <a:defRPr/>
            </a:pPr>
            <a:endParaRPr lang="en-GB" altLang="en-US" sz="3000" dirty="0" smtClean="0">
              <a:solidFill>
                <a:schemeClr val="bg1"/>
              </a:solidFill>
              <a:latin typeface="AbcTeacher" pitchFamily="2" charset="0"/>
            </a:endParaRPr>
          </a:p>
          <a:p>
            <a:pPr marL="342906" indent="-27432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None/>
              <a:defRPr/>
            </a:pPr>
            <a:r>
              <a:rPr lang="en-GB" altLang="en-US" sz="3000" dirty="0" smtClean="0">
                <a:solidFill>
                  <a:schemeClr val="bg1"/>
                </a:solidFill>
                <a:latin typeface="AbcTeacher" pitchFamily="2" charset="0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5" descr="blackboar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15888"/>
            <a:ext cx="8497888" cy="655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8229600" cy="720725"/>
          </a:xfrm>
        </p:spPr>
        <p:txBody>
          <a:bodyPr/>
          <a:lstStyle/>
          <a:p>
            <a:pPr eaLnBrk="1" hangingPunct="1"/>
            <a:r>
              <a:rPr lang="en-GB" altLang="en-US" b="1" u="sng" smtClean="0">
                <a:solidFill>
                  <a:srgbClr val="CCFFCC"/>
                </a:solidFill>
                <a:latin typeface="AbcTeacher" pitchFamily="2" charset="0"/>
              </a:rPr>
              <a:t>Homework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idx="1"/>
          </p:nvPr>
        </p:nvSpPr>
        <p:spPr>
          <a:xfrm>
            <a:off x="120650" y="836613"/>
            <a:ext cx="8447088" cy="51117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en-US" sz="3600" dirty="0" smtClean="0">
                <a:solidFill>
                  <a:schemeClr val="bg1"/>
                </a:solidFill>
                <a:latin typeface="AbcTeacher" pitchFamily="2" charset="0"/>
              </a:rPr>
              <a:t>	</a:t>
            </a:r>
            <a:r>
              <a:rPr lang="en-GB" altLang="en-US" sz="1700" b="1" dirty="0" smtClean="0">
                <a:solidFill>
                  <a:srgbClr val="FF0000"/>
                </a:solidFill>
                <a:latin typeface="AbcTeacher" pitchFamily="2" charset="0"/>
              </a:rPr>
              <a:t>Homework </a:t>
            </a:r>
            <a:r>
              <a:rPr lang="en-GB" altLang="en-US" sz="1700" b="1" dirty="0" smtClean="0">
                <a:solidFill>
                  <a:srgbClr val="FF0000"/>
                </a:solidFill>
                <a:latin typeface="AbcTeacher" pitchFamily="2" charset="0"/>
              </a:rPr>
              <a:t>grids </a:t>
            </a:r>
            <a:r>
              <a:rPr lang="en-GB" altLang="en-US" sz="1700" b="1" dirty="0" smtClean="0">
                <a:solidFill>
                  <a:srgbClr val="FF0000"/>
                </a:solidFill>
                <a:latin typeface="AbcTeacher" pitchFamily="2" charset="0"/>
              </a:rPr>
              <a:t>will be shared on Google Classroom half termly. Please submit an electronic version of work or upload a photograph, or return your homework books to school so that feedback can be provided.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en-US" sz="1700" b="1" dirty="0" smtClean="0">
                <a:solidFill>
                  <a:srgbClr val="FF0000"/>
                </a:solidFill>
                <a:latin typeface="AbcTeacher" pitchFamily="2" charset="0"/>
              </a:rPr>
              <a:t>	It is expected that children will complete one piece of homework each week so that the workload is spread evenly. There are English, Maths, Science and Art/DT tasks to choose from.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en-US" sz="1700" b="1" dirty="0" smtClean="0">
                <a:solidFill>
                  <a:srgbClr val="FF0000"/>
                </a:solidFill>
                <a:latin typeface="AbcTeacher" pitchFamily="2" charset="0"/>
              </a:rPr>
              <a:t>	Tasks are centred towards our topics – ‘The World at War’ and ‘Frozen Kingdom.’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en-US" sz="1700" b="1" dirty="0" smtClean="0">
                <a:solidFill>
                  <a:srgbClr val="FF0000"/>
                </a:solidFill>
                <a:latin typeface="AbcTeacher" pitchFamily="2" charset="0"/>
              </a:rPr>
              <a:t>    	</a:t>
            </a:r>
            <a:r>
              <a:rPr lang="en-GB" altLang="en-US" sz="1700" b="1" u="sng" dirty="0" smtClean="0">
                <a:solidFill>
                  <a:srgbClr val="FF0000"/>
                </a:solidFill>
                <a:latin typeface="AbcTeacher" pitchFamily="2" charset="0"/>
              </a:rPr>
              <a:t>Reading log:</a:t>
            </a:r>
            <a:r>
              <a:rPr lang="en-GB" altLang="en-US" sz="1700" b="1" dirty="0" smtClean="0">
                <a:solidFill>
                  <a:srgbClr val="FF0000"/>
                </a:solidFill>
                <a:latin typeface="AbcTeacher" pitchFamily="2" charset="0"/>
              </a:rPr>
              <a:t> Our expectation is at least 3 entries each week. Reading logs will be collected in once a week (Monday).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en-US" sz="1700" b="1" dirty="0" smtClean="0">
                <a:solidFill>
                  <a:srgbClr val="FF0000"/>
                </a:solidFill>
                <a:latin typeface="AbcTeacher" pitchFamily="2" charset="0"/>
              </a:rPr>
              <a:t>	Please encourage children to include their personal responses to texts read.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en-US" sz="1700" b="1" dirty="0" smtClean="0">
                <a:solidFill>
                  <a:srgbClr val="FF0000"/>
                </a:solidFill>
                <a:latin typeface="AbcTeacher" pitchFamily="2" charset="0"/>
              </a:rPr>
              <a:t>	</a:t>
            </a:r>
            <a:r>
              <a:rPr lang="en-GB" altLang="en-US" sz="1700" b="1" u="sng" dirty="0" smtClean="0">
                <a:solidFill>
                  <a:srgbClr val="FF0000"/>
                </a:solidFill>
                <a:latin typeface="AbcTeacher" pitchFamily="2" charset="0"/>
              </a:rPr>
              <a:t>Spellings:</a:t>
            </a:r>
            <a:r>
              <a:rPr lang="en-GB" altLang="en-US" sz="1700" b="1" dirty="0" smtClean="0">
                <a:solidFill>
                  <a:srgbClr val="FF0000"/>
                </a:solidFill>
                <a:latin typeface="AbcTeacher" pitchFamily="2" charset="0"/>
              </a:rPr>
              <a:t> Monday (statutory lists of spellings for new NC and occurring in SATs). Spelling books remain in school and word lists will be uploaded to Google Classroom each week.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en-US" sz="1700" b="1" dirty="0" smtClean="0">
                <a:solidFill>
                  <a:srgbClr val="FF0000"/>
                </a:solidFill>
                <a:latin typeface="AbcTeacher" pitchFamily="2" charset="0"/>
              </a:rPr>
              <a:t>     </a:t>
            </a:r>
            <a:r>
              <a:rPr lang="en-GB" altLang="en-US" sz="1700" b="1" u="sng" dirty="0" smtClean="0">
                <a:solidFill>
                  <a:srgbClr val="FF0000"/>
                </a:solidFill>
                <a:latin typeface="AbcTeacher" pitchFamily="2" charset="0"/>
              </a:rPr>
              <a:t>Maths:</a:t>
            </a:r>
            <a:r>
              <a:rPr lang="en-GB" altLang="en-US" sz="1700" b="1" dirty="0" smtClean="0">
                <a:solidFill>
                  <a:srgbClr val="FF0000"/>
                </a:solidFill>
                <a:latin typeface="AbcTeacher" pitchFamily="2" charset="0"/>
              </a:rPr>
              <a:t> TT </a:t>
            </a:r>
            <a:r>
              <a:rPr lang="en-GB" altLang="en-US" sz="1700" b="1" dirty="0" err="1" smtClean="0">
                <a:solidFill>
                  <a:srgbClr val="FF0000"/>
                </a:solidFill>
                <a:latin typeface="AbcTeacher" pitchFamily="2" charset="0"/>
              </a:rPr>
              <a:t>Rockstars</a:t>
            </a:r>
            <a:r>
              <a:rPr lang="en-GB" altLang="en-US" sz="1700" b="1" dirty="0" smtClean="0">
                <a:solidFill>
                  <a:srgbClr val="FF0000"/>
                </a:solidFill>
                <a:latin typeface="AbcTeacher" pitchFamily="2" charset="0"/>
              </a:rPr>
              <a:t> and </a:t>
            </a:r>
            <a:r>
              <a:rPr lang="en-GB" altLang="en-US" sz="1700" b="1" dirty="0" err="1" smtClean="0">
                <a:solidFill>
                  <a:srgbClr val="FF0000"/>
                </a:solidFill>
                <a:latin typeface="AbcTeacher" pitchFamily="2" charset="0"/>
              </a:rPr>
              <a:t>MyMaths</a:t>
            </a:r>
            <a:r>
              <a:rPr lang="en-GB" altLang="en-US" sz="1700" b="1" dirty="0" smtClean="0">
                <a:solidFill>
                  <a:srgbClr val="FF0000"/>
                </a:solidFill>
                <a:latin typeface="AbcTeacher" pitchFamily="2" charset="0"/>
              </a:rPr>
              <a:t> – little and often!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en-US" sz="1700" b="1" dirty="0" smtClean="0">
                <a:solidFill>
                  <a:srgbClr val="FF0000"/>
                </a:solidFill>
                <a:latin typeface="AbcTeacher" pitchFamily="2" charset="0"/>
              </a:rPr>
              <a:t>	</a:t>
            </a:r>
            <a:r>
              <a:rPr lang="en-GB" altLang="en-US" sz="1700" b="1" u="sng" dirty="0" smtClean="0">
                <a:solidFill>
                  <a:srgbClr val="FF0000"/>
                </a:solidFill>
                <a:latin typeface="AbcTeacher" pitchFamily="2" charset="0"/>
              </a:rPr>
              <a:t>Accelerated Reader and </a:t>
            </a:r>
            <a:r>
              <a:rPr lang="en-GB" altLang="en-US" sz="1700" b="1" u="sng" dirty="0" err="1" smtClean="0">
                <a:solidFill>
                  <a:srgbClr val="FF0000"/>
                </a:solidFill>
                <a:latin typeface="AbcTeacher" pitchFamily="2" charset="0"/>
              </a:rPr>
              <a:t>MyOn</a:t>
            </a:r>
            <a:r>
              <a:rPr lang="en-GB" altLang="en-US" sz="1700" b="1" u="sng" dirty="0" smtClean="0">
                <a:solidFill>
                  <a:srgbClr val="FF0000"/>
                </a:solidFill>
                <a:latin typeface="AbcTeacher" pitchFamily="2" charset="0"/>
              </a:rPr>
              <a:t>:</a:t>
            </a:r>
            <a:r>
              <a:rPr lang="en-GB" altLang="en-US" sz="1700" b="1" dirty="0" smtClean="0">
                <a:solidFill>
                  <a:srgbClr val="FF0000"/>
                </a:solidFill>
                <a:latin typeface="AbcTeacher" pitchFamily="2" charset="0"/>
              </a:rPr>
              <a:t> Online platform for reading. Please encourage children to complete the relevant quiz once they have finished their book.</a:t>
            </a:r>
            <a:endParaRPr lang="en-GB" altLang="en-US" sz="2200" b="1" dirty="0" smtClean="0">
              <a:solidFill>
                <a:srgbClr val="FF0000"/>
              </a:solidFill>
              <a:latin typeface="AbcTeacher" pitchFamily="2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en-US" b="1" dirty="0" smtClean="0">
                <a:solidFill>
                  <a:srgbClr val="FF0000"/>
                </a:solidFill>
                <a:latin typeface="AbcTeacher" pitchFamily="2" charset="0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5" descr="blackboar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404813"/>
            <a:ext cx="8496300" cy="5640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b="1" u="sng" smtClean="0">
                <a:solidFill>
                  <a:srgbClr val="CCFFCC"/>
                </a:solidFill>
                <a:latin typeface="AbcTeacher" pitchFamily="2" charset="0"/>
              </a:rPr>
              <a:t>Rewards and Sanctions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433388" y="1285875"/>
            <a:ext cx="8229600" cy="3878263"/>
          </a:xfrm>
        </p:spPr>
        <p:txBody>
          <a:bodyPr rtlCol="0">
            <a:normAutofit/>
          </a:bodyPr>
          <a:lstStyle/>
          <a:p>
            <a:pPr marL="342906" indent="-274320" algn="ctr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None/>
              <a:defRPr/>
            </a:pPr>
            <a:r>
              <a:rPr lang="en-GB" altLang="en-US" sz="2800" b="1" dirty="0" smtClean="0">
                <a:solidFill>
                  <a:srgbClr val="FF0000"/>
                </a:solidFill>
                <a:latin typeface="AbcTeacher" pitchFamily="2" charset="0"/>
              </a:rPr>
              <a:t>Everybody at St Mary’s School believes in praising positive behaviour and hard work!    </a:t>
            </a:r>
          </a:p>
          <a:p>
            <a:pPr marL="342906" indent="-27432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GB" altLang="en-US" sz="2800" b="1" dirty="0" smtClean="0">
                <a:solidFill>
                  <a:srgbClr val="FF0000"/>
                </a:solidFill>
                <a:latin typeface="AbcTeacher" pitchFamily="2" charset="0"/>
              </a:rPr>
              <a:t>Dojo points:</a:t>
            </a:r>
            <a:r>
              <a:rPr lang="en-US" altLang="en-US" sz="2800" b="1" dirty="0" smtClean="0">
                <a:solidFill>
                  <a:srgbClr val="FF0000"/>
                </a:solidFill>
                <a:latin typeface="AbcTeacher" pitchFamily="2" charset="0"/>
              </a:rPr>
              <a:t> </a:t>
            </a:r>
            <a:r>
              <a:rPr lang="en-GB" altLang="en-US" sz="2800" b="1" dirty="0" smtClean="0">
                <a:solidFill>
                  <a:srgbClr val="FF0000"/>
                </a:solidFill>
                <a:latin typeface="AbcTeacher" pitchFamily="2" charset="0"/>
              </a:rPr>
              <a:t>gold, silver and bronze badges</a:t>
            </a:r>
          </a:p>
          <a:p>
            <a:pPr marL="342906" indent="-27432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GB" altLang="en-US" sz="2800" b="1" dirty="0" smtClean="0">
                <a:solidFill>
                  <a:srgbClr val="FF0000"/>
                </a:solidFill>
                <a:latin typeface="AbcTeacher" pitchFamily="2" charset="0"/>
              </a:rPr>
              <a:t>School Celebrations – Happy Book awards, vine leaves, TT </a:t>
            </a:r>
            <a:r>
              <a:rPr lang="en-GB" altLang="en-US" sz="2800" b="1" dirty="0" err="1" smtClean="0">
                <a:solidFill>
                  <a:srgbClr val="FF0000"/>
                </a:solidFill>
                <a:latin typeface="AbcTeacher" pitchFamily="2" charset="0"/>
              </a:rPr>
              <a:t>Rockstars</a:t>
            </a:r>
            <a:r>
              <a:rPr lang="en-GB" altLang="en-US" sz="2800" b="1" dirty="0" smtClean="0">
                <a:solidFill>
                  <a:srgbClr val="FF0000"/>
                </a:solidFill>
                <a:latin typeface="AbcTeacher" pitchFamily="2" charset="0"/>
              </a:rPr>
              <a:t> </a:t>
            </a:r>
            <a:r>
              <a:rPr lang="en-GB" altLang="en-US" sz="2800" b="1" dirty="0" err="1" smtClean="0">
                <a:solidFill>
                  <a:srgbClr val="FF0000"/>
                </a:solidFill>
                <a:latin typeface="AbcTeacher" pitchFamily="2" charset="0"/>
              </a:rPr>
              <a:t>leaderboard</a:t>
            </a:r>
            <a:endParaRPr lang="en-GB" altLang="en-US" sz="2800" b="1" dirty="0" smtClean="0">
              <a:solidFill>
                <a:srgbClr val="FF0000"/>
              </a:solidFill>
              <a:latin typeface="AbcTeacher" pitchFamily="2" charset="0"/>
            </a:endParaRPr>
          </a:p>
          <a:p>
            <a:pPr marL="342906" indent="-27432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GB" altLang="en-US" sz="2800" b="1" dirty="0" smtClean="0">
                <a:solidFill>
                  <a:srgbClr val="FF0000"/>
                </a:solidFill>
                <a:latin typeface="AbcTeacher" pitchFamily="2" charset="0"/>
              </a:rPr>
              <a:t>Class Certificates – Star of the Week, Dojo Champion  </a:t>
            </a:r>
          </a:p>
          <a:p>
            <a:pPr marL="68586" indent="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panose="05040102010807070707" pitchFamily="18" charset="2"/>
              <a:buNone/>
              <a:defRPr/>
            </a:pPr>
            <a:endParaRPr lang="en-GB" altLang="en-US" b="1" dirty="0" smtClean="0">
              <a:solidFill>
                <a:srgbClr val="FF0000"/>
              </a:solidFill>
              <a:latin typeface="AbcTeacher" pitchFamily="2" charset="0"/>
            </a:endParaRPr>
          </a:p>
          <a:p>
            <a:pPr marL="342906" indent="-27432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None/>
              <a:defRPr/>
            </a:pPr>
            <a:endParaRPr lang="en-GB" altLang="en-US" b="1" dirty="0" smtClean="0">
              <a:solidFill>
                <a:srgbClr val="FF0000"/>
              </a:solidFill>
              <a:latin typeface="AbcTeacher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052513"/>
            <a:ext cx="8229600" cy="1143000"/>
          </a:xfrm>
        </p:spPr>
        <p:txBody>
          <a:bodyPr rtlCol="0">
            <a:normAutofit fontScale="90000"/>
          </a:bodyPr>
          <a:lstStyle/>
          <a:p>
            <a:pPr defTabSz="457207" eaLnBrk="1" fontAlgn="auto" hangingPunct="1">
              <a:spcAft>
                <a:spcPts val="0"/>
              </a:spcAft>
              <a:defRPr/>
            </a:pPr>
            <a:r>
              <a:rPr lang="en-GB" altLang="en-US" b="1" u="sng" smtClean="0">
                <a:solidFill>
                  <a:srgbClr val="CCFFCC"/>
                </a:solidFill>
                <a:latin typeface="AbcTeacher" pitchFamily="2" charset="0"/>
              </a:rPr>
              <a:t>General Reminders</a:t>
            </a:r>
            <a:br>
              <a:rPr lang="en-GB" altLang="en-US" b="1" u="sng" smtClean="0">
                <a:solidFill>
                  <a:srgbClr val="CCFFCC"/>
                </a:solidFill>
                <a:latin typeface="AbcTeacher" pitchFamily="2" charset="0"/>
              </a:rPr>
            </a:br>
            <a:r>
              <a:rPr lang="en-GB" altLang="en-US" b="1" u="sng" smtClean="0">
                <a:solidFill>
                  <a:srgbClr val="CCFFCC"/>
                </a:solidFill>
                <a:latin typeface="AbcTeacher" pitchFamily="2" charset="0"/>
              </a:rPr>
              <a:t/>
            </a:r>
            <a:br>
              <a:rPr lang="en-GB" altLang="en-US" b="1" u="sng" smtClean="0">
                <a:solidFill>
                  <a:srgbClr val="CCFFCC"/>
                </a:solidFill>
                <a:latin typeface="AbcTeacher" pitchFamily="2" charset="0"/>
              </a:rPr>
            </a:br>
            <a:r>
              <a:rPr lang="en-GB" altLang="en-US" b="1" u="sng" smtClean="0">
                <a:solidFill>
                  <a:srgbClr val="CCFFCC"/>
                </a:solidFill>
                <a:latin typeface="AbcTeacher" pitchFamily="2" charset="0"/>
              </a:rPr>
              <a:t/>
            </a:r>
            <a:br>
              <a:rPr lang="en-GB" altLang="en-US" b="1" u="sng" smtClean="0">
                <a:solidFill>
                  <a:srgbClr val="CCFFCC"/>
                </a:solidFill>
                <a:latin typeface="AbcTeacher" pitchFamily="2" charset="0"/>
              </a:rPr>
            </a:br>
            <a:endParaRPr lang="en-GB" altLang="en-US" b="1" u="sng" smtClean="0">
              <a:solidFill>
                <a:srgbClr val="CCFFCC"/>
              </a:solidFill>
              <a:latin typeface="AbcTeacher" pitchFamily="2" charset="0"/>
            </a:endParaRPr>
          </a:p>
        </p:txBody>
      </p:sp>
      <p:pic>
        <p:nvPicPr>
          <p:cNvPr id="10243" name="Picture 4" descr="blackboard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3850" y="188913"/>
            <a:ext cx="8496300" cy="648017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244" name="Text Box 6"/>
          <p:cNvSpPr txBox="1">
            <a:spLocks noChangeArrowheads="1"/>
          </p:cNvSpPr>
          <p:nvPr/>
        </p:nvSpPr>
        <p:spPr bwMode="auto">
          <a:xfrm>
            <a:off x="687388" y="1257300"/>
            <a:ext cx="7775575" cy="581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2400" b="1" dirty="0">
                <a:solidFill>
                  <a:srgbClr val="FF0000"/>
                </a:solidFill>
                <a:latin typeface="AbcTeacher" pitchFamily="2" charset="0"/>
              </a:rPr>
              <a:t>This can be found on the school website.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2400" b="1" dirty="0">
                <a:solidFill>
                  <a:srgbClr val="FF0000"/>
                </a:solidFill>
                <a:latin typeface="AbcTeacher" pitchFamily="2" charset="0"/>
              </a:rPr>
              <a:t>Underpinned by our school Golden Rules.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2400" b="1" dirty="0">
                <a:solidFill>
                  <a:srgbClr val="FF0000"/>
                </a:solidFill>
                <a:latin typeface="AbcTeacher" pitchFamily="2" charset="0"/>
              </a:rPr>
              <a:t>Follows a restorative approach – ‘community classroom.’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2400" b="1" dirty="0">
                <a:solidFill>
                  <a:srgbClr val="FF0000"/>
                </a:solidFill>
                <a:latin typeface="AbcTeacher" pitchFamily="2" charset="0"/>
              </a:rPr>
              <a:t>Letters of communication to work with parents and inform them of behaviour that does not follow our school expectations.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2400" b="1" dirty="0" smtClean="0">
                <a:solidFill>
                  <a:srgbClr val="FF0000"/>
                </a:solidFill>
                <a:latin typeface="AbcTeacher" pitchFamily="2" charset="0"/>
              </a:rPr>
              <a:t>E-safety </a:t>
            </a:r>
            <a:r>
              <a:rPr lang="en-GB" altLang="en-US" sz="2400" b="1" dirty="0">
                <a:solidFill>
                  <a:srgbClr val="FF0000"/>
                </a:solidFill>
                <a:latin typeface="AbcTeacher" pitchFamily="2" charset="0"/>
              </a:rPr>
              <a:t>will be covered in school as part of the Computing curriculum, but please be aware of (and monitor) your children’s use of devices at home.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GB" altLang="en-US" sz="2800" b="1" dirty="0">
              <a:solidFill>
                <a:srgbClr val="FF0000"/>
              </a:solidFill>
              <a:latin typeface="AbcTeacher" pitchFamily="2" charset="0"/>
            </a:endParaRP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GB" altLang="en-US" sz="2800" b="1" dirty="0">
              <a:solidFill>
                <a:schemeClr val="bg1"/>
              </a:solidFill>
              <a:latin typeface="AbcTeacher" pitchFamily="2" charset="0"/>
            </a:endParaRPr>
          </a:p>
        </p:txBody>
      </p:sp>
      <p:sp>
        <p:nvSpPr>
          <p:cNvPr id="10245" name="Rectangle 1"/>
          <p:cNvSpPr>
            <a:spLocks noChangeArrowheads="1"/>
          </p:cNvSpPr>
          <p:nvPr/>
        </p:nvSpPr>
        <p:spPr bwMode="auto">
          <a:xfrm>
            <a:off x="687388" y="501650"/>
            <a:ext cx="44608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3600" b="1" u="sng">
                <a:solidFill>
                  <a:srgbClr val="CCFFCC"/>
                </a:solidFill>
                <a:latin typeface="AbcTeacher" pitchFamily="2" charset="0"/>
              </a:rPr>
              <a:t>Behaviour Policy</a:t>
            </a:r>
            <a:endParaRPr lang="en-GB" altLang="en-US" sz="3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052513"/>
            <a:ext cx="8229600" cy="1143000"/>
          </a:xfrm>
        </p:spPr>
        <p:txBody>
          <a:bodyPr rtlCol="0">
            <a:normAutofit fontScale="90000"/>
          </a:bodyPr>
          <a:lstStyle/>
          <a:p>
            <a:pPr defTabSz="457207" eaLnBrk="1" fontAlgn="auto" hangingPunct="1">
              <a:spcAft>
                <a:spcPts val="0"/>
              </a:spcAft>
              <a:defRPr/>
            </a:pPr>
            <a:r>
              <a:rPr lang="en-GB" altLang="en-US" b="1" u="sng" smtClean="0">
                <a:solidFill>
                  <a:srgbClr val="CCFFCC"/>
                </a:solidFill>
                <a:latin typeface="AbcTeacher" pitchFamily="2" charset="0"/>
              </a:rPr>
              <a:t>General Reminders</a:t>
            </a:r>
            <a:br>
              <a:rPr lang="en-GB" altLang="en-US" b="1" u="sng" smtClean="0">
                <a:solidFill>
                  <a:srgbClr val="CCFFCC"/>
                </a:solidFill>
                <a:latin typeface="AbcTeacher" pitchFamily="2" charset="0"/>
              </a:rPr>
            </a:br>
            <a:r>
              <a:rPr lang="en-GB" altLang="en-US" b="1" u="sng" smtClean="0">
                <a:solidFill>
                  <a:srgbClr val="CCFFCC"/>
                </a:solidFill>
                <a:latin typeface="AbcTeacher" pitchFamily="2" charset="0"/>
              </a:rPr>
              <a:t/>
            </a:r>
            <a:br>
              <a:rPr lang="en-GB" altLang="en-US" b="1" u="sng" smtClean="0">
                <a:solidFill>
                  <a:srgbClr val="CCFFCC"/>
                </a:solidFill>
                <a:latin typeface="AbcTeacher" pitchFamily="2" charset="0"/>
              </a:rPr>
            </a:br>
            <a:r>
              <a:rPr lang="en-GB" altLang="en-US" b="1" u="sng" smtClean="0">
                <a:solidFill>
                  <a:srgbClr val="CCFFCC"/>
                </a:solidFill>
                <a:latin typeface="AbcTeacher" pitchFamily="2" charset="0"/>
              </a:rPr>
              <a:t/>
            </a:r>
            <a:br>
              <a:rPr lang="en-GB" altLang="en-US" b="1" u="sng" smtClean="0">
                <a:solidFill>
                  <a:srgbClr val="CCFFCC"/>
                </a:solidFill>
                <a:latin typeface="AbcTeacher" pitchFamily="2" charset="0"/>
              </a:rPr>
            </a:br>
            <a:endParaRPr lang="en-GB" altLang="en-US" b="1" u="sng" smtClean="0">
              <a:solidFill>
                <a:srgbClr val="CCFFCC"/>
              </a:solidFill>
              <a:latin typeface="AbcTeacher" pitchFamily="2" charset="0"/>
            </a:endParaRPr>
          </a:p>
        </p:txBody>
      </p:sp>
      <p:pic>
        <p:nvPicPr>
          <p:cNvPr id="11267" name="Picture 4" descr="blackboard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3850" y="188913"/>
            <a:ext cx="8496300" cy="5640387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1268" name="Text Box 6"/>
          <p:cNvSpPr txBox="1">
            <a:spLocks noChangeArrowheads="1"/>
          </p:cNvSpPr>
          <p:nvPr/>
        </p:nvSpPr>
        <p:spPr bwMode="auto">
          <a:xfrm>
            <a:off x="684213" y="333375"/>
            <a:ext cx="8013700" cy="4624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1900" b="1" dirty="0">
                <a:solidFill>
                  <a:srgbClr val="FF0000"/>
                </a:solidFill>
                <a:latin typeface="AbcTeacher" pitchFamily="2" charset="0"/>
              </a:rPr>
              <a:t>Uniform – Trainers are not part of school uniform 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1900" b="1" dirty="0">
                <a:solidFill>
                  <a:srgbClr val="FF0000"/>
                </a:solidFill>
                <a:latin typeface="AbcTeacher" pitchFamily="2" charset="0"/>
              </a:rPr>
              <a:t>Home time - Please send a letter or an email to provide consent if you would like your child to walk home independently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1900" b="1" dirty="0">
                <a:solidFill>
                  <a:srgbClr val="FF0000"/>
                </a:solidFill>
                <a:latin typeface="AbcTeacher" pitchFamily="2" charset="0"/>
              </a:rPr>
              <a:t>Photography permission slips</a:t>
            </a:r>
            <a:r>
              <a:rPr lang="en-US" altLang="en-US" sz="1900" b="1" dirty="0">
                <a:solidFill>
                  <a:srgbClr val="FF0000"/>
                </a:solidFill>
                <a:latin typeface="AbcTeacher" pitchFamily="2" charset="0"/>
              </a:rPr>
              <a:t> (</a:t>
            </a:r>
            <a:r>
              <a:rPr lang="en-GB" altLang="en-US" sz="1900" b="1" dirty="0">
                <a:solidFill>
                  <a:srgbClr val="FF0000"/>
                </a:solidFill>
                <a:latin typeface="AbcTeacher" pitchFamily="2" charset="0"/>
              </a:rPr>
              <a:t>internet/website)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1900" b="1" dirty="0">
                <a:solidFill>
                  <a:srgbClr val="FF0000"/>
                </a:solidFill>
                <a:latin typeface="AbcTeacher" pitchFamily="2" charset="0"/>
              </a:rPr>
              <a:t>Parents’ Evenings: to take place via School Cloud: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1900" b="1" dirty="0" smtClean="0">
                <a:solidFill>
                  <a:srgbClr val="FF0000"/>
                </a:solidFill>
                <a:latin typeface="AbcTeacher" pitchFamily="2" charset="0"/>
              </a:rPr>
              <a:t>                                Tuesday </a:t>
            </a:r>
            <a:r>
              <a:rPr lang="en-GB" altLang="en-US" sz="1900" b="1" dirty="0">
                <a:solidFill>
                  <a:srgbClr val="FF0000"/>
                </a:solidFill>
                <a:latin typeface="AbcTeacher" pitchFamily="2" charset="0"/>
              </a:rPr>
              <a:t>8</a:t>
            </a:r>
            <a:r>
              <a:rPr lang="en-GB" altLang="en-US" sz="1900" b="1" baseline="30000" dirty="0">
                <a:solidFill>
                  <a:srgbClr val="FF0000"/>
                </a:solidFill>
                <a:latin typeface="AbcTeacher" pitchFamily="2" charset="0"/>
              </a:rPr>
              <a:t>th</a:t>
            </a:r>
            <a:r>
              <a:rPr lang="en-GB" altLang="en-US" sz="1900" b="1" dirty="0">
                <a:solidFill>
                  <a:srgbClr val="FF0000"/>
                </a:solidFill>
                <a:latin typeface="AbcTeacher" pitchFamily="2" charset="0"/>
              </a:rPr>
              <a:t> and Thursday 10</a:t>
            </a:r>
            <a:r>
              <a:rPr lang="en-GB" altLang="en-US" sz="1900" b="1" baseline="30000" dirty="0">
                <a:solidFill>
                  <a:srgbClr val="FF0000"/>
                </a:solidFill>
                <a:latin typeface="AbcTeacher" pitchFamily="2" charset="0"/>
              </a:rPr>
              <a:t>th</a:t>
            </a:r>
            <a:r>
              <a:rPr lang="en-GB" altLang="en-US" sz="1900" b="1" dirty="0">
                <a:solidFill>
                  <a:srgbClr val="FF0000"/>
                </a:solidFill>
                <a:latin typeface="AbcTeacher" pitchFamily="2" charset="0"/>
              </a:rPr>
              <a:t> November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1900" b="1" dirty="0">
                <a:solidFill>
                  <a:srgbClr val="FF0000"/>
                </a:solidFill>
                <a:latin typeface="AbcTeacher" pitchFamily="2" charset="0"/>
              </a:rPr>
              <a:t>Please ensure that all equipment and uniform is labelled clearly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1900" b="1" dirty="0">
                <a:solidFill>
                  <a:srgbClr val="FF0000"/>
                </a:solidFill>
                <a:latin typeface="AbcTeacher" pitchFamily="2" charset="0"/>
              </a:rPr>
              <a:t>Children are permitted to bring in their own pencil cases if they wish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1900" b="1" dirty="0">
                <a:solidFill>
                  <a:srgbClr val="FF0000"/>
                </a:solidFill>
                <a:latin typeface="AbcTeacher" pitchFamily="2" charset="0"/>
              </a:rPr>
              <a:t>PE: Outdoor Games – Thursdays (Tag Rugby and Ultimate Frisbee)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1900" b="1" dirty="0">
                <a:solidFill>
                  <a:srgbClr val="FF0000"/>
                </a:solidFill>
                <a:latin typeface="AbcTeacher" pitchFamily="2" charset="0"/>
              </a:rPr>
              <a:t>Swimming – Wednesdays up until half term (weather permitting)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1900" b="1" dirty="0">
                <a:solidFill>
                  <a:srgbClr val="FF0000"/>
                </a:solidFill>
                <a:latin typeface="AbcTeacher" pitchFamily="2" charset="0"/>
              </a:rPr>
              <a:t>Second session of the week will be Dance after half term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pic>
        <p:nvPicPr>
          <p:cNvPr id="12292" name="Picture 4" descr="blackboar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13" y="115888"/>
            <a:ext cx="8496300" cy="662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2293" name="Text Box 6"/>
          <p:cNvSpPr txBox="1">
            <a:spLocks noChangeArrowheads="1"/>
          </p:cNvSpPr>
          <p:nvPr/>
        </p:nvSpPr>
        <p:spPr bwMode="auto">
          <a:xfrm>
            <a:off x="239713" y="1152525"/>
            <a:ext cx="8191500" cy="197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700" b="1" dirty="0">
                <a:solidFill>
                  <a:srgbClr val="FF0000"/>
                </a:solidFill>
                <a:latin typeface="AbcTeacher" pitchFamily="2" charset="0"/>
              </a:rPr>
              <a:t>Mexico Class Assembly – Friday 14</a:t>
            </a:r>
            <a:r>
              <a:rPr lang="en-US" altLang="en-US" sz="1700" b="1" baseline="30000" dirty="0">
                <a:solidFill>
                  <a:srgbClr val="FF0000"/>
                </a:solidFill>
                <a:latin typeface="AbcTeacher" pitchFamily="2" charset="0"/>
              </a:rPr>
              <a:t>th</a:t>
            </a:r>
            <a:r>
              <a:rPr lang="en-US" altLang="en-US" sz="1700" b="1" dirty="0">
                <a:solidFill>
                  <a:srgbClr val="FF0000"/>
                </a:solidFill>
                <a:latin typeface="AbcTeacher" pitchFamily="2" charset="0"/>
              </a:rPr>
              <a:t> October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200" b="1" dirty="0">
              <a:solidFill>
                <a:srgbClr val="FF0000"/>
              </a:solidFill>
              <a:latin typeface="AbcTeacher" pitchFamily="2" charset="0"/>
            </a:endParaRP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700" b="1" dirty="0">
                <a:solidFill>
                  <a:srgbClr val="FF0000"/>
                </a:solidFill>
                <a:latin typeface="AbcTeacher" pitchFamily="2" charset="0"/>
              </a:rPr>
              <a:t>INSET Day – Friday 21</a:t>
            </a:r>
            <a:r>
              <a:rPr lang="en-US" altLang="en-US" sz="1700" b="1" baseline="30000" dirty="0">
                <a:solidFill>
                  <a:srgbClr val="FF0000"/>
                </a:solidFill>
                <a:latin typeface="AbcTeacher" pitchFamily="2" charset="0"/>
              </a:rPr>
              <a:t>st</a:t>
            </a:r>
            <a:r>
              <a:rPr lang="en-US" altLang="en-US" sz="1700" b="1" dirty="0">
                <a:solidFill>
                  <a:srgbClr val="FF0000"/>
                </a:solidFill>
                <a:latin typeface="AbcTeacher" pitchFamily="2" charset="0"/>
              </a:rPr>
              <a:t> October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GB" altLang="en-US" sz="1700" b="1" dirty="0">
              <a:solidFill>
                <a:srgbClr val="FF0000"/>
              </a:solidFill>
              <a:latin typeface="AbcTeacher" pitchFamily="2" charset="0"/>
            </a:endParaRP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1700" b="1" dirty="0" err="1">
                <a:solidFill>
                  <a:srgbClr val="FF0000"/>
                </a:solidFill>
                <a:latin typeface="AbcTeacher" pitchFamily="2" charset="0"/>
              </a:rPr>
              <a:t>Residentials</a:t>
            </a:r>
            <a:r>
              <a:rPr lang="en-GB" altLang="en-US" sz="1700" b="1" dirty="0">
                <a:solidFill>
                  <a:srgbClr val="FF0000"/>
                </a:solidFill>
                <a:latin typeface="AbcTeacher" pitchFamily="2" charset="0"/>
              </a:rPr>
              <a:t>: 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1700" b="1" dirty="0">
                <a:solidFill>
                  <a:srgbClr val="FF0000"/>
                </a:solidFill>
                <a:latin typeface="AbcTeacher" pitchFamily="2" charset="0"/>
              </a:rPr>
              <a:t>Year 5: </a:t>
            </a:r>
            <a:r>
              <a:rPr lang="en-GB" altLang="en-US" sz="1700" b="1" dirty="0" err="1">
                <a:solidFill>
                  <a:srgbClr val="FF0000"/>
                </a:solidFill>
                <a:latin typeface="AbcTeacher" pitchFamily="2" charset="0"/>
              </a:rPr>
              <a:t>Cobnor</a:t>
            </a:r>
            <a:r>
              <a:rPr lang="en-GB" altLang="en-US" sz="1700" b="1" dirty="0">
                <a:solidFill>
                  <a:srgbClr val="FF0000"/>
                </a:solidFill>
                <a:latin typeface="AbcTeacher" pitchFamily="2" charset="0"/>
              </a:rPr>
              <a:t> – Friday 9</a:t>
            </a:r>
            <a:r>
              <a:rPr lang="en-GB" altLang="en-US" sz="1700" b="1" baseline="30000" dirty="0">
                <a:solidFill>
                  <a:srgbClr val="FF0000"/>
                </a:solidFill>
                <a:latin typeface="AbcTeacher" pitchFamily="2" charset="0"/>
              </a:rPr>
              <a:t>th</a:t>
            </a:r>
            <a:r>
              <a:rPr lang="en-GB" altLang="en-US" sz="1700" b="1" dirty="0">
                <a:solidFill>
                  <a:srgbClr val="FF0000"/>
                </a:solidFill>
                <a:latin typeface="AbcTeacher" pitchFamily="2" charset="0"/>
              </a:rPr>
              <a:t> – Sunday 11</a:t>
            </a:r>
            <a:r>
              <a:rPr lang="en-GB" altLang="en-US" sz="1700" b="1" baseline="30000" dirty="0">
                <a:solidFill>
                  <a:srgbClr val="FF0000"/>
                </a:solidFill>
                <a:latin typeface="AbcTeacher" pitchFamily="2" charset="0"/>
              </a:rPr>
              <a:t>th</a:t>
            </a:r>
            <a:r>
              <a:rPr lang="en-GB" altLang="en-US" sz="1700" b="1" dirty="0">
                <a:solidFill>
                  <a:srgbClr val="FF0000"/>
                </a:solidFill>
                <a:latin typeface="AbcTeacher" pitchFamily="2" charset="0"/>
              </a:rPr>
              <a:t> </a:t>
            </a:r>
            <a:r>
              <a:rPr lang="en-GB" altLang="en-US" sz="1700" b="1" dirty="0" smtClean="0">
                <a:solidFill>
                  <a:srgbClr val="FF0000"/>
                </a:solidFill>
                <a:latin typeface="AbcTeacher" pitchFamily="2" charset="0"/>
              </a:rPr>
              <a:t>June 2023</a:t>
            </a:r>
            <a:endParaRPr lang="en-GB" altLang="en-US" sz="1700" b="1" dirty="0">
              <a:solidFill>
                <a:srgbClr val="FF0000"/>
              </a:solidFill>
              <a:latin typeface="AbcTeacher" pitchFamily="2" charset="0"/>
            </a:endParaRPr>
          </a:p>
        </p:txBody>
      </p:sp>
      <p:sp>
        <p:nvSpPr>
          <p:cNvPr id="12294" name="Rectangle 5"/>
          <p:cNvSpPr>
            <a:spLocks noChangeArrowheads="1"/>
          </p:cNvSpPr>
          <p:nvPr/>
        </p:nvSpPr>
        <p:spPr bwMode="auto">
          <a:xfrm>
            <a:off x="1131888" y="222250"/>
            <a:ext cx="610235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4800" b="1">
                <a:solidFill>
                  <a:srgbClr val="CCFFCC"/>
                </a:solidFill>
                <a:latin typeface="AbcTeacher" pitchFamily="2" charset="0"/>
              </a:rPr>
              <a:t>Autumn Diary Dates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pic>
        <p:nvPicPr>
          <p:cNvPr id="13315" name="Picture 4" descr="blackboard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9388" y="476250"/>
            <a:ext cx="8748712" cy="5808663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3316" name="Text Box 5"/>
          <p:cNvSpPr txBox="1">
            <a:spLocks noChangeArrowheads="1"/>
          </p:cNvSpPr>
          <p:nvPr/>
        </p:nvSpPr>
        <p:spPr bwMode="auto">
          <a:xfrm>
            <a:off x="506248" y="1529969"/>
            <a:ext cx="76327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4400" b="1" dirty="0">
                <a:solidFill>
                  <a:srgbClr val="CCFFCC"/>
                </a:solidFill>
                <a:latin typeface="AbcTeacher" pitchFamily="2" charset="0"/>
              </a:rPr>
              <a:t>Any questions?</a:t>
            </a:r>
          </a:p>
        </p:txBody>
      </p:sp>
      <p:sp>
        <p:nvSpPr>
          <p:cNvPr id="2" name="Rectangle 1"/>
          <p:cNvSpPr/>
          <p:nvPr/>
        </p:nvSpPr>
        <p:spPr>
          <a:xfrm>
            <a:off x="484188" y="3097623"/>
            <a:ext cx="8264276" cy="15465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 b="1" dirty="0" smtClean="0">
                <a:solidFill>
                  <a:srgbClr val="FF0000"/>
                </a:solidFill>
                <a:latin typeface="AbcTeacher" pitchFamily="2" charset="0"/>
              </a:rPr>
              <a:t>Please feel free to email if you have any concerns or questions, using the class email below.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en-US" b="1" dirty="0">
              <a:solidFill>
                <a:srgbClr val="FF0000"/>
              </a:solidFill>
              <a:latin typeface="AbcTeacher" pitchFamily="2" charset="0"/>
            </a:endParaRP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 b="1" dirty="0" smtClean="0">
                <a:solidFill>
                  <a:srgbClr val="FF0000"/>
                </a:solidFill>
                <a:latin typeface="AbcTeacher" pitchFamily="2" charset="0"/>
              </a:rPr>
              <a:t>mexico@stmarysprimarypulborough.co.uk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300" b="1" dirty="0" smtClean="0">
              <a:solidFill>
                <a:srgbClr val="FF0000"/>
              </a:solidFill>
              <a:latin typeface="AbcTeacher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2053</TotalTime>
  <Words>625</Words>
  <Application>Microsoft Office PowerPoint</Application>
  <PresentationFormat>On-screen Show (4:3)</PresentationFormat>
  <Paragraphs>62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Century Gothic</vt:lpstr>
      <vt:lpstr>Arial</vt:lpstr>
      <vt:lpstr>Wingdings 3</vt:lpstr>
      <vt:lpstr>Calibri</vt:lpstr>
      <vt:lpstr>AbcTeacher</vt:lpstr>
      <vt:lpstr>Ion</vt:lpstr>
      <vt:lpstr>Meet the Teacher  Mexico Class – September 2022</vt:lpstr>
      <vt:lpstr>Lunches, Snacks and Water</vt:lpstr>
      <vt:lpstr>Homework</vt:lpstr>
      <vt:lpstr>Rewards and Sanctions</vt:lpstr>
      <vt:lpstr>General Reminders   </vt:lpstr>
      <vt:lpstr>General Reminders   </vt:lpstr>
      <vt:lpstr>PowerPoint Presentation</vt:lpstr>
      <vt:lpstr>PowerPoint Presentation</vt:lpstr>
    </vt:vector>
  </TitlesOfParts>
  <Company>BwD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Handwriting Training</dc:title>
  <dc:creator>c.dootson</dc:creator>
  <cp:lastModifiedBy>FHancock</cp:lastModifiedBy>
  <cp:revision>119</cp:revision>
  <dcterms:created xsi:type="dcterms:W3CDTF">2011-02-02T10:29:17Z</dcterms:created>
  <dcterms:modified xsi:type="dcterms:W3CDTF">2022-09-28T10:48:36Z</dcterms:modified>
</cp:coreProperties>
</file>