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1" r:id="rId1"/>
  </p:sldMasterIdLst>
  <p:handoutMasterIdLst>
    <p:handoutMasterId r:id="rId10"/>
  </p:handoutMasterIdLst>
  <p:sldIdLst>
    <p:sldId id="276" r:id="rId2"/>
    <p:sldId id="260" r:id="rId3"/>
    <p:sldId id="258" r:id="rId4"/>
    <p:sldId id="262" r:id="rId5"/>
    <p:sldId id="269" r:id="rId6"/>
    <p:sldId id="265" r:id="rId7"/>
    <p:sldId id="268" r:id="rId8"/>
    <p:sldId id="267" r:id="rId9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FF66"/>
    <a:srgbClr val="FF99FF"/>
    <a:srgbClr val="F0D6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 u="none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u="none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 u="none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9A4329F8-62F1-4383-8D6D-0411BBA1871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DB48A2-D1EB-455A-ABF3-C38DA7B2917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52000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425227-9DC4-4BB1-8751-3F0C53E691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54381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024242-C219-44AA-9E96-6BE195205F0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371206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74688" y="971550"/>
            <a:ext cx="600075" cy="1970088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“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999288" y="2613025"/>
            <a:ext cx="601662" cy="1970088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rtlCol="0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AA6C6F-D158-4F35-B292-CBE65BDD24B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322076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4875D-F30B-4629-BA00-59D6F572BAA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53782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2795588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222875" y="2133600"/>
            <a:ext cx="0" cy="3967163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E7B68D-6D45-4BD8-82BE-9BCEEE27BBF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129076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2795588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222875" y="2133600"/>
            <a:ext cx="0" cy="3967163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17498-4477-42E7-8E0F-A2D06D28B5A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743998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1B20C-384E-40EC-8EE5-F452B3E69C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864236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3B6BF-FD2E-4637-8ED5-4BA1445D7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21094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9E9D8A-29D1-4090-8283-205783D7526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61535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049ECE-C828-43DD-9A2F-045A888BFFC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40394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2FFA5-58D3-4B33-9ECE-E7D71447329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42951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35BE3-C1E4-456C-860A-3190728C7EF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07056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A3E08F-0A21-4F65-8BB7-B3903BF68A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83265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23FDE-910B-44F2-A8EC-5D9A98479C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89725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67B7D9-56AE-4DEF-B404-AA174DD191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35664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37EBF-9E15-4566-80AB-076E65B5ED1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29862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413" y="0"/>
            <a:ext cx="685800" cy="11001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42" name="Title Placeholder 1"/>
          <p:cNvSpPr>
            <a:spLocks noGrp="1"/>
          </p:cNvSpPr>
          <p:nvPr>
            <p:ph type="title"/>
          </p:nvPr>
        </p:nvSpPr>
        <p:spPr bwMode="auto">
          <a:xfrm>
            <a:off x="484188" y="452438"/>
            <a:ext cx="7056437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4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27088" y="2052638"/>
            <a:ext cx="6711950" cy="419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588" y="1828800"/>
            <a:ext cx="990600" cy="22860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18" y="3263107"/>
            <a:ext cx="3859213" cy="228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050" y="295275"/>
            <a:ext cx="628650" cy="7683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2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8CF69CF-1257-46E4-B3F4-9319F0AEBA5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32" r:id="rId1"/>
    <p:sldLayoutId id="2147484133" r:id="rId2"/>
    <p:sldLayoutId id="2147484134" r:id="rId3"/>
    <p:sldLayoutId id="2147484135" r:id="rId4"/>
    <p:sldLayoutId id="2147484136" r:id="rId5"/>
    <p:sldLayoutId id="2147484137" r:id="rId6"/>
    <p:sldLayoutId id="2147484138" r:id="rId7"/>
    <p:sldLayoutId id="2147484139" r:id="rId8"/>
    <p:sldLayoutId id="2147484140" r:id="rId9"/>
    <p:sldLayoutId id="2147484141" r:id="rId10"/>
    <p:sldLayoutId id="2147484142" r:id="rId11"/>
    <p:sldLayoutId id="2147484146" r:id="rId12"/>
    <p:sldLayoutId id="2147484143" r:id="rId13"/>
    <p:sldLayoutId id="2147484147" r:id="rId14"/>
    <p:sldLayoutId id="2147484148" r:id="rId15"/>
    <p:sldLayoutId id="2147484144" r:id="rId16"/>
    <p:sldLayoutId id="2147484145" r:id="rId17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anose="020B0502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anose="020B0502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anose="020B0502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anose="020B0502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anose="05040102010807070707" pitchFamily="18" charset="2"/>
        <a:buChar char=""/>
        <a:defRPr sz="200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anose="05040102010807070707" pitchFamily="18" charset="2"/>
        <a:buChar char=""/>
        <a:defRPr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anose="05040102010807070707" pitchFamily="18" charset="2"/>
        <a:buChar char=""/>
        <a:defRPr sz="160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anose="05040102010807070707" pitchFamily="18" charset="2"/>
        <a:buChar char=""/>
        <a:defRPr sz="140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anose="05040102010807070707" pitchFamily="18" charset="2"/>
        <a:buChar char=""/>
        <a:defRPr sz="140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a@stmarysprimarypulborough.co.uk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 descr="blackboa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404813"/>
            <a:ext cx="8497888" cy="611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1411288" y="477838"/>
            <a:ext cx="6121400" cy="1079500"/>
          </a:xfrm>
        </p:spPr>
        <p:txBody>
          <a:bodyPr/>
          <a:lstStyle/>
          <a:p>
            <a:pPr algn="ctr" eaLnBrk="1" hangingPunct="1"/>
            <a:r>
              <a:rPr lang="en-GB" altLang="en-US" sz="4000" b="1" u="sng" smtClean="0">
                <a:solidFill>
                  <a:srgbClr val="FFFF66"/>
                </a:solidFill>
                <a:latin typeface="AbcTeacher" pitchFamily="2" charset="0"/>
              </a:rPr>
              <a:t>Meet the Teacher</a:t>
            </a:r>
            <a:r>
              <a:rPr lang="en-GB" altLang="en-US" sz="4000" b="1" smtClean="0">
                <a:solidFill>
                  <a:srgbClr val="FFFF66"/>
                </a:solidFill>
                <a:latin typeface="AbcTeacher" pitchFamily="2" charset="0"/>
              </a:rPr>
              <a:t> </a:t>
            </a:r>
            <a:br>
              <a:rPr lang="en-GB" altLang="en-US" sz="4000" b="1" smtClean="0">
                <a:solidFill>
                  <a:srgbClr val="FFFF66"/>
                </a:solidFill>
                <a:latin typeface="AbcTeacher" pitchFamily="2" charset="0"/>
              </a:rPr>
            </a:br>
            <a:r>
              <a:rPr lang="en-GB" altLang="en-US" sz="2400" b="1" u="sng" smtClean="0">
                <a:solidFill>
                  <a:srgbClr val="FFFF66"/>
                </a:solidFill>
                <a:latin typeface="AbcTeacher" pitchFamily="2" charset="0"/>
              </a:rPr>
              <a:t>South Africa Class – September 2022</a:t>
            </a:r>
            <a:endParaRPr lang="en-GB" altLang="en-US" sz="2400" b="1" u="sng" smtClean="0">
              <a:solidFill>
                <a:srgbClr val="CCFFCC"/>
              </a:solidFill>
              <a:latin typeface="AbcTeacher" pitchFamily="2" charset="0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>
          <a:xfrm>
            <a:off x="819150" y="1804988"/>
            <a:ext cx="6711950" cy="4464050"/>
          </a:xfrm>
        </p:spPr>
        <p:txBody>
          <a:bodyPr rtlCol="0">
            <a:normAutofit/>
          </a:bodyPr>
          <a:lstStyle/>
          <a:p>
            <a:pPr marL="342906" indent="-27432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defRPr/>
            </a:pPr>
            <a:r>
              <a:rPr lang="en-GB" altLang="en-US" b="1" dirty="0" smtClean="0">
                <a:solidFill>
                  <a:srgbClr val="FF0000"/>
                </a:solidFill>
                <a:latin typeface="AbcTeacher" pitchFamily="2" charset="0"/>
              </a:rPr>
              <a:t>Miss Turner – South Africa Class</a:t>
            </a:r>
          </a:p>
          <a:p>
            <a:pPr marL="342906" indent="-27432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defRPr/>
            </a:pPr>
            <a:r>
              <a:rPr lang="en-GB" altLang="en-US" b="1" dirty="0" smtClean="0">
                <a:solidFill>
                  <a:srgbClr val="FF0000"/>
                </a:solidFill>
                <a:latin typeface="AbcTeacher" pitchFamily="2" charset="0"/>
              </a:rPr>
              <a:t>TA: Mrs Bryan</a:t>
            </a:r>
          </a:p>
          <a:p>
            <a:pPr marL="342906" indent="-27432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defRPr/>
            </a:pPr>
            <a:r>
              <a:rPr lang="en-GB" altLang="en-US" b="1" dirty="0" smtClean="0">
                <a:solidFill>
                  <a:srgbClr val="FF0000"/>
                </a:solidFill>
                <a:latin typeface="AbcTeacher" pitchFamily="2" charset="0"/>
                <a:hlinkClick r:id="rId3"/>
              </a:rPr>
              <a:t>sa@stmarysprimarypulborough.co.uk</a:t>
            </a:r>
            <a:endParaRPr lang="en-GB" altLang="en-US" b="1" dirty="0" smtClean="0">
              <a:solidFill>
                <a:srgbClr val="FF0000"/>
              </a:solidFill>
              <a:latin typeface="AbcTeacher" pitchFamily="2" charset="0"/>
            </a:endParaRPr>
          </a:p>
          <a:p>
            <a:pPr marL="342906" indent="-27432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defRPr/>
            </a:pPr>
            <a:endParaRPr lang="en-GB" altLang="en-US" b="1" dirty="0">
              <a:solidFill>
                <a:srgbClr val="FF0000"/>
              </a:solidFill>
              <a:latin typeface="AbcTeacher" pitchFamily="2" charset="0"/>
            </a:endParaRPr>
          </a:p>
          <a:p>
            <a:pPr marL="342906" indent="-27432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panose="05040102010807070707" pitchFamily="18" charset="2"/>
              <a:buNone/>
              <a:defRPr/>
            </a:pPr>
            <a:r>
              <a:rPr lang="en-GB" altLang="en-US" b="1" dirty="0" smtClean="0">
                <a:solidFill>
                  <a:srgbClr val="FF0000"/>
                </a:solidFill>
                <a:latin typeface="AbcTeacher" pitchFamily="2" charset="0"/>
              </a:rPr>
              <a:t>Mrs </a:t>
            </a:r>
            <a:r>
              <a:rPr lang="en-GB" altLang="en-US" b="1" dirty="0" err="1" smtClean="0">
                <a:solidFill>
                  <a:srgbClr val="FF0000"/>
                </a:solidFill>
                <a:latin typeface="AbcTeacher" pitchFamily="2" charset="0"/>
              </a:rPr>
              <a:t>Metaliaj</a:t>
            </a:r>
            <a:r>
              <a:rPr lang="en-GB" altLang="en-US" b="1" dirty="0" smtClean="0">
                <a:solidFill>
                  <a:srgbClr val="FF0000"/>
                </a:solidFill>
                <a:latin typeface="AbcTeacher" pitchFamily="2" charset="0"/>
              </a:rPr>
              <a:t> – Pastoral support – afternoons</a:t>
            </a:r>
          </a:p>
          <a:p>
            <a:pPr marL="342906" indent="-27432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panose="05040102010807070707" pitchFamily="18" charset="2"/>
              <a:buNone/>
              <a:defRPr/>
            </a:pPr>
            <a:endParaRPr lang="en-GB" altLang="en-US" b="1" dirty="0">
              <a:solidFill>
                <a:srgbClr val="FF0000"/>
              </a:solidFill>
              <a:latin typeface="AbcTeacher" pitchFamily="2" charset="0"/>
            </a:endParaRPr>
          </a:p>
          <a:p>
            <a:pPr marL="342906" indent="-27432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defRPr/>
            </a:pPr>
            <a:r>
              <a:rPr lang="en-GB" altLang="en-US" b="1" dirty="0" smtClean="0">
                <a:solidFill>
                  <a:srgbClr val="FF0000"/>
                </a:solidFill>
                <a:latin typeface="AbcTeacher" pitchFamily="2" charset="0"/>
              </a:rPr>
              <a:t>PPA Teachers (Thursday)</a:t>
            </a:r>
          </a:p>
          <a:p>
            <a:pPr marL="342906" indent="-27432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defRPr/>
            </a:pPr>
            <a:r>
              <a:rPr lang="en-GB" altLang="en-US" b="1" dirty="0" smtClean="0">
                <a:solidFill>
                  <a:srgbClr val="FF0000"/>
                </a:solidFill>
                <a:latin typeface="AbcTeacher" pitchFamily="2" charset="0"/>
              </a:rPr>
              <a:t>Mrs Burbidge – Outdoor PE (Games/Athletics)</a:t>
            </a:r>
          </a:p>
          <a:p>
            <a:pPr marL="342906" indent="-27432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defRPr/>
            </a:pPr>
            <a:r>
              <a:rPr lang="en-GB" altLang="en-US" b="1" dirty="0" smtClean="0">
                <a:solidFill>
                  <a:srgbClr val="FF0000"/>
                </a:solidFill>
                <a:latin typeface="AbcTeacher" pitchFamily="2" charset="0"/>
              </a:rPr>
              <a:t>Miss Bell – Spanish</a:t>
            </a:r>
          </a:p>
          <a:p>
            <a:pPr marL="342906" indent="-27432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defRPr/>
            </a:pPr>
            <a:endParaRPr lang="en-GB" altLang="en-US" sz="2400" b="1" dirty="0" smtClean="0">
              <a:solidFill>
                <a:srgbClr val="FF0000"/>
              </a:solidFill>
              <a:latin typeface="AbcTeacher" pitchFamily="2" charset="0"/>
            </a:endParaRPr>
          </a:p>
        </p:txBody>
      </p:sp>
      <p:pic>
        <p:nvPicPr>
          <p:cNvPr id="6149" name="Picture 6" descr="Flag of South Africa.sv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3950" y="1804988"/>
            <a:ext cx="2160588" cy="143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 descr="blackboa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404813"/>
            <a:ext cx="8353425" cy="554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20713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b="1" u="sng" smtClean="0">
                <a:solidFill>
                  <a:srgbClr val="CCFFCC"/>
                </a:solidFill>
                <a:latin typeface="AbcTeacher" pitchFamily="2" charset="0"/>
              </a:rPr>
              <a:t>Lunches, Snacks and Water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>
          <a:xfrm>
            <a:off x="1116013" y="1557338"/>
            <a:ext cx="6711950" cy="4195762"/>
          </a:xfrm>
        </p:spPr>
        <p:txBody>
          <a:bodyPr rtlCol="0">
            <a:normAutofit fontScale="77500" lnSpcReduction="20000"/>
          </a:bodyPr>
          <a:lstStyle/>
          <a:p>
            <a:pPr marL="342906" indent="-27432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defRPr/>
            </a:pPr>
            <a:r>
              <a:rPr lang="en-GB" altLang="en-US" sz="3000" dirty="0" smtClean="0">
                <a:solidFill>
                  <a:srgbClr val="FF0000"/>
                </a:solidFill>
                <a:latin typeface="AbcTeacher" pitchFamily="2" charset="0"/>
              </a:rPr>
              <a:t>   Children will continue to eat lunches in classrooms at this time.</a:t>
            </a:r>
          </a:p>
          <a:p>
            <a:pPr marL="342906" indent="-27432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defRPr/>
            </a:pPr>
            <a:r>
              <a:rPr lang="en-GB" altLang="en-US" sz="3000" b="1" dirty="0" smtClean="0">
                <a:solidFill>
                  <a:srgbClr val="FF0000"/>
                </a:solidFill>
                <a:latin typeface="AbcTeacher" pitchFamily="2" charset="0"/>
              </a:rPr>
              <a:t>	Sign up for hot school meals at the office.</a:t>
            </a:r>
          </a:p>
          <a:p>
            <a:pPr marL="342906" indent="-27432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defRPr/>
            </a:pPr>
            <a:r>
              <a:rPr lang="en-GB" altLang="en-US" sz="3000" dirty="0" smtClean="0">
                <a:solidFill>
                  <a:srgbClr val="FF0000"/>
                </a:solidFill>
                <a:latin typeface="AbcTeacher" pitchFamily="2" charset="0"/>
              </a:rPr>
              <a:t>   Fruit/healthy </a:t>
            </a:r>
            <a:r>
              <a:rPr lang="en-GB" altLang="en-US" sz="3000" dirty="0" smtClean="0">
                <a:solidFill>
                  <a:srgbClr val="FF0000"/>
                </a:solidFill>
                <a:latin typeface="AbcTeacher" pitchFamily="2" charset="0"/>
              </a:rPr>
              <a:t>snacks </a:t>
            </a:r>
            <a:r>
              <a:rPr lang="en-GB" altLang="en-US" sz="3000" dirty="0" smtClean="0">
                <a:solidFill>
                  <a:srgbClr val="FF0000"/>
                </a:solidFill>
                <a:latin typeface="AbcTeacher" pitchFamily="2" charset="0"/>
              </a:rPr>
              <a:t>can be brought in for break times. </a:t>
            </a:r>
          </a:p>
          <a:p>
            <a:pPr marL="342906" indent="-27432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defRPr/>
            </a:pPr>
            <a:r>
              <a:rPr lang="en-GB" altLang="en-US" sz="3000" dirty="0">
                <a:solidFill>
                  <a:srgbClr val="FF0000"/>
                </a:solidFill>
                <a:latin typeface="AbcTeacher" pitchFamily="2" charset="0"/>
              </a:rPr>
              <a:t> </a:t>
            </a:r>
            <a:r>
              <a:rPr lang="en-GB" altLang="en-US" sz="3000" dirty="0" smtClean="0">
                <a:solidFill>
                  <a:srgbClr val="FF0000"/>
                </a:solidFill>
                <a:latin typeface="AbcTeacher" pitchFamily="2" charset="0"/>
              </a:rPr>
              <a:t>  Please note that we are a </a:t>
            </a:r>
            <a:r>
              <a:rPr lang="en-GB" altLang="en-US" sz="3000" b="1" dirty="0" smtClean="0">
                <a:solidFill>
                  <a:srgbClr val="FF0000"/>
                </a:solidFill>
                <a:latin typeface="AbcTeacher" pitchFamily="2" charset="0"/>
              </a:rPr>
              <a:t>nut-free </a:t>
            </a:r>
            <a:r>
              <a:rPr lang="en-GB" altLang="en-US" sz="3000" b="1" dirty="0" smtClean="0">
                <a:solidFill>
                  <a:srgbClr val="FF0000"/>
                </a:solidFill>
                <a:latin typeface="AbcTeacher" pitchFamily="2" charset="0"/>
              </a:rPr>
              <a:t>school</a:t>
            </a:r>
            <a:r>
              <a:rPr lang="en-GB" altLang="en-US" sz="3000" dirty="0" smtClean="0">
                <a:solidFill>
                  <a:srgbClr val="FF0000"/>
                </a:solidFill>
                <a:latin typeface="AbcTeacher" pitchFamily="2" charset="0"/>
              </a:rPr>
              <a:t>. </a:t>
            </a:r>
          </a:p>
          <a:p>
            <a:pPr marL="342906" indent="-27432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defRPr/>
            </a:pPr>
            <a:r>
              <a:rPr lang="en-GB" altLang="en-US" sz="3000" dirty="0" smtClean="0">
                <a:solidFill>
                  <a:srgbClr val="FF0000"/>
                </a:solidFill>
                <a:latin typeface="AbcTeacher" pitchFamily="2" charset="0"/>
              </a:rPr>
              <a:t>   Water bottles</a:t>
            </a:r>
            <a:r>
              <a:rPr lang="en-US" altLang="en-US" sz="3000" dirty="0" smtClean="0">
                <a:solidFill>
                  <a:srgbClr val="FF0000"/>
                </a:solidFill>
                <a:latin typeface="AbcTeacher" pitchFamily="2" charset="0"/>
              </a:rPr>
              <a:t> are kept in the classroom and can be accessed at all times – please ensure these are named.</a:t>
            </a:r>
            <a:endParaRPr lang="en-GB" altLang="en-US" sz="3000" dirty="0" smtClean="0">
              <a:solidFill>
                <a:srgbClr val="FF0000"/>
              </a:solidFill>
              <a:latin typeface="AbcTeacher" pitchFamily="2" charset="0"/>
            </a:endParaRPr>
          </a:p>
          <a:p>
            <a:pPr marL="342906" indent="-27432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defRPr/>
            </a:pPr>
            <a:endParaRPr lang="en-GB" altLang="en-US" sz="3000" dirty="0" smtClean="0">
              <a:solidFill>
                <a:schemeClr val="bg1"/>
              </a:solidFill>
              <a:latin typeface="AbcTeacher" pitchFamily="2" charset="0"/>
            </a:endParaRPr>
          </a:p>
          <a:p>
            <a:pPr marL="342906" indent="-27432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defRPr/>
            </a:pPr>
            <a:r>
              <a:rPr lang="en-GB" altLang="en-US" sz="3000" dirty="0" smtClean="0">
                <a:solidFill>
                  <a:schemeClr val="bg1"/>
                </a:solidFill>
                <a:latin typeface="AbcTeacher" pitchFamily="2" charset="0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5" descr="blackboa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15888"/>
            <a:ext cx="8497888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8229600" cy="720725"/>
          </a:xfrm>
        </p:spPr>
        <p:txBody>
          <a:bodyPr/>
          <a:lstStyle/>
          <a:p>
            <a:pPr eaLnBrk="1" hangingPunct="1"/>
            <a:r>
              <a:rPr lang="en-GB" altLang="en-US" b="1" u="sng" smtClean="0">
                <a:solidFill>
                  <a:srgbClr val="CCFFCC"/>
                </a:solidFill>
                <a:latin typeface="AbcTeacher" pitchFamily="2" charset="0"/>
              </a:rPr>
              <a:t>Homework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idx="1"/>
          </p:nvPr>
        </p:nvSpPr>
        <p:spPr>
          <a:xfrm>
            <a:off x="120650" y="836613"/>
            <a:ext cx="8447088" cy="51117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sz="3600" smtClean="0">
                <a:solidFill>
                  <a:schemeClr val="bg1"/>
                </a:solidFill>
                <a:latin typeface="AbcTeacher" pitchFamily="2" charset="0"/>
              </a:rPr>
              <a:t>	</a:t>
            </a:r>
            <a:r>
              <a:rPr lang="en-GB" altLang="en-US" sz="1700" b="1" smtClean="0">
                <a:solidFill>
                  <a:srgbClr val="FF0000"/>
                </a:solidFill>
                <a:latin typeface="AbcTeacher" pitchFamily="2" charset="0"/>
              </a:rPr>
              <a:t>Log in details for all online learning platforms have been shared via email.</a:t>
            </a:r>
          </a:p>
          <a:p>
            <a:pPr eaLnBrk="1" hangingPunct="1">
              <a:lnSpc>
                <a:spcPct val="80000"/>
              </a:lnSpc>
              <a:buFont typeface="Wingdings 3" panose="05040102010807070707" pitchFamily="18" charset="2"/>
              <a:buNone/>
            </a:pPr>
            <a:r>
              <a:rPr lang="en-GB" altLang="en-US" sz="1700" b="1" smtClean="0">
                <a:solidFill>
                  <a:srgbClr val="FF0000"/>
                </a:solidFill>
                <a:latin typeface="AbcTeacher" pitchFamily="2" charset="0"/>
              </a:rPr>
              <a:t>	Homework grids – will be shared on Google Classroom half termly. Please submit an electronic version of work or upload a photograph, or return your homework books to school so that feedback can be provided.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sz="1700" b="1" smtClean="0">
                <a:solidFill>
                  <a:srgbClr val="FF0000"/>
                </a:solidFill>
                <a:latin typeface="AbcTeacher" pitchFamily="2" charset="0"/>
              </a:rPr>
              <a:t>	It is expected that children will complete one piece of homework each week so that the workload is spread evenly. There are English, Maths, Science and Art/DT tasks to choose from.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sz="1700" b="1" smtClean="0">
                <a:solidFill>
                  <a:srgbClr val="FF0000"/>
                </a:solidFill>
                <a:latin typeface="AbcTeacher" pitchFamily="2" charset="0"/>
              </a:rPr>
              <a:t>	Tasks are centred towards our topics – ‘The World at War’ and ‘Frozen Kingdom.’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sz="1700" b="1" smtClean="0">
                <a:solidFill>
                  <a:srgbClr val="FF0000"/>
                </a:solidFill>
                <a:latin typeface="AbcTeacher" pitchFamily="2" charset="0"/>
              </a:rPr>
              <a:t>    	</a:t>
            </a:r>
            <a:r>
              <a:rPr lang="en-GB" altLang="en-US" sz="1700" b="1" u="sng" smtClean="0">
                <a:solidFill>
                  <a:srgbClr val="FF0000"/>
                </a:solidFill>
                <a:latin typeface="AbcTeacher" pitchFamily="2" charset="0"/>
              </a:rPr>
              <a:t>Reading log:</a:t>
            </a:r>
            <a:r>
              <a:rPr lang="en-GB" altLang="en-US" sz="1700" b="1" smtClean="0">
                <a:solidFill>
                  <a:srgbClr val="FF0000"/>
                </a:solidFill>
                <a:latin typeface="AbcTeacher" pitchFamily="2" charset="0"/>
              </a:rPr>
              <a:t> Our expectation is at least 3 entries each week. Reading logs will be collected in once a week (Monday).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sz="1700" b="1" smtClean="0">
                <a:solidFill>
                  <a:srgbClr val="FF0000"/>
                </a:solidFill>
                <a:latin typeface="AbcTeacher" pitchFamily="2" charset="0"/>
              </a:rPr>
              <a:t>	Please encourage children to include their personal responses to texts read.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sz="1700" b="1" smtClean="0">
                <a:solidFill>
                  <a:srgbClr val="FF0000"/>
                </a:solidFill>
                <a:latin typeface="AbcTeacher" pitchFamily="2" charset="0"/>
              </a:rPr>
              <a:t>	</a:t>
            </a:r>
            <a:r>
              <a:rPr lang="en-GB" altLang="en-US" sz="1700" b="1" u="sng" smtClean="0">
                <a:solidFill>
                  <a:srgbClr val="FF0000"/>
                </a:solidFill>
                <a:latin typeface="AbcTeacher" pitchFamily="2" charset="0"/>
              </a:rPr>
              <a:t>Spellings:</a:t>
            </a:r>
            <a:r>
              <a:rPr lang="en-GB" altLang="en-US" sz="1700" b="1" smtClean="0">
                <a:solidFill>
                  <a:srgbClr val="FF0000"/>
                </a:solidFill>
                <a:latin typeface="AbcTeacher" pitchFamily="2" charset="0"/>
              </a:rPr>
              <a:t> Monday (statutory lists of spellings for new NC and occurring in SATs). Spelling books remain in school and word lists will be uploaded to Google Classroom each week.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sz="1700" b="1" smtClean="0">
                <a:solidFill>
                  <a:srgbClr val="FF0000"/>
                </a:solidFill>
                <a:latin typeface="AbcTeacher" pitchFamily="2" charset="0"/>
              </a:rPr>
              <a:t>     </a:t>
            </a:r>
            <a:r>
              <a:rPr lang="en-GB" altLang="en-US" sz="1700" b="1" u="sng" smtClean="0">
                <a:solidFill>
                  <a:srgbClr val="FF0000"/>
                </a:solidFill>
                <a:latin typeface="AbcTeacher" pitchFamily="2" charset="0"/>
              </a:rPr>
              <a:t>Maths:</a:t>
            </a:r>
            <a:r>
              <a:rPr lang="en-GB" altLang="en-US" sz="1700" b="1" smtClean="0">
                <a:solidFill>
                  <a:srgbClr val="FF0000"/>
                </a:solidFill>
                <a:latin typeface="AbcTeacher" pitchFamily="2" charset="0"/>
              </a:rPr>
              <a:t> TT Rockstars and MyMaths – little and often!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sz="1700" b="1" smtClean="0">
                <a:solidFill>
                  <a:srgbClr val="FF0000"/>
                </a:solidFill>
                <a:latin typeface="AbcTeacher" pitchFamily="2" charset="0"/>
              </a:rPr>
              <a:t>	</a:t>
            </a:r>
            <a:r>
              <a:rPr lang="en-GB" altLang="en-US" sz="1700" b="1" u="sng" smtClean="0">
                <a:solidFill>
                  <a:srgbClr val="FF0000"/>
                </a:solidFill>
                <a:latin typeface="AbcTeacher" pitchFamily="2" charset="0"/>
              </a:rPr>
              <a:t>Accelerated Reader and MyOn:</a:t>
            </a:r>
            <a:r>
              <a:rPr lang="en-GB" altLang="en-US" sz="1700" b="1" smtClean="0">
                <a:solidFill>
                  <a:srgbClr val="FF0000"/>
                </a:solidFill>
                <a:latin typeface="AbcTeacher" pitchFamily="2" charset="0"/>
              </a:rPr>
              <a:t> Online platform for reading. Please encourage children to complete the relevant quiz once they have finished their book.</a:t>
            </a:r>
            <a:endParaRPr lang="en-GB" altLang="en-US" sz="2200" b="1" smtClean="0">
              <a:solidFill>
                <a:srgbClr val="FF0000"/>
              </a:solidFill>
              <a:latin typeface="AbcTeacher" pitchFamily="2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b="1" smtClean="0">
                <a:solidFill>
                  <a:srgbClr val="FF0000"/>
                </a:solidFill>
                <a:latin typeface="AbcTeacher" pitchFamily="2" charset="0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" descr="blackboa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04813"/>
            <a:ext cx="8496300" cy="5640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b="1" u="sng" smtClean="0">
                <a:solidFill>
                  <a:srgbClr val="CCFFCC"/>
                </a:solidFill>
                <a:latin typeface="AbcTeacher" pitchFamily="2" charset="0"/>
              </a:rPr>
              <a:t>Rewards and Sanctions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433388" y="1285875"/>
            <a:ext cx="8229600" cy="3878263"/>
          </a:xfrm>
        </p:spPr>
        <p:txBody>
          <a:bodyPr rtlCol="0">
            <a:normAutofit/>
          </a:bodyPr>
          <a:lstStyle/>
          <a:p>
            <a:pPr marL="342906" indent="-274320" algn="ctr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defRPr/>
            </a:pPr>
            <a:r>
              <a:rPr lang="en-GB" altLang="en-US" sz="2800" b="1" dirty="0" smtClean="0">
                <a:solidFill>
                  <a:srgbClr val="FF0000"/>
                </a:solidFill>
                <a:latin typeface="AbcTeacher" pitchFamily="2" charset="0"/>
              </a:rPr>
              <a:t>Everybody at St Mary’s School believes in praising positive behaviour and hard work!    </a:t>
            </a:r>
          </a:p>
          <a:p>
            <a:pPr marL="342906" indent="-27432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GB" altLang="en-US" sz="2800" b="1" dirty="0" smtClean="0">
                <a:solidFill>
                  <a:srgbClr val="FF0000"/>
                </a:solidFill>
                <a:latin typeface="AbcTeacher" pitchFamily="2" charset="0"/>
              </a:rPr>
              <a:t>Dojo points:</a:t>
            </a:r>
            <a:r>
              <a:rPr lang="en-US" altLang="en-US" sz="2800" b="1" dirty="0" smtClean="0">
                <a:solidFill>
                  <a:srgbClr val="FF0000"/>
                </a:solidFill>
                <a:latin typeface="AbcTeacher" pitchFamily="2" charset="0"/>
              </a:rPr>
              <a:t> </a:t>
            </a:r>
            <a:r>
              <a:rPr lang="en-GB" altLang="en-US" sz="2800" b="1" dirty="0" smtClean="0">
                <a:solidFill>
                  <a:srgbClr val="FF0000"/>
                </a:solidFill>
                <a:latin typeface="AbcTeacher" pitchFamily="2" charset="0"/>
              </a:rPr>
              <a:t>gold, silver and bronze badges</a:t>
            </a:r>
          </a:p>
          <a:p>
            <a:pPr marL="342906" indent="-27432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GB" altLang="en-US" sz="2800" b="1" dirty="0" smtClean="0">
                <a:solidFill>
                  <a:srgbClr val="FF0000"/>
                </a:solidFill>
                <a:latin typeface="AbcTeacher" pitchFamily="2" charset="0"/>
              </a:rPr>
              <a:t>School Celebrations – Happy Book awards, vine leaves, TT </a:t>
            </a:r>
            <a:r>
              <a:rPr lang="en-GB" altLang="en-US" sz="2800" b="1" dirty="0" err="1" smtClean="0">
                <a:solidFill>
                  <a:srgbClr val="FF0000"/>
                </a:solidFill>
                <a:latin typeface="AbcTeacher" pitchFamily="2" charset="0"/>
              </a:rPr>
              <a:t>Rockstars</a:t>
            </a:r>
            <a:r>
              <a:rPr lang="en-GB" altLang="en-US" sz="2800" b="1" dirty="0" smtClean="0">
                <a:solidFill>
                  <a:srgbClr val="FF0000"/>
                </a:solidFill>
                <a:latin typeface="AbcTeacher" pitchFamily="2" charset="0"/>
              </a:rPr>
              <a:t> </a:t>
            </a:r>
            <a:r>
              <a:rPr lang="en-GB" altLang="en-US" sz="2800" b="1" dirty="0" err="1" smtClean="0">
                <a:solidFill>
                  <a:srgbClr val="FF0000"/>
                </a:solidFill>
                <a:latin typeface="AbcTeacher" pitchFamily="2" charset="0"/>
              </a:rPr>
              <a:t>leaderboard</a:t>
            </a:r>
            <a:endParaRPr lang="en-GB" altLang="en-US" sz="2800" b="1" dirty="0" smtClean="0">
              <a:solidFill>
                <a:srgbClr val="FF0000"/>
              </a:solidFill>
              <a:latin typeface="AbcTeacher" pitchFamily="2" charset="0"/>
            </a:endParaRPr>
          </a:p>
          <a:p>
            <a:pPr marL="342906" indent="-27432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GB" altLang="en-US" sz="2800" b="1" dirty="0" smtClean="0">
                <a:solidFill>
                  <a:srgbClr val="FF0000"/>
                </a:solidFill>
                <a:latin typeface="AbcTeacher" pitchFamily="2" charset="0"/>
              </a:rPr>
              <a:t>Class Certificates – Star of the Week, Dojo Champion  </a:t>
            </a:r>
          </a:p>
          <a:p>
            <a:pPr marL="68586" indent="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panose="05040102010807070707" pitchFamily="18" charset="2"/>
              <a:buNone/>
              <a:defRPr/>
            </a:pPr>
            <a:endParaRPr lang="en-GB" altLang="en-US" b="1" dirty="0" smtClean="0">
              <a:solidFill>
                <a:srgbClr val="FF0000"/>
              </a:solidFill>
              <a:latin typeface="AbcTeacher" pitchFamily="2" charset="0"/>
            </a:endParaRPr>
          </a:p>
          <a:p>
            <a:pPr marL="342906" indent="-27432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defRPr/>
            </a:pPr>
            <a:endParaRPr lang="en-GB" altLang="en-US" b="1" dirty="0" smtClean="0">
              <a:solidFill>
                <a:srgbClr val="FF0000"/>
              </a:solidFill>
              <a:latin typeface="AbcTeacher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052513"/>
            <a:ext cx="8229600" cy="1143000"/>
          </a:xfrm>
        </p:spPr>
        <p:txBody>
          <a:bodyPr rtlCol="0">
            <a:normAutofit fontScale="90000"/>
          </a:bodyPr>
          <a:lstStyle/>
          <a:p>
            <a:pPr defTabSz="457207" eaLnBrk="1" fontAlgn="auto" hangingPunct="1">
              <a:spcAft>
                <a:spcPts val="0"/>
              </a:spcAft>
              <a:defRPr/>
            </a:pPr>
            <a:r>
              <a:rPr lang="en-GB" altLang="en-US" b="1" u="sng" smtClean="0">
                <a:solidFill>
                  <a:srgbClr val="CCFFCC"/>
                </a:solidFill>
                <a:latin typeface="AbcTeacher" pitchFamily="2" charset="0"/>
              </a:rPr>
              <a:t>General Reminders</a:t>
            </a:r>
            <a:br>
              <a:rPr lang="en-GB" altLang="en-US" b="1" u="sng" smtClean="0">
                <a:solidFill>
                  <a:srgbClr val="CCFFCC"/>
                </a:solidFill>
                <a:latin typeface="AbcTeacher" pitchFamily="2" charset="0"/>
              </a:rPr>
            </a:br>
            <a:r>
              <a:rPr lang="en-GB" altLang="en-US" b="1" u="sng" smtClean="0">
                <a:solidFill>
                  <a:srgbClr val="CCFFCC"/>
                </a:solidFill>
                <a:latin typeface="AbcTeacher" pitchFamily="2" charset="0"/>
              </a:rPr>
              <a:t/>
            </a:r>
            <a:br>
              <a:rPr lang="en-GB" altLang="en-US" b="1" u="sng" smtClean="0">
                <a:solidFill>
                  <a:srgbClr val="CCFFCC"/>
                </a:solidFill>
                <a:latin typeface="AbcTeacher" pitchFamily="2" charset="0"/>
              </a:rPr>
            </a:br>
            <a:r>
              <a:rPr lang="en-GB" altLang="en-US" b="1" u="sng" smtClean="0">
                <a:solidFill>
                  <a:srgbClr val="CCFFCC"/>
                </a:solidFill>
                <a:latin typeface="AbcTeacher" pitchFamily="2" charset="0"/>
              </a:rPr>
              <a:t/>
            </a:r>
            <a:br>
              <a:rPr lang="en-GB" altLang="en-US" b="1" u="sng" smtClean="0">
                <a:solidFill>
                  <a:srgbClr val="CCFFCC"/>
                </a:solidFill>
                <a:latin typeface="AbcTeacher" pitchFamily="2" charset="0"/>
              </a:rPr>
            </a:br>
            <a:endParaRPr lang="en-GB" altLang="en-US" b="1" u="sng" smtClean="0">
              <a:solidFill>
                <a:srgbClr val="CCFFCC"/>
              </a:solidFill>
              <a:latin typeface="AbcTeacher" pitchFamily="2" charset="0"/>
            </a:endParaRPr>
          </a:p>
        </p:txBody>
      </p:sp>
      <p:pic>
        <p:nvPicPr>
          <p:cNvPr id="10243" name="Picture 4" descr="blackboard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3850" y="188913"/>
            <a:ext cx="8496300" cy="64801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244" name="Text Box 6"/>
          <p:cNvSpPr txBox="1">
            <a:spLocks noChangeArrowheads="1"/>
          </p:cNvSpPr>
          <p:nvPr/>
        </p:nvSpPr>
        <p:spPr bwMode="auto">
          <a:xfrm>
            <a:off x="687388" y="1257300"/>
            <a:ext cx="7775575" cy="581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2400" b="1" dirty="0">
                <a:solidFill>
                  <a:srgbClr val="FF0000"/>
                </a:solidFill>
                <a:latin typeface="AbcTeacher" pitchFamily="2" charset="0"/>
              </a:rPr>
              <a:t>This can be found on the school website.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2400" b="1" dirty="0">
                <a:solidFill>
                  <a:srgbClr val="FF0000"/>
                </a:solidFill>
                <a:latin typeface="AbcTeacher" pitchFamily="2" charset="0"/>
              </a:rPr>
              <a:t>Underpinned by our school Golden Rules.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2400" b="1" dirty="0">
                <a:solidFill>
                  <a:srgbClr val="FF0000"/>
                </a:solidFill>
                <a:latin typeface="AbcTeacher" pitchFamily="2" charset="0"/>
              </a:rPr>
              <a:t>Follows a restorative approach – ‘community classroom.’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2400" b="1" dirty="0">
                <a:solidFill>
                  <a:srgbClr val="FF0000"/>
                </a:solidFill>
                <a:latin typeface="AbcTeacher" pitchFamily="2" charset="0"/>
              </a:rPr>
              <a:t>Letters of communication to work with parents and inform them of behaviour that does not follow our school expectations.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2400" b="1" dirty="0" smtClean="0">
                <a:solidFill>
                  <a:srgbClr val="FF0000"/>
                </a:solidFill>
                <a:latin typeface="AbcTeacher" pitchFamily="2" charset="0"/>
              </a:rPr>
              <a:t>E-safety </a:t>
            </a:r>
            <a:r>
              <a:rPr lang="en-GB" altLang="en-US" sz="2400" b="1" dirty="0">
                <a:solidFill>
                  <a:srgbClr val="FF0000"/>
                </a:solidFill>
                <a:latin typeface="AbcTeacher" pitchFamily="2" charset="0"/>
              </a:rPr>
              <a:t>will be covered in school as part of the Computing curriculum, but please be aware of (and monitor) your children’s use of devices at home.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GB" altLang="en-US" sz="2800" b="1" dirty="0">
              <a:solidFill>
                <a:srgbClr val="FF0000"/>
              </a:solidFill>
              <a:latin typeface="AbcTeacher" pitchFamily="2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GB" altLang="en-US" sz="2800" b="1" dirty="0">
              <a:solidFill>
                <a:schemeClr val="bg1"/>
              </a:solidFill>
              <a:latin typeface="AbcTeacher" pitchFamily="2" charset="0"/>
            </a:endParaRPr>
          </a:p>
        </p:txBody>
      </p:sp>
      <p:sp>
        <p:nvSpPr>
          <p:cNvPr id="10245" name="Rectangle 1"/>
          <p:cNvSpPr>
            <a:spLocks noChangeArrowheads="1"/>
          </p:cNvSpPr>
          <p:nvPr/>
        </p:nvSpPr>
        <p:spPr bwMode="auto">
          <a:xfrm>
            <a:off x="687388" y="501650"/>
            <a:ext cx="44608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3600" b="1" u="sng">
                <a:solidFill>
                  <a:srgbClr val="CCFFCC"/>
                </a:solidFill>
                <a:latin typeface="AbcTeacher" pitchFamily="2" charset="0"/>
              </a:rPr>
              <a:t>Behaviour Policy</a:t>
            </a:r>
            <a:endParaRPr lang="en-GB" altLang="en-US" sz="3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052513"/>
            <a:ext cx="8229600" cy="1143000"/>
          </a:xfrm>
        </p:spPr>
        <p:txBody>
          <a:bodyPr rtlCol="0">
            <a:normAutofit fontScale="90000"/>
          </a:bodyPr>
          <a:lstStyle/>
          <a:p>
            <a:pPr defTabSz="457207" eaLnBrk="1" fontAlgn="auto" hangingPunct="1">
              <a:spcAft>
                <a:spcPts val="0"/>
              </a:spcAft>
              <a:defRPr/>
            </a:pPr>
            <a:r>
              <a:rPr lang="en-GB" altLang="en-US" b="1" u="sng" smtClean="0">
                <a:solidFill>
                  <a:srgbClr val="CCFFCC"/>
                </a:solidFill>
                <a:latin typeface="AbcTeacher" pitchFamily="2" charset="0"/>
              </a:rPr>
              <a:t>General Reminders</a:t>
            </a:r>
            <a:br>
              <a:rPr lang="en-GB" altLang="en-US" b="1" u="sng" smtClean="0">
                <a:solidFill>
                  <a:srgbClr val="CCFFCC"/>
                </a:solidFill>
                <a:latin typeface="AbcTeacher" pitchFamily="2" charset="0"/>
              </a:rPr>
            </a:br>
            <a:r>
              <a:rPr lang="en-GB" altLang="en-US" b="1" u="sng" smtClean="0">
                <a:solidFill>
                  <a:srgbClr val="CCFFCC"/>
                </a:solidFill>
                <a:latin typeface="AbcTeacher" pitchFamily="2" charset="0"/>
              </a:rPr>
              <a:t/>
            </a:r>
            <a:br>
              <a:rPr lang="en-GB" altLang="en-US" b="1" u="sng" smtClean="0">
                <a:solidFill>
                  <a:srgbClr val="CCFFCC"/>
                </a:solidFill>
                <a:latin typeface="AbcTeacher" pitchFamily="2" charset="0"/>
              </a:rPr>
            </a:br>
            <a:r>
              <a:rPr lang="en-GB" altLang="en-US" b="1" u="sng" smtClean="0">
                <a:solidFill>
                  <a:srgbClr val="CCFFCC"/>
                </a:solidFill>
                <a:latin typeface="AbcTeacher" pitchFamily="2" charset="0"/>
              </a:rPr>
              <a:t/>
            </a:r>
            <a:br>
              <a:rPr lang="en-GB" altLang="en-US" b="1" u="sng" smtClean="0">
                <a:solidFill>
                  <a:srgbClr val="CCFFCC"/>
                </a:solidFill>
                <a:latin typeface="AbcTeacher" pitchFamily="2" charset="0"/>
              </a:rPr>
            </a:br>
            <a:endParaRPr lang="en-GB" altLang="en-US" b="1" u="sng" smtClean="0">
              <a:solidFill>
                <a:srgbClr val="CCFFCC"/>
              </a:solidFill>
              <a:latin typeface="AbcTeacher" pitchFamily="2" charset="0"/>
            </a:endParaRPr>
          </a:p>
        </p:txBody>
      </p:sp>
      <p:pic>
        <p:nvPicPr>
          <p:cNvPr id="11267" name="Picture 4" descr="blackboard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3850" y="188913"/>
            <a:ext cx="8496300" cy="5640387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1268" name="Text Box 6"/>
          <p:cNvSpPr txBox="1">
            <a:spLocks noChangeArrowheads="1"/>
          </p:cNvSpPr>
          <p:nvPr/>
        </p:nvSpPr>
        <p:spPr bwMode="auto">
          <a:xfrm>
            <a:off x="684213" y="333375"/>
            <a:ext cx="8013700" cy="4624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1900" b="1">
                <a:solidFill>
                  <a:srgbClr val="FF0000"/>
                </a:solidFill>
                <a:latin typeface="AbcTeacher" pitchFamily="2" charset="0"/>
              </a:rPr>
              <a:t>Uniform – Trainers are not part of school uniform 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1900" b="1">
                <a:solidFill>
                  <a:srgbClr val="FF0000"/>
                </a:solidFill>
                <a:latin typeface="AbcTeacher" pitchFamily="2" charset="0"/>
              </a:rPr>
              <a:t>Home time - Please send a letter or an email to provide consent if you would like your child to walk home independently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1900" b="1">
                <a:solidFill>
                  <a:srgbClr val="FF0000"/>
                </a:solidFill>
                <a:latin typeface="AbcTeacher" pitchFamily="2" charset="0"/>
              </a:rPr>
              <a:t>Photography permission slips</a:t>
            </a:r>
            <a:r>
              <a:rPr lang="en-US" altLang="en-US" sz="1900" b="1">
                <a:solidFill>
                  <a:srgbClr val="FF0000"/>
                </a:solidFill>
                <a:latin typeface="AbcTeacher" pitchFamily="2" charset="0"/>
              </a:rPr>
              <a:t> (</a:t>
            </a:r>
            <a:r>
              <a:rPr lang="en-GB" altLang="en-US" sz="1900" b="1">
                <a:solidFill>
                  <a:srgbClr val="FF0000"/>
                </a:solidFill>
                <a:latin typeface="AbcTeacher" pitchFamily="2" charset="0"/>
              </a:rPr>
              <a:t>internet/website)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1900" b="1">
                <a:solidFill>
                  <a:srgbClr val="FF0000"/>
                </a:solidFill>
                <a:latin typeface="AbcTeacher" pitchFamily="2" charset="0"/>
              </a:rPr>
              <a:t>Parents’ Evenings: to take place via School Cloud: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1900" b="1">
                <a:solidFill>
                  <a:srgbClr val="FF0000"/>
                </a:solidFill>
                <a:latin typeface="AbcTeacher" pitchFamily="2" charset="0"/>
              </a:rPr>
              <a:t>Tuesday 8</a:t>
            </a:r>
            <a:r>
              <a:rPr lang="en-GB" altLang="en-US" sz="1900" b="1" baseline="30000">
                <a:solidFill>
                  <a:srgbClr val="FF0000"/>
                </a:solidFill>
                <a:latin typeface="AbcTeacher" pitchFamily="2" charset="0"/>
              </a:rPr>
              <a:t>th</a:t>
            </a:r>
            <a:r>
              <a:rPr lang="en-GB" altLang="en-US" sz="1900" b="1">
                <a:solidFill>
                  <a:srgbClr val="FF0000"/>
                </a:solidFill>
                <a:latin typeface="AbcTeacher" pitchFamily="2" charset="0"/>
              </a:rPr>
              <a:t> and Thursday 10</a:t>
            </a:r>
            <a:r>
              <a:rPr lang="en-GB" altLang="en-US" sz="1900" b="1" baseline="30000">
                <a:solidFill>
                  <a:srgbClr val="FF0000"/>
                </a:solidFill>
                <a:latin typeface="AbcTeacher" pitchFamily="2" charset="0"/>
              </a:rPr>
              <a:t>th</a:t>
            </a:r>
            <a:r>
              <a:rPr lang="en-GB" altLang="en-US" sz="1900" b="1">
                <a:solidFill>
                  <a:srgbClr val="FF0000"/>
                </a:solidFill>
                <a:latin typeface="AbcTeacher" pitchFamily="2" charset="0"/>
              </a:rPr>
              <a:t> November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1900" b="1">
                <a:solidFill>
                  <a:srgbClr val="FF0000"/>
                </a:solidFill>
                <a:latin typeface="AbcTeacher" pitchFamily="2" charset="0"/>
              </a:rPr>
              <a:t>Please ensure that all equipment and uniform is labelled clearly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1900" b="1">
                <a:solidFill>
                  <a:srgbClr val="FF0000"/>
                </a:solidFill>
                <a:latin typeface="AbcTeacher" pitchFamily="2" charset="0"/>
              </a:rPr>
              <a:t>Children are permitted to bring in their own pencil cases if they wish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1900" b="1">
                <a:solidFill>
                  <a:srgbClr val="FF0000"/>
                </a:solidFill>
                <a:latin typeface="AbcTeacher" pitchFamily="2" charset="0"/>
              </a:rPr>
              <a:t>PE: Outdoor Games – Thursdays (Tag Rugby and Ultimate Frisbee)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1900" b="1">
                <a:solidFill>
                  <a:srgbClr val="FF0000"/>
                </a:solidFill>
                <a:latin typeface="AbcTeacher" pitchFamily="2" charset="0"/>
              </a:rPr>
              <a:t>Swimming – Fridays up until half term (weather permitting)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1900" b="1">
                <a:solidFill>
                  <a:srgbClr val="FF0000"/>
                </a:solidFill>
                <a:latin typeface="AbcTeacher" pitchFamily="2" charset="0"/>
              </a:rPr>
              <a:t>Second session of the week will be Dance after half term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pic>
        <p:nvPicPr>
          <p:cNvPr id="12292" name="Picture 4" descr="blackboa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5088" y="192088"/>
            <a:ext cx="8496301" cy="662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2293" name="Text Box 6"/>
          <p:cNvSpPr txBox="1">
            <a:spLocks noChangeArrowheads="1"/>
          </p:cNvSpPr>
          <p:nvPr/>
        </p:nvSpPr>
        <p:spPr bwMode="auto">
          <a:xfrm>
            <a:off x="239713" y="1152525"/>
            <a:ext cx="8191500" cy="4062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700" b="1" dirty="0">
                <a:solidFill>
                  <a:srgbClr val="FF0000"/>
                </a:solidFill>
                <a:latin typeface="AbcTeacher" pitchFamily="2" charset="0"/>
              </a:rPr>
              <a:t>RHE: Sex Education Information Evening – Tuesday 4</a:t>
            </a:r>
            <a:r>
              <a:rPr lang="en-US" altLang="en-US" sz="1700" b="1" baseline="30000" dirty="0">
                <a:solidFill>
                  <a:srgbClr val="FF0000"/>
                </a:solidFill>
                <a:latin typeface="AbcTeacher" pitchFamily="2" charset="0"/>
              </a:rPr>
              <a:t>th</a:t>
            </a:r>
            <a:r>
              <a:rPr lang="en-US" altLang="en-US" sz="1700" b="1" dirty="0">
                <a:solidFill>
                  <a:srgbClr val="FF0000"/>
                </a:solidFill>
                <a:latin typeface="AbcTeacher" pitchFamily="2" charset="0"/>
              </a:rPr>
              <a:t> October 3:30pm 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00" b="1" dirty="0">
              <a:solidFill>
                <a:srgbClr val="FF0000"/>
              </a:solidFill>
              <a:latin typeface="AbcTeacher" pitchFamily="2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700" b="1" dirty="0">
                <a:solidFill>
                  <a:srgbClr val="FF0000"/>
                </a:solidFill>
                <a:latin typeface="AbcTeacher" pitchFamily="2" charset="0"/>
              </a:rPr>
              <a:t>INSET Day – Friday 21</a:t>
            </a:r>
            <a:r>
              <a:rPr lang="en-US" altLang="en-US" sz="1700" b="1" baseline="30000" dirty="0">
                <a:solidFill>
                  <a:srgbClr val="FF0000"/>
                </a:solidFill>
                <a:latin typeface="AbcTeacher" pitchFamily="2" charset="0"/>
              </a:rPr>
              <a:t>st</a:t>
            </a:r>
            <a:r>
              <a:rPr lang="en-US" altLang="en-US" sz="1700" b="1" dirty="0">
                <a:solidFill>
                  <a:srgbClr val="FF0000"/>
                </a:solidFill>
                <a:latin typeface="AbcTeacher" pitchFamily="2" charset="0"/>
              </a:rPr>
              <a:t> October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1700" b="1" dirty="0">
                <a:solidFill>
                  <a:srgbClr val="FF0000"/>
                </a:solidFill>
                <a:latin typeface="AbcTeacher" pitchFamily="2" charset="0"/>
              </a:rPr>
              <a:t>Weald Transition: Book Award – Small group of Year </a:t>
            </a:r>
            <a:r>
              <a:rPr lang="en-GB" altLang="en-US" sz="1700" b="1" dirty="0" smtClean="0">
                <a:solidFill>
                  <a:srgbClr val="FF0000"/>
                </a:solidFill>
                <a:latin typeface="AbcTeacher" pitchFamily="2" charset="0"/>
              </a:rPr>
              <a:t>6 pupils</a:t>
            </a:r>
            <a:endParaRPr lang="en-GB" altLang="en-US" sz="1700" b="1" dirty="0">
              <a:solidFill>
                <a:srgbClr val="FF0000"/>
              </a:solidFill>
              <a:latin typeface="AbcTeacher" pitchFamily="2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1700" b="1" dirty="0">
                <a:solidFill>
                  <a:srgbClr val="FF0000"/>
                </a:solidFill>
                <a:latin typeface="AbcTeacher" pitchFamily="2" charset="0"/>
              </a:rPr>
              <a:t>Year 6 SATs – week beginning 8</a:t>
            </a:r>
            <a:r>
              <a:rPr lang="en-GB" altLang="en-US" sz="1700" b="1" baseline="30000" dirty="0">
                <a:solidFill>
                  <a:srgbClr val="FF0000"/>
                </a:solidFill>
                <a:latin typeface="AbcTeacher" pitchFamily="2" charset="0"/>
              </a:rPr>
              <a:t>th</a:t>
            </a:r>
            <a:r>
              <a:rPr lang="en-GB" altLang="en-US" sz="1700" b="1" dirty="0">
                <a:solidFill>
                  <a:srgbClr val="FF0000"/>
                </a:solidFill>
                <a:latin typeface="AbcTeacher" pitchFamily="2" charset="0"/>
              </a:rPr>
              <a:t> May:                                       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1700" b="1" dirty="0">
                <a:solidFill>
                  <a:srgbClr val="FF0000"/>
                </a:solidFill>
                <a:latin typeface="AbcTeacher" pitchFamily="2" charset="0"/>
              </a:rPr>
              <a:t>English: Reading, GPS – multiple choice, </a:t>
            </a:r>
            <a:r>
              <a:rPr lang="en-GB" altLang="en-US" sz="1700" b="1" dirty="0" smtClean="0">
                <a:solidFill>
                  <a:srgbClr val="FF0000"/>
                </a:solidFill>
                <a:latin typeface="AbcTeacher" pitchFamily="2" charset="0"/>
              </a:rPr>
              <a:t>spelling                                                  </a:t>
            </a:r>
            <a:r>
              <a:rPr lang="en-GB" altLang="en-US" sz="1700" b="1" dirty="0">
                <a:solidFill>
                  <a:srgbClr val="FF0000"/>
                </a:solidFill>
                <a:latin typeface="AbcTeacher" pitchFamily="2" charset="0"/>
              </a:rPr>
              <a:t>Maths: 1 Arithmetic, 2 Reasoning (no calculator)                    	               Writing is </a:t>
            </a:r>
            <a:r>
              <a:rPr lang="en-GB" altLang="en-US" sz="1700" b="1" dirty="0" smtClean="0">
                <a:solidFill>
                  <a:srgbClr val="FF0000"/>
                </a:solidFill>
                <a:latin typeface="AbcTeacher" pitchFamily="2" charset="0"/>
              </a:rPr>
              <a:t>teacher-assessed</a:t>
            </a:r>
            <a:r>
              <a:rPr lang="en-US" altLang="en-US" sz="1700" b="1" dirty="0">
                <a:solidFill>
                  <a:srgbClr val="FF0000"/>
                </a:solidFill>
                <a:latin typeface="AbcTeacher" pitchFamily="2" charset="0"/>
              </a:rPr>
              <a:t>. 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700" b="1" dirty="0">
                <a:solidFill>
                  <a:srgbClr val="FF0000"/>
                </a:solidFill>
                <a:latin typeface="AbcTeacher" pitchFamily="2" charset="0"/>
              </a:rPr>
              <a:t>SATs Information Meeting for parents will be held in the Spring term.</a:t>
            </a:r>
            <a:endParaRPr lang="en-GB" altLang="en-US" sz="1700" b="1" dirty="0">
              <a:solidFill>
                <a:srgbClr val="FF0000"/>
              </a:solidFill>
              <a:latin typeface="AbcTeacher" pitchFamily="2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1700" b="1" dirty="0" err="1">
                <a:solidFill>
                  <a:srgbClr val="FF0000"/>
                </a:solidFill>
                <a:latin typeface="AbcTeacher" pitchFamily="2" charset="0"/>
              </a:rPr>
              <a:t>Residentials</a:t>
            </a:r>
            <a:r>
              <a:rPr lang="en-GB" altLang="en-US" sz="1700" b="1" dirty="0">
                <a:solidFill>
                  <a:srgbClr val="FF0000"/>
                </a:solidFill>
                <a:latin typeface="AbcTeacher" pitchFamily="2" charset="0"/>
              </a:rPr>
              <a:t>: 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1700" b="1" dirty="0">
                <a:solidFill>
                  <a:srgbClr val="FF0000"/>
                </a:solidFill>
                <a:latin typeface="AbcTeacher" pitchFamily="2" charset="0"/>
              </a:rPr>
              <a:t>Year 6: PGL Marchant’s Hill – 15</a:t>
            </a:r>
            <a:r>
              <a:rPr lang="en-GB" altLang="en-US" sz="1700" b="1" baseline="30000" dirty="0">
                <a:solidFill>
                  <a:srgbClr val="FF0000"/>
                </a:solidFill>
                <a:latin typeface="AbcTeacher" pitchFamily="2" charset="0"/>
              </a:rPr>
              <a:t>th</a:t>
            </a:r>
            <a:r>
              <a:rPr lang="en-GB" altLang="en-US" sz="1700" b="1" dirty="0">
                <a:solidFill>
                  <a:srgbClr val="FF0000"/>
                </a:solidFill>
                <a:latin typeface="AbcTeacher" pitchFamily="2" charset="0"/>
              </a:rPr>
              <a:t>-19</a:t>
            </a:r>
            <a:r>
              <a:rPr lang="en-GB" altLang="en-US" sz="1700" b="1" baseline="30000" dirty="0">
                <a:solidFill>
                  <a:srgbClr val="FF0000"/>
                </a:solidFill>
                <a:latin typeface="AbcTeacher" pitchFamily="2" charset="0"/>
              </a:rPr>
              <a:t>th</a:t>
            </a:r>
            <a:r>
              <a:rPr lang="en-GB" altLang="en-US" sz="1700" b="1" dirty="0">
                <a:solidFill>
                  <a:srgbClr val="FF0000"/>
                </a:solidFill>
                <a:latin typeface="AbcTeacher" pitchFamily="2" charset="0"/>
              </a:rPr>
              <a:t> May 2023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1700" b="1" dirty="0">
                <a:solidFill>
                  <a:srgbClr val="FF0000"/>
                </a:solidFill>
                <a:latin typeface="AbcTeacher" pitchFamily="2" charset="0"/>
              </a:rPr>
              <a:t>Year 5: </a:t>
            </a:r>
            <a:r>
              <a:rPr lang="en-GB" altLang="en-US" sz="1700" b="1" dirty="0" err="1">
                <a:solidFill>
                  <a:srgbClr val="FF0000"/>
                </a:solidFill>
                <a:latin typeface="AbcTeacher" pitchFamily="2" charset="0"/>
              </a:rPr>
              <a:t>Cobnor</a:t>
            </a:r>
            <a:r>
              <a:rPr lang="en-GB" altLang="en-US" sz="1700" b="1" dirty="0">
                <a:solidFill>
                  <a:srgbClr val="FF0000"/>
                </a:solidFill>
                <a:latin typeface="AbcTeacher" pitchFamily="2" charset="0"/>
              </a:rPr>
              <a:t> – 9</a:t>
            </a:r>
            <a:r>
              <a:rPr lang="en-GB" altLang="en-US" sz="1700" b="1" baseline="30000" dirty="0">
                <a:solidFill>
                  <a:srgbClr val="FF0000"/>
                </a:solidFill>
                <a:latin typeface="AbcTeacher" pitchFamily="2" charset="0"/>
              </a:rPr>
              <a:t>th</a:t>
            </a:r>
            <a:r>
              <a:rPr lang="en-GB" altLang="en-US" sz="1700" b="1" dirty="0">
                <a:solidFill>
                  <a:srgbClr val="FF0000"/>
                </a:solidFill>
                <a:latin typeface="AbcTeacher" pitchFamily="2" charset="0"/>
              </a:rPr>
              <a:t>-11</a:t>
            </a:r>
            <a:r>
              <a:rPr lang="en-GB" altLang="en-US" sz="1700" b="1" baseline="30000" dirty="0">
                <a:solidFill>
                  <a:srgbClr val="FF0000"/>
                </a:solidFill>
                <a:latin typeface="AbcTeacher" pitchFamily="2" charset="0"/>
              </a:rPr>
              <a:t>th</a:t>
            </a:r>
            <a:r>
              <a:rPr lang="en-GB" altLang="en-US" sz="1700" b="1" dirty="0">
                <a:solidFill>
                  <a:srgbClr val="FF0000"/>
                </a:solidFill>
                <a:latin typeface="AbcTeacher" pitchFamily="2" charset="0"/>
              </a:rPr>
              <a:t> June 2023</a:t>
            </a:r>
          </a:p>
        </p:txBody>
      </p:sp>
      <p:sp>
        <p:nvSpPr>
          <p:cNvPr id="12294" name="Rectangle 5"/>
          <p:cNvSpPr>
            <a:spLocks noChangeArrowheads="1"/>
          </p:cNvSpPr>
          <p:nvPr/>
        </p:nvSpPr>
        <p:spPr bwMode="auto">
          <a:xfrm>
            <a:off x="1131888" y="222250"/>
            <a:ext cx="610235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4800" b="1">
                <a:solidFill>
                  <a:srgbClr val="CCFFCC"/>
                </a:solidFill>
                <a:latin typeface="AbcTeacher" pitchFamily="2" charset="0"/>
              </a:rPr>
              <a:t>Autumn Diary Dates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pic>
        <p:nvPicPr>
          <p:cNvPr id="13315" name="Picture 4" descr="blackboard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9388" y="476250"/>
            <a:ext cx="8748712" cy="5808663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3316" name="Text Box 5"/>
          <p:cNvSpPr txBox="1">
            <a:spLocks noChangeArrowheads="1"/>
          </p:cNvSpPr>
          <p:nvPr/>
        </p:nvSpPr>
        <p:spPr bwMode="auto">
          <a:xfrm>
            <a:off x="601663" y="1340768"/>
            <a:ext cx="76327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4400" b="1" dirty="0">
                <a:solidFill>
                  <a:srgbClr val="CCFFCC"/>
                </a:solidFill>
                <a:latin typeface="AbcTeacher" pitchFamily="2" charset="0"/>
              </a:rPr>
              <a:t>Any questions?</a:t>
            </a:r>
          </a:p>
        </p:txBody>
      </p:sp>
      <p:sp>
        <p:nvSpPr>
          <p:cNvPr id="2" name="Rectangle 1"/>
          <p:cNvSpPr/>
          <p:nvPr/>
        </p:nvSpPr>
        <p:spPr>
          <a:xfrm>
            <a:off x="601663" y="2344088"/>
            <a:ext cx="807479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1800" b="1" dirty="0" smtClean="0">
                <a:solidFill>
                  <a:srgbClr val="FF0000"/>
                </a:solidFill>
                <a:latin typeface="AbcTeacher" pitchFamily="2" charset="0"/>
              </a:rPr>
              <a:t>Please feel free to contact us if you have any queries or concerns using the class email.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GB" altLang="en-US" b="1" dirty="0">
              <a:solidFill>
                <a:srgbClr val="FF0000"/>
              </a:solidFill>
              <a:latin typeface="AbcTeacher" pitchFamily="2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1800" b="1" dirty="0" smtClean="0">
                <a:solidFill>
                  <a:srgbClr val="FF0000"/>
                </a:solidFill>
                <a:latin typeface="AbcTeacher" pitchFamily="2" charset="0"/>
              </a:rPr>
              <a:t>sa@stmarysprimarypulborough.co.uk</a:t>
            </a:r>
            <a:endParaRPr lang="en-GB" altLang="en-US" sz="1800" b="1" dirty="0">
              <a:solidFill>
                <a:srgbClr val="FF0000"/>
              </a:solidFill>
              <a:latin typeface="AbcTeacher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2043</TotalTime>
  <Words>713</Words>
  <Application>Microsoft Office PowerPoint</Application>
  <PresentationFormat>On-screen Show (4:3)</PresentationFormat>
  <Paragraphs>67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Century Gothic</vt:lpstr>
      <vt:lpstr>Arial</vt:lpstr>
      <vt:lpstr>Wingdings 3</vt:lpstr>
      <vt:lpstr>Calibri</vt:lpstr>
      <vt:lpstr>AbcTeacher</vt:lpstr>
      <vt:lpstr>Ion</vt:lpstr>
      <vt:lpstr>Meet the Teacher  South Africa Class – September 2022</vt:lpstr>
      <vt:lpstr>Lunches, Snacks and Water</vt:lpstr>
      <vt:lpstr>Homework</vt:lpstr>
      <vt:lpstr>Rewards and Sanctions</vt:lpstr>
      <vt:lpstr>General Reminders   </vt:lpstr>
      <vt:lpstr>General Reminders   </vt:lpstr>
      <vt:lpstr>PowerPoint Presentation</vt:lpstr>
      <vt:lpstr>PowerPoint Presentation</vt:lpstr>
    </vt:vector>
  </TitlesOfParts>
  <Company>BwD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Handwriting Training</dc:title>
  <dc:creator>c.dootson</dc:creator>
  <cp:lastModifiedBy>FHancock</cp:lastModifiedBy>
  <cp:revision>116</cp:revision>
  <dcterms:created xsi:type="dcterms:W3CDTF">2011-02-02T10:29:17Z</dcterms:created>
  <dcterms:modified xsi:type="dcterms:W3CDTF">2022-09-28T10:53:50Z</dcterms:modified>
</cp:coreProperties>
</file>