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slideshow.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 id="2147483679" r:id="rId2"/>
  </p:sldMasterIdLst>
  <p:notesMasterIdLst>
    <p:notesMasterId r:id="rId31"/>
  </p:notesMasterIdLst>
  <p:sldIdLst>
    <p:sldId id="256" r:id="rId3"/>
    <p:sldId id="257" r:id="rId4"/>
    <p:sldId id="283" r:id="rId5"/>
    <p:sldId id="258" r:id="rId6"/>
    <p:sldId id="259" r:id="rId7"/>
    <p:sldId id="260" r:id="rId8"/>
    <p:sldId id="261" r:id="rId9"/>
    <p:sldId id="262" r:id="rId10"/>
    <p:sldId id="263" r:id="rId11"/>
    <p:sldId id="282" r:id="rId12"/>
    <p:sldId id="284"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8" r:id="rId27"/>
    <p:sldId id="279" r:id="rId28"/>
    <p:sldId id="280" r:id="rId29"/>
    <p:sldId id="281" r:id="rId30"/>
  </p:sldIdLst>
  <p:sldSz cx="9144000" cy="6858000" type="screen4x3"/>
  <p:notesSz cx="6662738" cy="9926638"/>
  <p:embeddedFontLst>
    <p:embeddedFont>
      <p:font typeface="Century Gothic" panose="020B0502020202020204" pitchFamily="34" charset="0"/>
      <p:regular r:id="rId32"/>
      <p:bold r:id="rId33"/>
      <p:italic r:id="rId34"/>
      <p:boldItalic r:id="rId35"/>
    </p:embeddedFont>
    <p:embeddedFont>
      <p:font typeface="Comic Sans MS" panose="030F0702030302020204" pitchFamily="66" charset="0"/>
      <p:regular r:id="rId36"/>
      <p:bold r:id="rId37"/>
      <p:italic r:id="rId38"/>
      <p:boldItalic r:id="rId39"/>
    </p:embeddedFont>
    <p:embeddedFont>
      <p:font typeface="Schoolbell" panose="020B0604020202020204" charset="0"/>
      <p:regular r:id="rId40"/>
    </p:embeddedFont>
    <p:embeddedFont>
      <p:font typeface="Wingdings 3" panose="05040102010807070707" pitchFamily="18" charset="2"/>
      <p:regular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3" roundtripDataSignature="AMtx7mjhq9jet2Rz1mITDBwT5cSyDyaff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1" d="100"/>
          <a:sy n="41" d="100"/>
        </p:scale>
        <p:origin x="1356"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8.fntdata"/><Relationship Id="rId21" Type="http://schemas.openxmlformats.org/officeDocument/2006/relationships/slide" Target="slides/slide19.xml"/><Relationship Id="rId34" Type="http://schemas.openxmlformats.org/officeDocument/2006/relationships/font" Target="fonts/font3.fntdata"/><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 Id="rId43" Type="http://customschemas.google.com/relationships/presentationmetadata" Target="meta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887662" cy="49688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9pPr>
          </a:lstStyle>
          <a:p>
            <a:endParaRPr/>
          </a:p>
        </p:txBody>
      </p:sp>
      <p:sp>
        <p:nvSpPr>
          <p:cNvPr id="4" name="Google Shape;4;n"/>
          <p:cNvSpPr txBox="1">
            <a:spLocks noGrp="1"/>
          </p:cNvSpPr>
          <p:nvPr>
            <p:ph type="dt" idx="10"/>
          </p:nvPr>
        </p:nvSpPr>
        <p:spPr>
          <a:xfrm>
            <a:off x="3773487" y="0"/>
            <a:ext cx="2887662" cy="49688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9pPr>
          </a:lstStyle>
          <a:p>
            <a:endParaRPr/>
          </a:p>
        </p:txBody>
      </p:sp>
      <p:sp>
        <p:nvSpPr>
          <p:cNvPr id="5" name="Google Shape;5;n"/>
          <p:cNvSpPr>
            <a:spLocks noGrp="1" noRot="1" noChangeAspect="1"/>
          </p:cNvSpPr>
          <p:nvPr>
            <p:ph type="sldImg" idx="3"/>
          </p:nvPr>
        </p:nvSpPr>
        <p:spPr>
          <a:xfrm>
            <a:off x="850900" y="744537"/>
            <a:ext cx="4964112"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66750" y="4716462"/>
            <a:ext cx="5329237" cy="446563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9428162"/>
            <a:ext cx="2887662" cy="4968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9pPr>
          </a:lstStyle>
          <a:p>
            <a:endParaRPr/>
          </a:p>
        </p:txBody>
      </p:sp>
      <p:sp>
        <p:nvSpPr>
          <p:cNvPr id="8" name="Google Shape;8;n"/>
          <p:cNvSpPr txBox="1">
            <a:spLocks noGrp="1"/>
          </p:cNvSpPr>
          <p:nvPr>
            <p:ph type="sldNum" idx="12"/>
          </p:nvPr>
        </p:nvSpPr>
        <p:spPr>
          <a:xfrm>
            <a:off x="3773487" y="9428162"/>
            <a:ext cx="2887662"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notes"/>
          <p:cNvSpPr txBox="1">
            <a:spLocks noGrp="1"/>
          </p:cNvSpPr>
          <p:nvPr>
            <p:ph type="body" idx="1"/>
          </p:nvPr>
        </p:nvSpPr>
        <p:spPr>
          <a:xfrm>
            <a:off x="666750" y="4716462"/>
            <a:ext cx="5329237" cy="44656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1:notes"/>
          <p:cNvSpPr>
            <a:spLocks noGrp="1" noRot="1" noChangeAspect="1"/>
          </p:cNvSpPr>
          <p:nvPr>
            <p:ph type="sldImg" idx="2"/>
          </p:nvPr>
        </p:nvSpPr>
        <p:spPr>
          <a:xfrm>
            <a:off x="850900" y="744538"/>
            <a:ext cx="4964113"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9:notes"/>
          <p:cNvSpPr txBox="1">
            <a:spLocks noGrp="1"/>
          </p:cNvSpPr>
          <p:nvPr>
            <p:ph type="body" idx="1"/>
          </p:nvPr>
        </p:nvSpPr>
        <p:spPr>
          <a:xfrm>
            <a:off x="666750" y="4716462"/>
            <a:ext cx="5329237" cy="44656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9:notes"/>
          <p:cNvSpPr>
            <a:spLocks noGrp="1" noRot="1" noChangeAspect="1"/>
          </p:cNvSpPr>
          <p:nvPr>
            <p:ph type="sldImg" idx="2"/>
          </p:nvPr>
        </p:nvSpPr>
        <p:spPr>
          <a:xfrm>
            <a:off x="850900" y="744538"/>
            <a:ext cx="4964113"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0:notes"/>
          <p:cNvSpPr txBox="1">
            <a:spLocks noGrp="1"/>
          </p:cNvSpPr>
          <p:nvPr>
            <p:ph type="body" idx="1"/>
          </p:nvPr>
        </p:nvSpPr>
        <p:spPr>
          <a:xfrm>
            <a:off x="666750" y="4716462"/>
            <a:ext cx="5329237" cy="44656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10:notes"/>
          <p:cNvSpPr>
            <a:spLocks noGrp="1" noRot="1" noChangeAspect="1"/>
          </p:cNvSpPr>
          <p:nvPr>
            <p:ph type="sldImg" idx="2"/>
          </p:nvPr>
        </p:nvSpPr>
        <p:spPr>
          <a:xfrm>
            <a:off x="850900" y="744538"/>
            <a:ext cx="4964113"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1:notes"/>
          <p:cNvSpPr txBox="1">
            <a:spLocks noGrp="1"/>
          </p:cNvSpPr>
          <p:nvPr>
            <p:ph type="body" idx="1"/>
          </p:nvPr>
        </p:nvSpPr>
        <p:spPr>
          <a:xfrm>
            <a:off x="666750" y="4716462"/>
            <a:ext cx="5329237" cy="44656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11:notes"/>
          <p:cNvSpPr>
            <a:spLocks noGrp="1" noRot="1" noChangeAspect="1"/>
          </p:cNvSpPr>
          <p:nvPr>
            <p:ph type="sldImg" idx="2"/>
          </p:nvPr>
        </p:nvSpPr>
        <p:spPr>
          <a:xfrm>
            <a:off x="850900" y="744538"/>
            <a:ext cx="4964113"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2:notes"/>
          <p:cNvSpPr txBox="1">
            <a:spLocks noGrp="1"/>
          </p:cNvSpPr>
          <p:nvPr>
            <p:ph type="body" idx="1"/>
          </p:nvPr>
        </p:nvSpPr>
        <p:spPr>
          <a:xfrm>
            <a:off x="666750" y="4716462"/>
            <a:ext cx="5329237" cy="44656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12:notes"/>
          <p:cNvSpPr>
            <a:spLocks noGrp="1" noRot="1" noChangeAspect="1"/>
          </p:cNvSpPr>
          <p:nvPr>
            <p:ph type="sldImg" idx="2"/>
          </p:nvPr>
        </p:nvSpPr>
        <p:spPr>
          <a:xfrm>
            <a:off x="850900" y="744538"/>
            <a:ext cx="4964113"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3:notes"/>
          <p:cNvSpPr txBox="1">
            <a:spLocks noGrp="1"/>
          </p:cNvSpPr>
          <p:nvPr>
            <p:ph type="body" idx="1"/>
          </p:nvPr>
        </p:nvSpPr>
        <p:spPr>
          <a:xfrm>
            <a:off x="666750" y="4716462"/>
            <a:ext cx="5329237" cy="44656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13:notes"/>
          <p:cNvSpPr>
            <a:spLocks noGrp="1" noRot="1" noChangeAspect="1"/>
          </p:cNvSpPr>
          <p:nvPr>
            <p:ph type="sldImg" idx="2"/>
          </p:nvPr>
        </p:nvSpPr>
        <p:spPr>
          <a:xfrm>
            <a:off x="850900" y="744538"/>
            <a:ext cx="4964113"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4:notes"/>
          <p:cNvSpPr>
            <a:spLocks noGrp="1" noRot="1" noChangeAspect="1"/>
          </p:cNvSpPr>
          <p:nvPr>
            <p:ph type="sldImg" idx="2"/>
          </p:nvPr>
        </p:nvSpPr>
        <p:spPr>
          <a:xfrm>
            <a:off x="850900" y="744538"/>
            <a:ext cx="4964113"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6" name="Google Shape;226;p14:notes"/>
          <p:cNvSpPr txBox="1">
            <a:spLocks noGrp="1"/>
          </p:cNvSpPr>
          <p:nvPr>
            <p:ph type="body" idx="1"/>
          </p:nvPr>
        </p:nvSpPr>
        <p:spPr>
          <a:xfrm>
            <a:off x="666750" y="4716462"/>
            <a:ext cx="5329237" cy="44656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FF0000"/>
              </a:buClr>
              <a:buSzPts val="1800"/>
              <a:buFont typeface="Arial"/>
              <a:buNone/>
            </a:pPr>
            <a:r>
              <a:rPr lang="en-US" i="1">
                <a:solidFill>
                  <a:srgbClr val="FF0000"/>
                </a:solidFill>
                <a:latin typeface="Arial"/>
                <a:ea typeface="Arial"/>
                <a:cs typeface="Arial"/>
                <a:sym typeface="Arial"/>
              </a:rPr>
              <a:t>Teachers – please delete (for your notes) – EYFS trip to Two Woods coming up will be ONLY EYFS – because they’ve never been before! Dress up days may be different for different classes or groups – all children will get equal opps.  Year 1 in BOTH Christmas performances will be the chorus/choir for example.</a:t>
            </a:r>
            <a:endParaRPr/>
          </a:p>
          <a:p>
            <a:pPr marL="0" lvl="0" indent="0" algn="l" rtl="0">
              <a:spcBef>
                <a:spcPts val="0"/>
              </a:spcBef>
              <a:spcAft>
                <a:spcPts val="0"/>
              </a:spcAft>
              <a:buClr>
                <a:srgbClr val="FF0000"/>
              </a:buClr>
              <a:buSzPts val="1800"/>
              <a:buFont typeface="Arial"/>
              <a:buNone/>
            </a:pPr>
            <a:r>
              <a:rPr lang="en-US" i="1">
                <a:solidFill>
                  <a:srgbClr val="FF0000"/>
                </a:solidFill>
                <a:latin typeface="Arial"/>
                <a:ea typeface="Arial"/>
                <a:cs typeface="Arial"/>
                <a:sym typeface="Arial"/>
              </a:rPr>
              <a:t>Ask parents to EMAIL as a general rule rather than using Dojo (because of GDPR)</a:t>
            </a:r>
            <a:endParaRPr/>
          </a:p>
          <a:p>
            <a:pPr marL="0" lvl="0" indent="0" algn="l" rtl="0">
              <a:spcBef>
                <a:spcPts val="0"/>
              </a:spcBef>
              <a:spcAft>
                <a:spcPts val="0"/>
              </a:spcAft>
              <a:buNone/>
            </a:pPr>
            <a:endParaRPr i="1">
              <a:solidFill>
                <a:srgbClr val="FF0000"/>
              </a:solidFill>
              <a:latin typeface="Arial"/>
              <a:ea typeface="Arial"/>
              <a:cs typeface="Arial"/>
              <a:sym typeface="Arial"/>
            </a:endParaRPr>
          </a:p>
        </p:txBody>
      </p:sp>
      <p:sp>
        <p:nvSpPr>
          <p:cNvPr id="227" name="Google Shape;227;p14:notes"/>
          <p:cNvSpPr txBox="1"/>
          <p:nvPr/>
        </p:nvSpPr>
        <p:spPr>
          <a:xfrm>
            <a:off x="3773487" y="9428162"/>
            <a:ext cx="2887662"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17</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5:notes"/>
          <p:cNvSpPr txBox="1">
            <a:spLocks noGrp="1"/>
          </p:cNvSpPr>
          <p:nvPr>
            <p:ph type="body" idx="1"/>
          </p:nvPr>
        </p:nvSpPr>
        <p:spPr>
          <a:xfrm>
            <a:off x="666750" y="4716462"/>
            <a:ext cx="5329237" cy="44656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15:notes"/>
          <p:cNvSpPr>
            <a:spLocks noGrp="1" noRot="1" noChangeAspect="1"/>
          </p:cNvSpPr>
          <p:nvPr>
            <p:ph type="sldImg" idx="2"/>
          </p:nvPr>
        </p:nvSpPr>
        <p:spPr>
          <a:xfrm>
            <a:off x="850900" y="744538"/>
            <a:ext cx="4964113"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6:notes"/>
          <p:cNvSpPr txBox="1">
            <a:spLocks noGrp="1"/>
          </p:cNvSpPr>
          <p:nvPr>
            <p:ph type="body" idx="1"/>
          </p:nvPr>
        </p:nvSpPr>
        <p:spPr>
          <a:xfrm>
            <a:off x="666750" y="4716462"/>
            <a:ext cx="5329237" cy="44656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16:notes"/>
          <p:cNvSpPr>
            <a:spLocks noGrp="1" noRot="1" noChangeAspect="1"/>
          </p:cNvSpPr>
          <p:nvPr>
            <p:ph type="sldImg" idx="2"/>
          </p:nvPr>
        </p:nvSpPr>
        <p:spPr>
          <a:xfrm>
            <a:off x="850900" y="744538"/>
            <a:ext cx="4964113"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7:notes"/>
          <p:cNvSpPr txBox="1">
            <a:spLocks noGrp="1"/>
          </p:cNvSpPr>
          <p:nvPr>
            <p:ph type="body" idx="1"/>
          </p:nvPr>
        </p:nvSpPr>
        <p:spPr>
          <a:xfrm>
            <a:off x="666750" y="4716462"/>
            <a:ext cx="5329237" cy="44656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17:notes"/>
          <p:cNvSpPr>
            <a:spLocks noGrp="1" noRot="1" noChangeAspect="1"/>
          </p:cNvSpPr>
          <p:nvPr>
            <p:ph type="sldImg" idx="2"/>
          </p:nvPr>
        </p:nvSpPr>
        <p:spPr>
          <a:xfrm>
            <a:off x="850900" y="744538"/>
            <a:ext cx="4964113"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8:notes"/>
          <p:cNvSpPr txBox="1">
            <a:spLocks noGrp="1"/>
          </p:cNvSpPr>
          <p:nvPr>
            <p:ph type="body" idx="1"/>
          </p:nvPr>
        </p:nvSpPr>
        <p:spPr>
          <a:xfrm>
            <a:off x="666750" y="4716462"/>
            <a:ext cx="5329237" cy="44656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18:notes"/>
          <p:cNvSpPr>
            <a:spLocks noGrp="1" noRot="1" noChangeAspect="1"/>
          </p:cNvSpPr>
          <p:nvPr>
            <p:ph type="sldImg" idx="2"/>
          </p:nvPr>
        </p:nvSpPr>
        <p:spPr>
          <a:xfrm>
            <a:off x="850900" y="744538"/>
            <a:ext cx="4964113"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2:notes"/>
          <p:cNvSpPr txBox="1">
            <a:spLocks noGrp="1"/>
          </p:cNvSpPr>
          <p:nvPr>
            <p:ph type="body" idx="1"/>
          </p:nvPr>
        </p:nvSpPr>
        <p:spPr>
          <a:xfrm>
            <a:off x="666750" y="4716462"/>
            <a:ext cx="5329237" cy="44656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2:notes"/>
          <p:cNvSpPr>
            <a:spLocks noGrp="1" noRot="1" noChangeAspect="1"/>
          </p:cNvSpPr>
          <p:nvPr>
            <p:ph type="sldImg" idx="2"/>
          </p:nvPr>
        </p:nvSpPr>
        <p:spPr>
          <a:xfrm>
            <a:off x="850900" y="744538"/>
            <a:ext cx="4964113"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9:notes"/>
          <p:cNvSpPr txBox="1">
            <a:spLocks noGrp="1"/>
          </p:cNvSpPr>
          <p:nvPr>
            <p:ph type="body" idx="1"/>
          </p:nvPr>
        </p:nvSpPr>
        <p:spPr>
          <a:xfrm>
            <a:off x="666750" y="4716462"/>
            <a:ext cx="5329237" cy="44656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19:notes"/>
          <p:cNvSpPr>
            <a:spLocks noGrp="1" noRot="1" noChangeAspect="1"/>
          </p:cNvSpPr>
          <p:nvPr>
            <p:ph type="sldImg" idx="2"/>
          </p:nvPr>
        </p:nvSpPr>
        <p:spPr>
          <a:xfrm>
            <a:off x="850900" y="744538"/>
            <a:ext cx="4964113"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0:notes"/>
          <p:cNvSpPr txBox="1">
            <a:spLocks noGrp="1"/>
          </p:cNvSpPr>
          <p:nvPr>
            <p:ph type="body" idx="1"/>
          </p:nvPr>
        </p:nvSpPr>
        <p:spPr>
          <a:xfrm>
            <a:off x="666750" y="4716462"/>
            <a:ext cx="5329237" cy="44656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20:notes"/>
          <p:cNvSpPr>
            <a:spLocks noGrp="1" noRot="1" noChangeAspect="1"/>
          </p:cNvSpPr>
          <p:nvPr>
            <p:ph type="sldImg" idx="2"/>
          </p:nvPr>
        </p:nvSpPr>
        <p:spPr>
          <a:xfrm>
            <a:off x="850900" y="744538"/>
            <a:ext cx="4964113"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1:notes"/>
          <p:cNvSpPr txBox="1">
            <a:spLocks noGrp="1"/>
          </p:cNvSpPr>
          <p:nvPr>
            <p:ph type="body" idx="1"/>
          </p:nvPr>
        </p:nvSpPr>
        <p:spPr>
          <a:xfrm>
            <a:off x="666750" y="4716462"/>
            <a:ext cx="5329237" cy="44656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p21:notes"/>
          <p:cNvSpPr>
            <a:spLocks noGrp="1" noRot="1" noChangeAspect="1"/>
          </p:cNvSpPr>
          <p:nvPr>
            <p:ph type="sldImg" idx="2"/>
          </p:nvPr>
        </p:nvSpPr>
        <p:spPr>
          <a:xfrm>
            <a:off x="850900" y="744538"/>
            <a:ext cx="4964113"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3:notes"/>
          <p:cNvSpPr txBox="1">
            <a:spLocks noGrp="1"/>
          </p:cNvSpPr>
          <p:nvPr>
            <p:ph type="body" idx="1"/>
          </p:nvPr>
        </p:nvSpPr>
        <p:spPr>
          <a:xfrm>
            <a:off x="666750" y="4716462"/>
            <a:ext cx="5329237" cy="44656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p23:notes"/>
          <p:cNvSpPr>
            <a:spLocks noGrp="1" noRot="1" noChangeAspect="1"/>
          </p:cNvSpPr>
          <p:nvPr>
            <p:ph type="sldImg" idx="2"/>
          </p:nvPr>
        </p:nvSpPr>
        <p:spPr>
          <a:xfrm>
            <a:off x="850900" y="744538"/>
            <a:ext cx="4964113"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4:notes"/>
          <p:cNvSpPr txBox="1">
            <a:spLocks noGrp="1"/>
          </p:cNvSpPr>
          <p:nvPr>
            <p:ph type="body" idx="1"/>
          </p:nvPr>
        </p:nvSpPr>
        <p:spPr>
          <a:xfrm>
            <a:off x="666750" y="4716462"/>
            <a:ext cx="5329237" cy="44656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 name="Google Shape;300;p24:notes"/>
          <p:cNvSpPr>
            <a:spLocks noGrp="1" noRot="1" noChangeAspect="1"/>
          </p:cNvSpPr>
          <p:nvPr>
            <p:ph type="sldImg" idx="2"/>
          </p:nvPr>
        </p:nvSpPr>
        <p:spPr>
          <a:xfrm>
            <a:off x="850900" y="744538"/>
            <a:ext cx="4964113"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5:notes"/>
          <p:cNvSpPr txBox="1">
            <a:spLocks noGrp="1"/>
          </p:cNvSpPr>
          <p:nvPr>
            <p:ph type="body" idx="1"/>
          </p:nvPr>
        </p:nvSpPr>
        <p:spPr>
          <a:xfrm>
            <a:off x="666750" y="4716462"/>
            <a:ext cx="5329237" cy="44656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25:notes"/>
          <p:cNvSpPr>
            <a:spLocks noGrp="1" noRot="1" noChangeAspect="1"/>
          </p:cNvSpPr>
          <p:nvPr>
            <p:ph type="sldImg" idx="2"/>
          </p:nvPr>
        </p:nvSpPr>
        <p:spPr>
          <a:xfrm>
            <a:off x="850900" y="744538"/>
            <a:ext cx="4964113"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6:notes"/>
          <p:cNvSpPr txBox="1">
            <a:spLocks noGrp="1"/>
          </p:cNvSpPr>
          <p:nvPr>
            <p:ph type="body" idx="1"/>
          </p:nvPr>
        </p:nvSpPr>
        <p:spPr>
          <a:xfrm>
            <a:off x="666750" y="4716462"/>
            <a:ext cx="5329237" cy="44656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p26:notes"/>
          <p:cNvSpPr>
            <a:spLocks noGrp="1" noRot="1" noChangeAspect="1"/>
          </p:cNvSpPr>
          <p:nvPr>
            <p:ph type="sldImg" idx="2"/>
          </p:nvPr>
        </p:nvSpPr>
        <p:spPr>
          <a:xfrm>
            <a:off x="850900" y="744538"/>
            <a:ext cx="4964113"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3:notes"/>
          <p:cNvSpPr txBox="1">
            <a:spLocks noGrp="1"/>
          </p:cNvSpPr>
          <p:nvPr>
            <p:ph type="body" idx="1"/>
          </p:nvPr>
        </p:nvSpPr>
        <p:spPr>
          <a:xfrm>
            <a:off x="666750" y="4716462"/>
            <a:ext cx="5329237" cy="44656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3:notes"/>
          <p:cNvSpPr>
            <a:spLocks noGrp="1" noRot="1" noChangeAspect="1"/>
          </p:cNvSpPr>
          <p:nvPr>
            <p:ph type="sldImg" idx="2"/>
          </p:nvPr>
        </p:nvSpPr>
        <p:spPr>
          <a:xfrm>
            <a:off x="850900" y="744538"/>
            <a:ext cx="4964113"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notes"/>
          <p:cNvSpPr txBox="1">
            <a:spLocks noGrp="1"/>
          </p:cNvSpPr>
          <p:nvPr>
            <p:ph type="body" idx="1"/>
          </p:nvPr>
        </p:nvSpPr>
        <p:spPr>
          <a:xfrm>
            <a:off x="666750" y="4716462"/>
            <a:ext cx="5329237" cy="44656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4:notes"/>
          <p:cNvSpPr>
            <a:spLocks noGrp="1" noRot="1" noChangeAspect="1"/>
          </p:cNvSpPr>
          <p:nvPr>
            <p:ph type="sldImg" idx="2"/>
          </p:nvPr>
        </p:nvSpPr>
        <p:spPr>
          <a:xfrm>
            <a:off x="850900" y="744538"/>
            <a:ext cx="4964113"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5:notes"/>
          <p:cNvSpPr txBox="1">
            <a:spLocks noGrp="1"/>
          </p:cNvSpPr>
          <p:nvPr>
            <p:ph type="body" idx="1"/>
          </p:nvPr>
        </p:nvSpPr>
        <p:spPr>
          <a:xfrm>
            <a:off x="666750" y="4716462"/>
            <a:ext cx="5329237" cy="44656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5:notes"/>
          <p:cNvSpPr>
            <a:spLocks noGrp="1" noRot="1" noChangeAspect="1"/>
          </p:cNvSpPr>
          <p:nvPr>
            <p:ph type="sldImg" idx="2"/>
          </p:nvPr>
        </p:nvSpPr>
        <p:spPr>
          <a:xfrm>
            <a:off x="850900" y="744538"/>
            <a:ext cx="4964113"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6:notes"/>
          <p:cNvSpPr txBox="1">
            <a:spLocks noGrp="1"/>
          </p:cNvSpPr>
          <p:nvPr>
            <p:ph type="body" idx="1"/>
          </p:nvPr>
        </p:nvSpPr>
        <p:spPr>
          <a:xfrm>
            <a:off x="666750" y="4716462"/>
            <a:ext cx="5329237" cy="44656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6:notes"/>
          <p:cNvSpPr>
            <a:spLocks noGrp="1" noRot="1" noChangeAspect="1"/>
          </p:cNvSpPr>
          <p:nvPr>
            <p:ph type="sldImg" idx="2"/>
          </p:nvPr>
        </p:nvSpPr>
        <p:spPr>
          <a:xfrm>
            <a:off x="850900" y="744538"/>
            <a:ext cx="4964113"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7:notes"/>
          <p:cNvSpPr txBox="1">
            <a:spLocks noGrp="1"/>
          </p:cNvSpPr>
          <p:nvPr>
            <p:ph type="body" idx="1"/>
          </p:nvPr>
        </p:nvSpPr>
        <p:spPr>
          <a:xfrm>
            <a:off x="666750" y="4716462"/>
            <a:ext cx="5329237" cy="44656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7:notes"/>
          <p:cNvSpPr>
            <a:spLocks noGrp="1" noRot="1" noChangeAspect="1"/>
          </p:cNvSpPr>
          <p:nvPr>
            <p:ph type="sldImg" idx="2"/>
          </p:nvPr>
        </p:nvSpPr>
        <p:spPr>
          <a:xfrm>
            <a:off x="850900" y="744538"/>
            <a:ext cx="4964113"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8:notes"/>
          <p:cNvSpPr txBox="1">
            <a:spLocks noGrp="1"/>
          </p:cNvSpPr>
          <p:nvPr>
            <p:ph type="body" idx="1"/>
          </p:nvPr>
        </p:nvSpPr>
        <p:spPr>
          <a:xfrm>
            <a:off x="666750" y="4716462"/>
            <a:ext cx="5329237" cy="44656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8:notes"/>
          <p:cNvSpPr>
            <a:spLocks noGrp="1" noRot="1" noChangeAspect="1"/>
          </p:cNvSpPr>
          <p:nvPr>
            <p:ph type="sldImg" idx="2"/>
          </p:nvPr>
        </p:nvSpPr>
        <p:spPr>
          <a:xfrm>
            <a:off x="850900" y="744538"/>
            <a:ext cx="4964113"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8:notes"/>
          <p:cNvSpPr txBox="1">
            <a:spLocks noGrp="1"/>
          </p:cNvSpPr>
          <p:nvPr>
            <p:ph type="body" idx="1"/>
          </p:nvPr>
        </p:nvSpPr>
        <p:spPr>
          <a:xfrm>
            <a:off x="666750" y="4716462"/>
            <a:ext cx="5329237" cy="44656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8:notes"/>
          <p:cNvSpPr>
            <a:spLocks noGrp="1" noRot="1" noChangeAspect="1"/>
          </p:cNvSpPr>
          <p:nvPr>
            <p:ph type="sldImg" idx="2"/>
          </p:nvPr>
        </p:nvSpPr>
        <p:spPr>
          <a:xfrm>
            <a:off x="850900" y="744538"/>
            <a:ext cx="4964113"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4566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solidFill>
                <a:srgbClr val="000000"/>
              </a:solidFill>
              <a:latin typeface="Arial"/>
              <a:ea typeface="Arial"/>
              <a:cs typeface="Arial"/>
              <a:sym typeface="Arial"/>
            </a:endParaRPr>
          </a:p>
        </p:txBody>
      </p:sp>
    </p:spTree>
    <p:extLst>
      <p:ext uri="{BB962C8B-B14F-4D97-AF65-F5344CB8AC3E}">
        <p14:creationId xmlns:p14="http://schemas.microsoft.com/office/powerpoint/2010/main" val="315417413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solidFill>
                <a:srgbClr val="000000"/>
              </a:solidFill>
              <a:latin typeface="Arial"/>
              <a:ea typeface="Arial"/>
              <a:cs typeface="Arial"/>
              <a:sym typeface="Arial"/>
            </a:endParaRPr>
          </a:p>
        </p:txBody>
      </p:sp>
    </p:spTree>
    <p:extLst>
      <p:ext uri="{BB962C8B-B14F-4D97-AF65-F5344CB8AC3E}">
        <p14:creationId xmlns:p14="http://schemas.microsoft.com/office/powerpoint/2010/main" val="156852476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solidFill>
                <a:srgbClr val="000000"/>
              </a:solidFill>
              <a:latin typeface="Arial"/>
              <a:ea typeface="Arial"/>
              <a:cs typeface="Arial"/>
              <a:sym typeface="Arial"/>
            </a:endParaRPr>
          </a:p>
        </p:txBody>
      </p:sp>
    </p:spTree>
    <p:extLst>
      <p:ext uri="{BB962C8B-B14F-4D97-AF65-F5344CB8AC3E}">
        <p14:creationId xmlns:p14="http://schemas.microsoft.com/office/powerpoint/2010/main" val="328992547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solidFill>
                <a:srgbClr val="000000"/>
              </a:solidFill>
              <a:latin typeface="Arial"/>
              <a:ea typeface="Arial"/>
              <a:cs typeface="Arial"/>
              <a:sym typeface="Arial"/>
            </a:endParaRPr>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22687818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solidFill>
                <a:srgbClr val="000000"/>
              </a:solidFill>
              <a:latin typeface="Arial"/>
              <a:ea typeface="Arial"/>
              <a:cs typeface="Arial"/>
              <a:sym typeface="Arial"/>
            </a:endParaRPr>
          </a:p>
        </p:txBody>
      </p:sp>
    </p:spTree>
    <p:extLst>
      <p:ext uri="{BB962C8B-B14F-4D97-AF65-F5344CB8AC3E}">
        <p14:creationId xmlns:p14="http://schemas.microsoft.com/office/powerpoint/2010/main" val="127557272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solidFill>
                <a:srgbClr val="000000"/>
              </a:solidFill>
              <a:latin typeface="Arial"/>
              <a:ea typeface="Arial"/>
              <a:cs typeface="Arial"/>
              <a:sym typeface="Arial"/>
            </a:endParaRPr>
          </a:p>
        </p:txBody>
      </p:sp>
    </p:spTree>
    <p:extLst>
      <p:ext uri="{BB962C8B-B14F-4D97-AF65-F5344CB8AC3E}">
        <p14:creationId xmlns:p14="http://schemas.microsoft.com/office/powerpoint/2010/main" val="160093791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solidFill>
                <a:srgbClr val="000000"/>
              </a:solidFill>
              <a:latin typeface="Arial"/>
              <a:ea typeface="Arial"/>
              <a:cs typeface="Arial"/>
              <a:sym typeface="Arial"/>
            </a:endParaRPr>
          </a:p>
        </p:txBody>
      </p:sp>
    </p:spTree>
    <p:extLst>
      <p:ext uri="{BB962C8B-B14F-4D97-AF65-F5344CB8AC3E}">
        <p14:creationId xmlns:p14="http://schemas.microsoft.com/office/powerpoint/2010/main" val="374813592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3896040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7584315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9159109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solidFill>
                <a:srgbClr val="000000"/>
              </a:solidFill>
              <a:latin typeface="Arial"/>
              <a:ea typeface="Arial"/>
              <a:cs typeface="Arial"/>
              <a:sym typeface="Arial"/>
            </a:endParaRPr>
          </a:p>
        </p:txBody>
      </p:sp>
    </p:spTree>
    <p:extLst>
      <p:ext uri="{BB962C8B-B14F-4D97-AF65-F5344CB8AC3E}">
        <p14:creationId xmlns:p14="http://schemas.microsoft.com/office/powerpoint/2010/main" val="202572042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4401069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solidFill>
                <a:srgbClr val="000000"/>
              </a:solidFill>
              <a:latin typeface="Arial"/>
              <a:ea typeface="Arial"/>
              <a:cs typeface="Arial"/>
              <a:sym typeface="Arial"/>
            </a:endParaRPr>
          </a:p>
        </p:txBody>
      </p:sp>
    </p:spTree>
    <p:extLst>
      <p:ext uri="{BB962C8B-B14F-4D97-AF65-F5344CB8AC3E}">
        <p14:creationId xmlns:p14="http://schemas.microsoft.com/office/powerpoint/2010/main" val="1835165756"/>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solidFill>
                <a:srgbClr val="000000"/>
              </a:solidFill>
              <a:latin typeface="Arial"/>
              <a:ea typeface="Arial"/>
              <a:cs typeface="Arial"/>
              <a:sym typeface="Arial"/>
            </a:endParaRPr>
          </a:p>
        </p:txBody>
      </p:sp>
    </p:spTree>
    <p:extLst>
      <p:ext uri="{BB962C8B-B14F-4D97-AF65-F5344CB8AC3E}">
        <p14:creationId xmlns:p14="http://schemas.microsoft.com/office/powerpoint/2010/main" val="405674228"/>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solidFill>
                <a:srgbClr val="000000"/>
              </a:solidFill>
              <a:latin typeface="Arial"/>
              <a:ea typeface="Arial"/>
              <a:cs typeface="Arial"/>
              <a:sym typeface="Arial"/>
            </a:endParaRPr>
          </a:p>
        </p:txBody>
      </p:sp>
    </p:spTree>
    <p:extLst>
      <p:ext uri="{BB962C8B-B14F-4D97-AF65-F5344CB8AC3E}">
        <p14:creationId xmlns:p14="http://schemas.microsoft.com/office/powerpoint/2010/main" val="646469310"/>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solidFill>
                <a:srgbClr val="000000"/>
              </a:solidFill>
              <a:latin typeface="Arial"/>
              <a:ea typeface="Arial"/>
              <a:cs typeface="Arial"/>
              <a:sym typeface="Arial"/>
            </a:endParaRPr>
          </a:p>
        </p:txBody>
      </p:sp>
    </p:spTree>
    <p:extLst>
      <p:ext uri="{BB962C8B-B14F-4D97-AF65-F5344CB8AC3E}">
        <p14:creationId xmlns:p14="http://schemas.microsoft.com/office/powerpoint/2010/main" val="934768034"/>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solidFill>
                <a:srgbClr val="000000"/>
              </a:solidFill>
              <a:latin typeface="Arial"/>
              <a:ea typeface="Arial"/>
              <a:cs typeface="Arial"/>
              <a:sym typeface="Arial"/>
            </a:endParaRPr>
          </a:p>
        </p:txBody>
      </p:sp>
    </p:spTree>
    <p:extLst>
      <p:ext uri="{BB962C8B-B14F-4D97-AF65-F5344CB8AC3E}">
        <p14:creationId xmlns:p14="http://schemas.microsoft.com/office/powerpoint/2010/main" val="233675959"/>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solidFill>
                <a:srgbClr val="000000"/>
              </a:solidFill>
              <a:latin typeface="Arial"/>
              <a:ea typeface="Arial"/>
              <a:cs typeface="Arial"/>
              <a:sym typeface="Arial"/>
            </a:endParaRPr>
          </a:p>
        </p:txBody>
      </p:sp>
    </p:spTree>
    <p:extLst>
      <p:ext uri="{BB962C8B-B14F-4D97-AF65-F5344CB8AC3E}">
        <p14:creationId xmlns:p14="http://schemas.microsoft.com/office/powerpoint/2010/main" val="542087292"/>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solidFill>
                <a:srgbClr val="000000"/>
              </a:solidFill>
              <a:latin typeface="Arial"/>
              <a:ea typeface="Arial"/>
              <a:cs typeface="Arial"/>
              <a:sym typeface="Arial"/>
            </a:endParaRPr>
          </a:p>
        </p:txBody>
      </p:sp>
    </p:spTree>
    <p:extLst>
      <p:ext uri="{BB962C8B-B14F-4D97-AF65-F5344CB8AC3E}">
        <p14:creationId xmlns:p14="http://schemas.microsoft.com/office/powerpoint/2010/main" val="651118004"/>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solidFill>
                <a:srgbClr val="000000"/>
              </a:solidFill>
              <a:latin typeface="Arial"/>
              <a:ea typeface="Arial"/>
              <a:cs typeface="Arial"/>
              <a:sym typeface="Arial"/>
            </a:endParaRPr>
          </a:p>
        </p:txBody>
      </p:sp>
    </p:spTree>
    <p:extLst>
      <p:ext uri="{BB962C8B-B14F-4D97-AF65-F5344CB8AC3E}">
        <p14:creationId xmlns:p14="http://schemas.microsoft.com/office/powerpoint/2010/main" val="152055099"/>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solidFill>
                <a:srgbClr val="000000"/>
              </a:solidFill>
              <a:latin typeface="Arial"/>
              <a:ea typeface="Arial"/>
              <a:cs typeface="Arial"/>
              <a:sym typeface="Arial"/>
            </a:endParaRPr>
          </a:p>
        </p:txBody>
      </p:sp>
    </p:spTree>
    <p:extLst>
      <p:ext uri="{BB962C8B-B14F-4D97-AF65-F5344CB8AC3E}">
        <p14:creationId xmlns:p14="http://schemas.microsoft.com/office/powerpoint/2010/main" val="1392521463"/>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solidFill>
                <a:srgbClr val="000000"/>
              </a:solidFill>
              <a:latin typeface="Arial"/>
              <a:ea typeface="Arial"/>
              <a:cs typeface="Arial"/>
              <a:sym typeface="Arial"/>
            </a:endParaRPr>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20398528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6501510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solidFill>
                <a:srgbClr val="000000"/>
              </a:solidFill>
              <a:latin typeface="Arial"/>
              <a:ea typeface="Arial"/>
              <a:cs typeface="Arial"/>
              <a:sym typeface="Arial"/>
            </a:endParaRPr>
          </a:p>
        </p:txBody>
      </p:sp>
    </p:spTree>
    <p:extLst>
      <p:ext uri="{BB962C8B-B14F-4D97-AF65-F5344CB8AC3E}">
        <p14:creationId xmlns:p14="http://schemas.microsoft.com/office/powerpoint/2010/main" val="2746465835"/>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solidFill>
                <a:srgbClr val="000000"/>
              </a:solidFill>
              <a:latin typeface="Arial"/>
              <a:ea typeface="Arial"/>
              <a:cs typeface="Arial"/>
              <a:sym typeface="Arial"/>
            </a:endParaRPr>
          </a:p>
        </p:txBody>
      </p:sp>
    </p:spTree>
    <p:extLst>
      <p:ext uri="{BB962C8B-B14F-4D97-AF65-F5344CB8AC3E}">
        <p14:creationId xmlns:p14="http://schemas.microsoft.com/office/powerpoint/2010/main" val="2998659688"/>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solidFill>
                <a:srgbClr val="000000"/>
              </a:solidFill>
              <a:latin typeface="Arial"/>
              <a:ea typeface="Arial"/>
              <a:cs typeface="Arial"/>
              <a:sym typeface="Arial"/>
            </a:endParaRPr>
          </a:p>
        </p:txBody>
      </p:sp>
    </p:spTree>
    <p:extLst>
      <p:ext uri="{BB962C8B-B14F-4D97-AF65-F5344CB8AC3E}">
        <p14:creationId xmlns:p14="http://schemas.microsoft.com/office/powerpoint/2010/main" val="4166464762"/>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solidFill>
                <a:srgbClr val="000000"/>
              </a:solidFill>
              <a:latin typeface="Arial"/>
              <a:ea typeface="Arial"/>
              <a:cs typeface="Arial"/>
              <a:sym typeface="Arial"/>
            </a:endParaRPr>
          </a:p>
        </p:txBody>
      </p:sp>
    </p:spTree>
    <p:extLst>
      <p:ext uri="{BB962C8B-B14F-4D97-AF65-F5344CB8AC3E}">
        <p14:creationId xmlns:p14="http://schemas.microsoft.com/office/powerpoint/2010/main" val="2777770382"/>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solidFill>
                <a:srgbClr val="000000"/>
              </a:solidFill>
              <a:latin typeface="Arial"/>
              <a:ea typeface="Arial"/>
              <a:cs typeface="Arial"/>
              <a:sym typeface="Arial"/>
            </a:endParaRPr>
          </a:p>
        </p:txBody>
      </p:sp>
    </p:spTree>
    <p:extLst>
      <p:ext uri="{BB962C8B-B14F-4D97-AF65-F5344CB8AC3E}">
        <p14:creationId xmlns:p14="http://schemas.microsoft.com/office/powerpoint/2010/main" val="386203891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292852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022758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385732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75571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67151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solidFill>
                <a:srgbClr val="000000"/>
              </a:solidFill>
              <a:latin typeface="Arial"/>
              <a:ea typeface="Arial"/>
              <a:cs typeface="Arial"/>
              <a:sym typeface="Arial"/>
            </a:endParaRPr>
          </a:p>
        </p:txBody>
      </p:sp>
    </p:spTree>
    <p:extLst>
      <p:ext uri="{BB962C8B-B14F-4D97-AF65-F5344CB8AC3E}">
        <p14:creationId xmlns:p14="http://schemas.microsoft.com/office/powerpoint/2010/main" val="408135206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endParaRPr lang="en-GB"/>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solidFill>
                <a:srgbClr val="000000"/>
              </a:solidFill>
              <a:latin typeface="Arial"/>
              <a:ea typeface="Arial"/>
              <a:cs typeface="Arial"/>
              <a:sym typeface="Arial"/>
            </a:endParaRPr>
          </a:p>
        </p:txBody>
      </p:sp>
    </p:spTree>
    <p:extLst>
      <p:ext uri="{BB962C8B-B14F-4D97-AF65-F5344CB8AC3E}">
        <p14:creationId xmlns:p14="http://schemas.microsoft.com/office/powerpoint/2010/main" val="3789519544"/>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hf sldNum="0"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endParaRPr lang="en-GB"/>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solidFill>
                <a:srgbClr val="000000"/>
              </a:solidFill>
              <a:latin typeface="Arial"/>
              <a:ea typeface="Arial"/>
              <a:cs typeface="Arial"/>
              <a:sym typeface="Arial"/>
            </a:endParaRPr>
          </a:p>
        </p:txBody>
      </p:sp>
    </p:spTree>
    <p:extLst>
      <p:ext uri="{BB962C8B-B14F-4D97-AF65-F5344CB8AC3E}">
        <p14:creationId xmlns:p14="http://schemas.microsoft.com/office/powerpoint/2010/main" val="3594783034"/>
      </p:ext>
    </p:extLst>
  </p:cSld>
  <p:clrMap bg1="dk1" tx1="lt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Lst>
  <p:hf sldNum="0"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hyperlink" Target="mailto:ehuntleyhart@stmarysprimarypulborough.co.uk"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assets.publishing.service.gov.uk/government/uploads/system/uploads/attachment_data/file/1182374/2023_Information_for_parents_reception_baseline_assessment_WEBHO.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
          <p:cNvSpPr txBox="1">
            <a:spLocks noGrp="1"/>
          </p:cNvSpPr>
          <p:nvPr>
            <p:ph type="ctr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5400"/>
              <a:buFont typeface="Arial"/>
              <a:buNone/>
            </a:pPr>
            <a:r>
              <a:rPr lang="en-US" sz="5400" b="1" i="0" u="none">
                <a:solidFill>
                  <a:schemeClr val="lt2"/>
                </a:solidFill>
                <a:latin typeface="Arial"/>
                <a:ea typeface="Arial"/>
                <a:cs typeface="Arial"/>
                <a:sym typeface="Arial"/>
              </a:rPr>
              <a:t>Meet the Teacher</a:t>
            </a:r>
            <a:endParaRPr/>
          </a:p>
        </p:txBody>
      </p:sp>
      <p:sp>
        <p:nvSpPr>
          <p:cNvPr id="133" name="Google Shape;133;p1"/>
          <p:cNvSpPr txBox="1">
            <a:spLocks noGrp="1"/>
          </p:cNvSpPr>
          <p:nvPr>
            <p:ph type="subTitle" idx="1"/>
          </p:nvPr>
        </p:nvSpPr>
        <p:spPr>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920"/>
              <a:buNone/>
            </a:pPr>
            <a:r>
              <a:rPr lang="en-US" sz="3200" b="0" i="0" u="none" dirty="0">
                <a:solidFill>
                  <a:schemeClr val="lt1"/>
                </a:solidFill>
                <a:latin typeface="Arial"/>
                <a:ea typeface="Arial"/>
                <a:cs typeface="Arial"/>
                <a:sym typeface="Arial"/>
              </a:rPr>
              <a:t>Wednesday </a:t>
            </a:r>
            <a:r>
              <a:rPr lang="en-US" sz="3200" dirty="0" smtClean="0">
                <a:solidFill>
                  <a:schemeClr val="lt1"/>
                </a:solidFill>
                <a:latin typeface="Arial"/>
                <a:ea typeface="Arial"/>
                <a:cs typeface="Arial"/>
                <a:sym typeface="Arial"/>
              </a:rPr>
              <a:t>4</a:t>
            </a:r>
            <a:r>
              <a:rPr lang="en-US" sz="3200" b="0" i="0" u="none" baseline="30000" dirty="0" smtClean="0">
                <a:solidFill>
                  <a:schemeClr val="lt1"/>
                </a:solidFill>
                <a:latin typeface="Arial"/>
                <a:ea typeface="Arial"/>
                <a:cs typeface="Arial"/>
                <a:sym typeface="Arial"/>
              </a:rPr>
              <a:t>th</a:t>
            </a:r>
            <a:r>
              <a:rPr lang="en-US" sz="3200" b="0" i="0" u="none" dirty="0" smtClean="0">
                <a:solidFill>
                  <a:schemeClr val="lt1"/>
                </a:solidFill>
                <a:latin typeface="Arial"/>
                <a:ea typeface="Arial"/>
                <a:cs typeface="Arial"/>
                <a:sym typeface="Arial"/>
              </a:rPr>
              <a:t> </a:t>
            </a:r>
            <a:r>
              <a:rPr lang="en-US" sz="3200" dirty="0">
                <a:solidFill>
                  <a:schemeClr val="lt1"/>
                </a:solidFill>
                <a:latin typeface="Arial"/>
                <a:ea typeface="Arial"/>
                <a:cs typeface="Arial"/>
                <a:sym typeface="Arial"/>
              </a:rPr>
              <a:t>Octo</a:t>
            </a:r>
            <a:r>
              <a:rPr lang="en-US" sz="3200" b="0" i="0" u="none" dirty="0">
                <a:solidFill>
                  <a:schemeClr val="lt1"/>
                </a:solidFill>
                <a:latin typeface="Arial"/>
                <a:ea typeface="Arial"/>
                <a:cs typeface="Arial"/>
                <a:sym typeface="Arial"/>
              </a:rPr>
              <a:t>ber</a:t>
            </a:r>
            <a:endParaRPr dirty="0"/>
          </a:p>
          <a:p>
            <a:pPr marL="0" lvl="0" indent="0" algn="ctr" rtl="0">
              <a:lnSpc>
                <a:spcPct val="100000"/>
              </a:lnSpc>
              <a:spcBef>
                <a:spcPts val="640"/>
              </a:spcBef>
              <a:spcAft>
                <a:spcPts val="0"/>
              </a:spcAft>
              <a:buSzPts val="1920"/>
              <a:buNone/>
            </a:pPr>
            <a:r>
              <a:rPr lang="en-US" sz="3200" b="0" i="0" u="none" dirty="0">
                <a:solidFill>
                  <a:schemeClr val="lt1"/>
                </a:solidFill>
                <a:latin typeface="Arial"/>
                <a:ea typeface="Arial"/>
                <a:cs typeface="Arial"/>
                <a:sym typeface="Arial"/>
              </a:rPr>
              <a:t>U.K. Class</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2800"/>
              <a:buFont typeface="Arial"/>
              <a:buNone/>
            </a:pPr>
            <a:r>
              <a:rPr lang="en-US" sz="2800" b="1" i="0" u="none" dirty="0" err="1" smtClean="0">
                <a:solidFill>
                  <a:schemeClr val="lt2"/>
                </a:solidFill>
                <a:latin typeface="Arial"/>
                <a:ea typeface="Arial"/>
                <a:cs typeface="Arial"/>
                <a:sym typeface="Arial"/>
              </a:rPr>
              <a:t>Maths</a:t>
            </a:r>
            <a:r>
              <a:rPr lang="en-US" sz="2800" b="1" i="0" u="none" dirty="0" smtClean="0">
                <a:solidFill>
                  <a:schemeClr val="lt2"/>
                </a:solidFill>
                <a:latin typeface="Arial"/>
                <a:ea typeface="Arial"/>
                <a:cs typeface="Arial"/>
                <a:sym typeface="Arial"/>
              </a:rPr>
              <a:t> Skills</a:t>
            </a:r>
            <a:endParaRPr dirty="0"/>
          </a:p>
        </p:txBody>
      </p:sp>
      <p:sp>
        <p:nvSpPr>
          <p:cNvPr id="189" name="Google Shape;189;p8"/>
          <p:cNvSpPr txBox="1">
            <a:spLocks noGrp="1"/>
          </p:cNvSpPr>
          <p:nvPr>
            <p:ph idx="1"/>
          </p:nvPr>
        </p:nvSpPr>
        <p:spPr>
          <a:xfrm>
            <a:off x="484710" y="1504446"/>
            <a:ext cx="8229600" cy="49339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480"/>
              </a:spcBef>
              <a:spcAft>
                <a:spcPts val="0"/>
              </a:spcAft>
              <a:buNone/>
            </a:pPr>
            <a:r>
              <a:rPr lang="en-US" sz="2400" dirty="0" err="1" smtClean="0">
                <a:latin typeface="Arial"/>
                <a:ea typeface="Arial"/>
                <a:cs typeface="Arial"/>
                <a:sym typeface="Arial"/>
              </a:rPr>
              <a:t>Subitizing</a:t>
            </a:r>
            <a:r>
              <a:rPr lang="en-US" sz="2400" dirty="0" smtClean="0">
                <a:latin typeface="Arial"/>
                <a:ea typeface="Arial"/>
                <a:cs typeface="Arial"/>
                <a:sym typeface="Arial"/>
              </a:rPr>
              <a:t> – being able to recognize how many in a set of objects (up to 6), recognizing different arrangements.</a:t>
            </a:r>
          </a:p>
          <a:p>
            <a:pPr marL="0" marR="0" lvl="0" indent="0" algn="l" rtl="0">
              <a:lnSpc>
                <a:spcPct val="100000"/>
              </a:lnSpc>
              <a:spcBef>
                <a:spcPts val="480"/>
              </a:spcBef>
              <a:spcAft>
                <a:spcPts val="0"/>
              </a:spcAft>
              <a:buNone/>
            </a:pPr>
            <a:endParaRPr lang="en-US" sz="2400" dirty="0">
              <a:latin typeface="Arial"/>
              <a:ea typeface="Arial"/>
              <a:cs typeface="Arial"/>
              <a:sym typeface="Arial"/>
            </a:endParaRPr>
          </a:p>
          <a:p>
            <a:pPr marL="0" marR="0" lvl="0" indent="0" algn="l" rtl="0">
              <a:lnSpc>
                <a:spcPct val="100000"/>
              </a:lnSpc>
              <a:spcBef>
                <a:spcPts val="480"/>
              </a:spcBef>
              <a:spcAft>
                <a:spcPts val="0"/>
              </a:spcAft>
              <a:buNone/>
            </a:pPr>
            <a:r>
              <a:rPr lang="en-US" sz="2400" dirty="0" smtClean="0">
                <a:latin typeface="Arial"/>
                <a:ea typeface="Arial"/>
                <a:cs typeface="Arial"/>
                <a:sym typeface="Arial"/>
              </a:rPr>
              <a:t>Sentence stems – 3 is one and one and one</a:t>
            </a:r>
          </a:p>
          <a:p>
            <a:pPr marL="0" marR="0" lvl="0" indent="0" algn="l" rtl="0">
              <a:lnSpc>
                <a:spcPct val="100000"/>
              </a:lnSpc>
              <a:spcBef>
                <a:spcPts val="480"/>
              </a:spcBef>
              <a:spcAft>
                <a:spcPts val="0"/>
              </a:spcAft>
              <a:buNone/>
            </a:pPr>
            <a:r>
              <a:rPr lang="en-US" sz="2400" dirty="0">
                <a:latin typeface="Arial"/>
                <a:ea typeface="Arial"/>
                <a:cs typeface="Arial"/>
                <a:sym typeface="Arial"/>
              </a:rPr>
              <a:t> </a:t>
            </a:r>
            <a:r>
              <a:rPr lang="en-US" sz="2400" dirty="0" smtClean="0">
                <a:latin typeface="Arial"/>
                <a:ea typeface="Arial"/>
                <a:cs typeface="Arial"/>
                <a:sym typeface="Arial"/>
              </a:rPr>
              <a:t>                             3 is two and one</a:t>
            </a:r>
          </a:p>
          <a:p>
            <a:pPr marL="0" marR="0" lvl="0" indent="0" algn="l" rtl="0">
              <a:lnSpc>
                <a:spcPct val="100000"/>
              </a:lnSpc>
              <a:spcBef>
                <a:spcPts val="480"/>
              </a:spcBef>
              <a:spcAft>
                <a:spcPts val="0"/>
              </a:spcAft>
              <a:buNone/>
            </a:pPr>
            <a:endParaRPr lang="en-US" sz="2400" dirty="0">
              <a:latin typeface="Arial"/>
              <a:ea typeface="Arial"/>
              <a:cs typeface="Arial"/>
              <a:sym typeface="Arial"/>
            </a:endParaRPr>
          </a:p>
          <a:p>
            <a:pPr marL="0" marR="0" lvl="0" indent="0" algn="l" rtl="0">
              <a:lnSpc>
                <a:spcPct val="100000"/>
              </a:lnSpc>
              <a:spcBef>
                <a:spcPts val="480"/>
              </a:spcBef>
              <a:spcAft>
                <a:spcPts val="0"/>
              </a:spcAft>
              <a:buNone/>
            </a:pPr>
            <a:endParaRPr lang="en-US" sz="2400" dirty="0" smtClean="0">
              <a:latin typeface="Arial"/>
              <a:ea typeface="Arial"/>
              <a:cs typeface="Arial"/>
              <a:sym typeface="Arial"/>
            </a:endParaRPr>
          </a:p>
          <a:p>
            <a:pPr marL="0" marR="0" lvl="0" indent="0" algn="l" rtl="0">
              <a:lnSpc>
                <a:spcPct val="100000"/>
              </a:lnSpc>
              <a:spcBef>
                <a:spcPts val="480"/>
              </a:spcBef>
              <a:spcAft>
                <a:spcPts val="0"/>
              </a:spcAft>
              <a:buNone/>
            </a:pPr>
            <a:endParaRPr sz="2400" dirty="0">
              <a:latin typeface="Arial"/>
              <a:ea typeface="Arial"/>
              <a:cs typeface="Arial"/>
              <a:sym typeface="Arial"/>
            </a:endParaRPr>
          </a:p>
          <a:p>
            <a:pPr marL="0" marR="0" lvl="0" indent="0" algn="l" rtl="0">
              <a:lnSpc>
                <a:spcPct val="100000"/>
              </a:lnSpc>
              <a:spcBef>
                <a:spcPts val="480"/>
              </a:spcBef>
              <a:spcAft>
                <a:spcPts val="0"/>
              </a:spcAft>
              <a:buNone/>
            </a:pPr>
            <a:endParaRPr sz="2400" dirty="0">
              <a:latin typeface="Arial"/>
              <a:ea typeface="Arial"/>
              <a:cs typeface="Arial"/>
              <a:sym typeface="Arial"/>
            </a:endParaRPr>
          </a:p>
          <a:p>
            <a:pPr marL="0" marR="0" lvl="0" indent="0" algn="l" rtl="0">
              <a:lnSpc>
                <a:spcPct val="100000"/>
              </a:lnSpc>
              <a:spcBef>
                <a:spcPts val="480"/>
              </a:spcBef>
              <a:spcAft>
                <a:spcPts val="0"/>
              </a:spcAft>
              <a:buNone/>
            </a:pPr>
            <a:endParaRPr sz="2400" dirty="0">
              <a:latin typeface="Arial"/>
              <a:ea typeface="Arial"/>
              <a:cs typeface="Arial"/>
              <a:sym typeface="Arial"/>
            </a:endParaRPr>
          </a:p>
          <a:p>
            <a:pPr marL="0" marR="0" lvl="0" indent="0" algn="l" rtl="0">
              <a:lnSpc>
                <a:spcPct val="100000"/>
              </a:lnSpc>
              <a:spcBef>
                <a:spcPts val="480"/>
              </a:spcBef>
              <a:spcAft>
                <a:spcPts val="0"/>
              </a:spcAft>
              <a:buClr>
                <a:schemeClr val="hlink"/>
              </a:buClr>
              <a:buSzPts val="1440"/>
              <a:buFont typeface="Noto Sans Symbols"/>
              <a:buNone/>
            </a:pPr>
            <a:endParaRPr sz="2400" b="0" i="0" u="none" strike="noStrike" cap="none" dirty="0">
              <a:solidFill>
                <a:schemeClr val="lt1"/>
              </a:solidFill>
              <a:latin typeface="Arial"/>
              <a:ea typeface="Arial"/>
              <a:cs typeface="Arial"/>
              <a:sym typeface="Arial"/>
            </a:endParaRPr>
          </a:p>
          <a:p>
            <a:pPr marL="0" marR="0" lvl="0" indent="0" algn="l" rtl="0">
              <a:lnSpc>
                <a:spcPct val="100000"/>
              </a:lnSpc>
              <a:spcBef>
                <a:spcPts val="480"/>
              </a:spcBef>
              <a:spcAft>
                <a:spcPts val="0"/>
              </a:spcAft>
              <a:buClr>
                <a:schemeClr val="hlink"/>
              </a:buClr>
              <a:buSzPts val="1440"/>
              <a:buFont typeface="Noto Sans Symbols"/>
              <a:buNone/>
            </a:pPr>
            <a:endParaRPr dirty="0"/>
          </a:p>
        </p:txBody>
      </p:sp>
      <p:pic>
        <p:nvPicPr>
          <p:cNvPr id="2050" name="Picture 2" descr="Subitizing Dot Cards 1-10 | Dot cards, Kindergarten math activities,  Subitiz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4957" y="3693102"/>
            <a:ext cx="3333750" cy="3076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9485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Clothing – </a:t>
            </a:r>
            <a:r>
              <a:rPr lang="en-US" sz="3200" dirty="0" smtClean="0"/>
              <a:t>Outdoor learning</a:t>
            </a:r>
            <a:endParaRPr lang="en-GB" sz="3200" dirty="0"/>
          </a:p>
        </p:txBody>
      </p:sp>
      <p:sp>
        <p:nvSpPr>
          <p:cNvPr id="3" name="Content Placeholder 2"/>
          <p:cNvSpPr>
            <a:spLocks noGrp="1"/>
          </p:cNvSpPr>
          <p:nvPr>
            <p:ph idx="1"/>
          </p:nvPr>
        </p:nvSpPr>
        <p:spPr>
          <a:xfrm>
            <a:off x="83128" y="1152983"/>
            <a:ext cx="8839200" cy="4195481"/>
          </a:xfrm>
        </p:spPr>
        <p:txBody>
          <a:bodyPr/>
          <a:lstStyle/>
          <a:p>
            <a:r>
              <a:rPr lang="en-US" dirty="0" smtClean="0"/>
              <a:t>We would like to make as most use of our Garden Areas and wider School Grounds as possible.</a:t>
            </a:r>
          </a:p>
          <a:p>
            <a:r>
              <a:rPr lang="en-US" dirty="0" smtClean="0"/>
              <a:t>Please make sure your child has a named pair of welly boots on their outdoor pegs.</a:t>
            </a:r>
          </a:p>
          <a:p>
            <a:r>
              <a:rPr lang="en-US" dirty="0" smtClean="0"/>
              <a:t>Splash suits or waterproof trousers/coats seem to be proving essential wear this year. If these could be clearly named and in a draw string bag on your child’s peg, that would be fantastic.</a:t>
            </a:r>
            <a:endParaRPr lang="en-GB" dirty="0"/>
          </a:p>
        </p:txBody>
      </p:sp>
      <p:pic>
        <p:nvPicPr>
          <p:cNvPr id="3074" name="Picture 2" descr="There's no such thing as bad weather....&quot; - Potley Hill Presch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8521" y="3891988"/>
            <a:ext cx="2024207" cy="233115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old_infographic | The Weather Gamu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7646" y="4027055"/>
            <a:ext cx="4203042" cy="219609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Stadión Misty esej there is no such thing as a bad weather Vysypat koš  procent Nepříznivý"/>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993" y="3891988"/>
            <a:ext cx="1784061" cy="2299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7289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9"/>
          <p:cNvSpPr txBox="1">
            <a:spLocks noGrp="1"/>
          </p:cNvSpPr>
          <p:nvPr>
            <p:ph type="title"/>
          </p:nvPr>
        </p:nvSpPr>
        <p:spPr>
          <a:xfrm>
            <a:off x="144462" y="53975"/>
            <a:ext cx="8999537"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4400"/>
              <a:buFont typeface="Arial"/>
              <a:buNone/>
            </a:pPr>
            <a:r>
              <a:rPr lang="en-US" sz="4400" b="1" i="0" u="none">
                <a:solidFill>
                  <a:schemeClr val="lt2"/>
                </a:solidFill>
                <a:latin typeface="Arial"/>
                <a:ea typeface="Arial"/>
                <a:cs typeface="Arial"/>
                <a:sym typeface="Arial"/>
              </a:rPr>
              <a:t>Encouraging Independence.</a:t>
            </a:r>
            <a:endParaRPr/>
          </a:p>
        </p:txBody>
      </p:sp>
      <p:sp>
        <p:nvSpPr>
          <p:cNvPr id="195" name="Google Shape;195;p9"/>
          <p:cNvSpPr txBox="1">
            <a:spLocks noGrp="1"/>
          </p:cNvSpPr>
          <p:nvPr>
            <p:ph idx="1"/>
          </p:nvPr>
        </p:nvSpPr>
        <p:spPr>
          <a:xfrm>
            <a:off x="395287" y="1268412"/>
            <a:ext cx="8229600" cy="4530725"/>
          </a:xfrm>
          <a:prstGeom prst="rect">
            <a:avLst/>
          </a:prstGeom>
          <a:noFill/>
          <a:ln>
            <a:noFill/>
          </a:ln>
        </p:spPr>
        <p:txBody>
          <a:bodyPr spcFirstLastPara="1" wrap="square" lIns="91425" tIns="45700" rIns="91425" bIns="45700" anchor="t" anchorCtr="0">
            <a:noAutofit/>
          </a:bodyPr>
          <a:lstStyle/>
          <a:p>
            <a:pPr marL="342900" lvl="0" indent="-220980" algn="l" rtl="0">
              <a:lnSpc>
                <a:spcPct val="100000"/>
              </a:lnSpc>
              <a:spcBef>
                <a:spcPts val="0"/>
              </a:spcBef>
              <a:spcAft>
                <a:spcPts val="0"/>
              </a:spcAft>
              <a:buClr>
                <a:schemeClr val="hlink"/>
              </a:buClr>
              <a:buSzPts val="1920"/>
              <a:buFont typeface="Noto Sans Symbols"/>
              <a:buNone/>
            </a:pPr>
            <a:endParaRPr sz="3200" b="0" i="0" u="none">
              <a:solidFill>
                <a:schemeClr val="lt1"/>
              </a:solidFill>
              <a:latin typeface="Schoolbell"/>
              <a:ea typeface="Schoolbell"/>
              <a:cs typeface="Schoolbell"/>
              <a:sym typeface="Schoolbell"/>
            </a:endParaRPr>
          </a:p>
          <a:p>
            <a:pPr marL="342900" lvl="0" indent="-220980" algn="l" rtl="0">
              <a:spcBef>
                <a:spcPts val="640"/>
              </a:spcBef>
              <a:spcAft>
                <a:spcPts val="0"/>
              </a:spcAft>
              <a:buSzPts val="1920"/>
              <a:buNone/>
            </a:pPr>
            <a:endParaRPr sz="3200" b="0" i="0" u="none">
              <a:solidFill>
                <a:schemeClr val="lt1"/>
              </a:solidFill>
              <a:latin typeface="Schoolbell"/>
              <a:ea typeface="Schoolbell"/>
              <a:cs typeface="Schoolbell"/>
              <a:sym typeface="Schoolbell"/>
            </a:endParaRPr>
          </a:p>
        </p:txBody>
      </p:sp>
      <p:pic>
        <p:nvPicPr>
          <p:cNvPr id="196" name="Google Shape;196;p9" descr="C:\Users\Emma\AppData\Local\Microsoft\Windows\Temporary Internet Files\Content.IE5\KOPUMLOF\MC900445730[1].wmf"/>
          <p:cNvPicPr preferRelativeResize="0"/>
          <p:nvPr/>
        </p:nvPicPr>
        <p:blipFill rotWithShape="1">
          <a:blip r:embed="rId3">
            <a:alphaModFix/>
          </a:blip>
          <a:srcRect/>
          <a:stretch/>
        </p:blipFill>
        <p:spPr>
          <a:xfrm>
            <a:off x="8101012" y="2708275"/>
            <a:ext cx="703262" cy="1500187"/>
          </a:xfrm>
          <a:prstGeom prst="rect">
            <a:avLst/>
          </a:prstGeom>
          <a:noFill/>
          <a:ln>
            <a:noFill/>
          </a:ln>
        </p:spPr>
      </p:pic>
      <p:pic>
        <p:nvPicPr>
          <p:cNvPr id="197" name="Google Shape;197;p9" descr="C:\Users\Emma\AppData\Local\Microsoft\Windows\Temporary Internet Files\Content.IE5\KOPUMLOF\MC900292128[1].wmf"/>
          <p:cNvPicPr preferRelativeResize="0"/>
          <p:nvPr/>
        </p:nvPicPr>
        <p:blipFill rotWithShape="1">
          <a:blip r:embed="rId4">
            <a:alphaModFix/>
          </a:blip>
          <a:srcRect/>
          <a:stretch/>
        </p:blipFill>
        <p:spPr>
          <a:xfrm>
            <a:off x="7189787" y="5495925"/>
            <a:ext cx="1263650" cy="1193800"/>
          </a:xfrm>
          <a:prstGeom prst="rect">
            <a:avLst/>
          </a:prstGeom>
          <a:noFill/>
          <a:ln>
            <a:noFill/>
          </a:ln>
        </p:spPr>
      </p:pic>
      <p:sp>
        <p:nvSpPr>
          <p:cNvPr id="198" name="Google Shape;198;p9"/>
          <p:cNvSpPr txBox="1"/>
          <p:nvPr/>
        </p:nvSpPr>
        <p:spPr>
          <a:xfrm>
            <a:off x="468312" y="1268412"/>
            <a:ext cx="8189912"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hlink"/>
              </a:buClr>
              <a:buSzPts val="1680"/>
              <a:buFont typeface="Noto Sans Symbols"/>
              <a:buChar char="■"/>
            </a:pPr>
            <a:r>
              <a:rPr lang="en-US" sz="2800" b="0" i="0" u="none" dirty="0">
                <a:solidFill>
                  <a:schemeClr val="lt1"/>
                </a:solidFill>
                <a:latin typeface="Arial"/>
                <a:ea typeface="Arial"/>
                <a:cs typeface="Arial"/>
                <a:sym typeface="Arial"/>
              </a:rPr>
              <a:t>Please involve your child in packing their bag at home. That way they are more aware of what they have brought to school each day.</a:t>
            </a:r>
            <a:endParaRPr dirty="0"/>
          </a:p>
          <a:p>
            <a:pPr marL="342900" marR="0" lvl="0" indent="-281940" algn="l" rtl="0">
              <a:lnSpc>
                <a:spcPct val="80000"/>
              </a:lnSpc>
              <a:spcBef>
                <a:spcPts val="320"/>
              </a:spcBef>
              <a:spcAft>
                <a:spcPts val="0"/>
              </a:spcAft>
              <a:buClr>
                <a:schemeClr val="hlink"/>
              </a:buClr>
              <a:buSzPts val="960"/>
              <a:buFont typeface="Noto Sans Symbols"/>
              <a:buNone/>
            </a:pPr>
            <a:endParaRPr sz="1600" b="0" i="0" u="none" dirty="0">
              <a:solidFill>
                <a:schemeClr val="lt1"/>
              </a:solidFill>
              <a:latin typeface="Arial"/>
              <a:ea typeface="Arial"/>
              <a:cs typeface="Arial"/>
              <a:sym typeface="Arial"/>
            </a:endParaRPr>
          </a:p>
          <a:p>
            <a:pPr marL="342900" marR="0" lvl="0" indent="-342900" algn="l" rtl="0">
              <a:lnSpc>
                <a:spcPct val="80000"/>
              </a:lnSpc>
              <a:spcBef>
                <a:spcPts val="560"/>
              </a:spcBef>
              <a:spcAft>
                <a:spcPts val="0"/>
              </a:spcAft>
              <a:buClr>
                <a:schemeClr val="hlink"/>
              </a:buClr>
              <a:buSzPts val="1680"/>
              <a:buFont typeface="Noto Sans Symbols"/>
              <a:buChar char="■"/>
            </a:pPr>
            <a:r>
              <a:rPr lang="en-US" sz="2800" b="0" i="0" u="none" dirty="0">
                <a:solidFill>
                  <a:schemeClr val="lt1"/>
                </a:solidFill>
                <a:latin typeface="Arial"/>
                <a:ea typeface="Arial"/>
                <a:cs typeface="Arial"/>
                <a:sym typeface="Arial"/>
              </a:rPr>
              <a:t>Shoes – if your </a:t>
            </a:r>
            <a:r>
              <a:rPr lang="en-US" sz="2800" b="0" i="0" u="none" dirty="0" smtClean="0">
                <a:solidFill>
                  <a:schemeClr val="lt1"/>
                </a:solidFill>
                <a:latin typeface="Arial"/>
                <a:ea typeface="Arial"/>
                <a:cs typeface="Arial"/>
                <a:sym typeface="Arial"/>
              </a:rPr>
              <a:t>child’s shoes have laces, </a:t>
            </a:r>
          </a:p>
          <a:p>
            <a:pPr marR="0" lvl="0" algn="l" rtl="0">
              <a:lnSpc>
                <a:spcPct val="80000"/>
              </a:lnSpc>
              <a:spcBef>
                <a:spcPts val="560"/>
              </a:spcBef>
              <a:spcAft>
                <a:spcPts val="0"/>
              </a:spcAft>
              <a:buClr>
                <a:schemeClr val="hlink"/>
              </a:buClr>
              <a:buSzPts val="1680"/>
            </a:pPr>
            <a:r>
              <a:rPr lang="en-US" sz="2800" dirty="0">
                <a:solidFill>
                  <a:schemeClr val="lt1"/>
                </a:solidFill>
              </a:rPr>
              <a:t> </a:t>
            </a:r>
            <a:r>
              <a:rPr lang="en-US" sz="2800" dirty="0" smtClean="0">
                <a:solidFill>
                  <a:schemeClr val="lt1"/>
                </a:solidFill>
              </a:rPr>
              <a:t>  </a:t>
            </a:r>
            <a:r>
              <a:rPr lang="en-US" sz="2800" b="0" i="0" u="none" dirty="0" smtClean="0">
                <a:solidFill>
                  <a:schemeClr val="lt1"/>
                </a:solidFill>
                <a:latin typeface="Arial"/>
                <a:ea typeface="Arial"/>
                <a:cs typeface="Arial"/>
                <a:sym typeface="Arial"/>
              </a:rPr>
              <a:t>please </a:t>
            </a:r>
            <a:r>
              <a:rPr lang="en-US" sz="2800" b="0" i="0" u="none" dirty="0">
                <a:solidFill>
                  <a:schemeClr val="lt1"/>
                </a:solidFill>
                <a:latin typeface="Arial"/>
                <a:ea typeface="Arial"/>
                <a:cs typeface="Arial"/>
                <a:sym typeface="Arial"/>
              </a:rPr>
              <a:t>ensure they can do these themselves.</a:t>
            </a:r>
            <a:endParaRPr dirty="0"/>
          </a:p>
          <a:p>
            <a:pPr marL="342900" marR="0" lvl="0" indent="-281940" algn="l" rtl="0">
              <a:lnSpc>
                <a:spcPct val="80000"/>
              </a:lnSpc>
              <a:spcBef>
                <a:spcPts val="320"/>
              </a:spcBef>
              <a:spcAft>
                <a:spcPts val="0"/>
              </a:spcAft>
              <a:buClr>
                <a:schemeClr val="hlink"/>
              </a:buClr>
              <a:buSzPts val="960"/>
              <a:buFont typeface="Noto Sans Symbols"/>
              <a:buNone/>
            </a:pPr>
            <a:endParaRPr sz="1600" b="0" i="0" u="none" dirty="0">
              <a:solidFill>
                <a:schemeClr val="lt1"/>
              </a:solidFill>
              <a:latin typeface="Arial"/>
              <a:ea typeface="Arial"/>
              <a:cs typeface="Arial"/>
              <a:sym typeface="Arial"/>
            </a:endParaRPr>
          </a:p>
          <a:p>
            <a:pPr marL="342900" marR="0" lvl="0" indent="-342900" algn="l" rtl="0">
              <a:lnSpc>
                <a:spcPct val="80000"/>
              </a:lnSpc>
              <a:spcBef>
                <a:spcPts val="560"/>
              </a:spcBef>
              <a:spcAft>
                <a:spcPts val="0"/>
              </a:spcAft>
              <a:buClr>
                <a:schemeClr val="hlink"/>
              </a:buClr>
              <a:buSzPts val="1680"/>
              <a:buFont typeface="Noto Sans Symbols"/>
              <a:buChar char="■"/>
            </a:pPr>
            <a:r>
              <a:rPr lang="en-US" sz="2800" b="0" i="0" u="none" dirty="0">
                <a:solidFill>
                  <a:schemeClr val="lt1"/>
                </a:solidFill>
                <a:latin typeface="Arial"/>
                <a:ea typeface="Arial"/>
                <a:cs typeface="Arial"/>
                <a:sym typeface="Arial"/>
              </a:rPr>
              <a:t>Clothing – please support your child in learning how  to dress/undress independently.</a:t>
            </a:r>
            <a:endParaRPr sz="2800" b="0" i="0" u="none" dirty="0">
              <a:solidFill>
                <a:schemeClr val="lt1"/>
              </a:solidFill>
              <a:latin typeface="Arial"/>
              <a:ea typeface="Arial"/>
              <a:cs typeface="Arial"/>
              <a:sym typeface="Arial"/>
            </a:endParaRPr>
          </a:p>
          <a:p>
            <a:pPr marL="457200" marR="0" lvl="0" indent="0" algn="l" rtl="0">
              <a:lnSpc>
                <a:spcPct val="80000"/>
              </a:lnSpc>
              <a:spcBef>
                <a:spcPts val="560"/>
              </a:spcBef>
              <a:spcAft>
                <a:spcPts val="0"/>
              </a:spcAft>
              <a:buNone/>
            </a:pPr>
            <a:endParaRPr sz="1200" dirty="0">
              <a:solidFill>
                <a:schemeClr val="lt1"/>
              </a:solidFill>
            </a:endParaRPr>
          </a:p>
          <a:p>
            <a:pPr marL="342900" marR="0" lvl="0" indent="-414019" algn="l" rtl="0">
              <a:lnSpc>
                <a:spcPct val="80000"/>
              </a:lnSpc>
              <a:spcBef>
                <a:spcPts val="560"/>
              </a:spcBef>
              <a:spcAft>
                <a:spcPts val="0"/>
              </a:spcAft>
              <a:buClr>
                <a:schemeClr val="lt1"/>
              </a:buClr>
              <a:buSzPts val="2800"/>
              <a:buChar char="■"/>
            </a:pPr>
            <a:r>
              <a:rPr lang="en-US" sz="2800" dirty="0">
                <a:solidFill>
                  <a:schemeClr val="lt1"/>
                </a:solidFill>
              </a:rPr>
              <a:t>Toileting - please support your child </a:t>
            </a:r>
            <a:r>
              <a:rPr lang="en-US" sz="2800" dirty="0" smtClean="0">
                <a:solidFill>
                  <a:schemeClr val="lt1"/>
                </a:solidFill>
              </a:rPr>
              <a:t>in becoming </a:t>
            </a:r>
            <a:r>
              <a:rPr lang="en-US" sz="2800" dirty="0">
                <a:solidFill>
                  <a:schemeClr val="lt1"/>
                </a:solidFill>
              </a:rPr>
              <a:t>as independent as possible with this.</a:t>
            </a:r>
            <a:endParaRPr sz="2800" dirty="0">
              <a:solidFill>
                <a:schemeClr val="lt1"/>
              </a:solidFill>
            </a:endParaRP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fade">
                                      <p:cBhvr>
                                        <p:cTn id="7" dur="2000"/>
                                        <p:tgtEl>
                                          <p:spTgt spid="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0"/>
          <p:cNvSpPr txBox="1">
            <a:spLocks noGrp="1"/>
          </p:cNvSpPr>
          <p:nvPr>
            <p:ph type="title"/>
          </p:nvPr>
        </p:nvSpPr>
        <p:spPr>
          <a:xfrm>
            <a:off x="468312" y="188912"/>
            <a:ext cx="8229600" cy="92233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4400"/>
              <a:buFont typeface="Arial"/>
              <a:buNone/>
            </a:pPr>
            <a:r>
              <a:rPr lang="en-US" sz="4400" b="1" i="0" u="none">
                <a:solidFill>
                  <a:schemeClr val="lt2"/>
                </a:solidFill>
                <a:latin typeface="Arial"/>
                <a:ea typeface="Arial"/>
                <a:cs typeface="Arial"/>
                <a:sym typeface="Arial"/>
              </a:rPr>
              <a:t>Reading Books</a:t>
            </a:r>
            <a:endParaRPr/>
          </a:p>
        </p:txBody>
      </p:sp>
      <p:sp>
        <p:nvSpPr>
          <p:cNvPr id="204" name="Google Shape;204;p10"/>
          <p:cNvSpPr txBox="1">
            <a:spLocks noGrp="1"/>
          </p:cNvSpPr>
          <p:nvPr>
            <p:ph idx="1"/>
          </p:nvPr>
        </p:nvSpPr>
        <p:spPr>
          <a:xfrm>
            <a:off x="468312" y="1171427"/>
            <a:ext cx="8229600" cy="4525962"/>
          </a:xfrm>
          <a:prstGeom prst="rect">
            <a:avLst/>
          </a:prstGeom>
          <a:noFill/>
          <a:ln>
            <a:noFill/>
          </a:ln>
        </p:spPr>
        <p:txBody>
          <a:bodyPr spcFirstLastPara="1" wrap="square" lIns="91425" tIns="45700" rIns="91425" bIns="45700" anchor="t" anchorCtr="0">
            <a:noAutofit/>
          </a:bodyPr>
          <a:lstStyle/>
          <a:p>
            <a:pPr marL="342900" lvl="0" indent="-342900" algn="l" rtl="0">
              <a:lnSpc>
                <a:spcPct val="102000"/>
              </a:lnSpc>
              <a:spcBef>
                <a:spcPts val="0"/>
              </a:spcBef>
              <a:spcAft>
                <a:spcPts val="0"/>
              </a:spcAft>
              <a:buClr>
                <a:schemeClr val="hlink"/>
              </a:buClr>
              <a:buSzPts val="1680"/>
              <a:buFont typeface="Noto Sans Symbols"/>
              <a:buChar char="■"/>
            </a:pPr>
            <a:r>
              <a:rPr lang="en-US" sz="2800" b="0" i="0" u="none" dirty="0">
                <a:solidFill>
                  <a:schemeClr val="lt1"/>
                </a:solidFill>
                <a:latin typeface="Arial"/>
                <a:ea typeface="Arial"/>
                <a:cs typeface="Arial"/>
                <a:sym typeface="Arial"/>
              </a:rPr>
              <a:t>The children will soon be bringing home a reading book from school.  </a:t>
            </a:r>
            <a:endParaRPr sz="2800" b="0" i="0" u="none" dirty="0">
              <a:solidFill>
                <a:schemeClr val="lt1"/>
              </a:solidFill>
              <a:latin typeface="Arial"/>
              <a:ea typeface="Arial"/>
              <a:cs typeface="Arial"/>
              <a:sym typeface="Arial"/>
            </a:endParaRPr>
          </a:p>
          <a:p>
            <a:pPr marL="342900" lvl="0" indent="0" algn="l" rtl="0">
              <a:lnSpc>
                <a:spcPct val="102000"/>
              </a:lnSpc>
              <a:spcBef>
                <a:spcPts val="0"/>
              </a:spcBef>
              <a:spcAft>
                <a:spcPts val="0"/>
              </a:spcAft>
              <a:buNone/>
            </a:pPr>
            <a:endParaRPr sz="2800" dirty="0">
              <a:latin typeface="Arial"/>
              <a:ea typeface="Arial"/>
              <a:cs typeface="Arial"/>
              <a:sym typeface="Arial"/>
            </a:endParaRPr>
          </a:p>
          <a:p>
            <a:pPr marL="342900" lvl="0" indent="-342900" algn="l" rtl="0">
              <a:lnSpc>
                <a:spcPct val="102000"/>
              </a:lnSpc>
              <a:spcBef>
                <a:spcPts val="0"/>
              </a:spcBef>
              <a:spcAft>
                <a:spcPts val="0"/>
              </a:spcAft>
              <a:buClr>
                <a:schemeClr val="hlink"/>
              </a:buClr>
              <a:buSzPts val="1680"/>
              <a:buFont typeface="Noto Sans Symbols"/>
              <a:buChar char="■"/>
            </a:pPr>
            <a:r>
              <a:rPr lang="en-US" sz="2800" b="0" i="0" u="none" dirty="0">
                <a:solidFill>
                  <a:schemeClr val="lt1"/>
                </a:solidFill>
                <a:latin typeface="Arial"/>
                <a:ea typeface="Arial"/>
                <a:cs typeface="Arial"/>
                <a:sym typeface="Arial"/>
              </a:rPr>
              <a:t>Please read with your children as often as possible and write in their reading log.  </a:t>
            </a:r>
            <a:endParaRPr dirty="0"/>
          </a:p>
          <a:p>
            <a:pPr marL="342900" lvl="0" indent="-308610" algn="l" rtl="0">
              <a:lnSpc>
                <a:spcPct val="102000"/>
              </a:lnSpc>
              <a:spcBef>
                <a:spcPts val="0"/>
              </a:spcBef>
              <a:spcAft>
                <a:spcPts val="0"/>
              </a:spcAft>
              <a:buClr>
                <a:schemeClr val="hlink"/>
              </a:buClr>
              <a:buSzPts val="540"/>
              <a:buFont typeface="Noto Sans Symbols"/>
              <a:buNone/>
            </a:pPr>
            <a:endParaRPr sz="900" b="0" i="0" u="none" dirty="0">
              <a:solidFill>
                <a:schemeClr val="lt1"/>
              </a:solidFill>
              <a:latin typeface="Arial"/>
              <a:ea typeface="Arial"/>
              <a:cs typeface="Arial"/>
              <a:sym typeface="Arial"/>
            </a:endParaRPr>
          </a:p>
          <a:p>
            <a:pPr marL="342900" lvl="0" indent="-342900" algn="l" rtl="0">
              <a:lnSpc>
                <a:spcPct val="102000"/>
              </a:lnSpc>
              <a:spcBef>
                <a:spcPts val="0"/>
              </a:spcBef>
              <a:spcAft>
                <a:spcPts val="0"/>
              </a:spcAft>
              <a:buClr>
                <a:schemeClr val="hlink"/>
              </a:buClr>
              <a:buSzPts val="1680"/>
              <a:buFont typeface="Noto Sans Symbols"/>
              <a:buChar char="■"/>
            </a:pPr>
            <a:r>
              <a:rPr lang="en-US" sz="2800" b="0" i="0" u="none" dirty="0">
                <a:solidFill>
                  <a:schemeClr val="lt1"/>
                </a:solidFill>
                <a:latin typeface="Arial"/>
                <a:ea typeface="Arial"/>
                <a:cs typeface="Arial"/>
                <a:sym typeface="Arial"/>
              </a:rPr>
              <a:t>They should also be encouraged to read ‘real’ books from home or the library. We </a:t>
            </a:r>
            <a:r>
              <a:rPr lang="en-US" sz="2800" dirty="0">
                <a:latin typeface="Arial"/>
                <a:ea typeface="Arial"/>
                <a:cs typeface="Arial"/>
                <a:sym typeface="Arial"/>
              </a:rPr>
              <a:t>are hoping to</a:t>
            </a:r>
            <a:r>
              <a:rPr lang="en-US" sz="2800" b="0" i="0" u="none" dirty="0">
                <a:solidFill>
                  <a:schemeClr val="lt1"/>
                </a:solidFill>
                <a:latin typeface="Arial"/>
                <a:ea typeface="Arial"/>
                <a:cs typeface="Arial"/>
                <a:sym typeface="Arial"/>
              </a:rPr>
              <a:t> visit the village library in November. Please try and take your child down and have a look at the lovely children's section.</a:t>
            </a:r>
            <a:endParaRPr dirty="0"/>
          </a:p>
        </p:txBody>
      </p:sp>
      <p:pic>
        <p:nvPicPr>
          <p:cNvPr id="205" name="Google Shape;205;p10" descr="C:\Users\Emma\AppData\Local\Microsoft\Windows\Temporary Internet Files\Content.IE5\3LE36XDR\MC900088956[1].wmf"/>
          <p:cNvPicPr preferRelativeResize="0"/>
          <p:nvPr/>
        </p:nvPicPr>
        <p:blipFill rotWithShape="1">
          <a:blip r:embed="rId3">
            <a:alphaModFix/>
          </a:blip>
          <a:srcRect/>
          <a:stretch/>
        </p:blipFill>
        <p:spPr>
          <a:xfrm>
            <a:off x="7308850" y="5627687"/>
            <a:ext cx="1944687" cy="1206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1"/>
          <p:cNvSpPr txBox="1">
            <a:spLocks noGrp="1"/>
          </p:cNvSpPr>
          <p:nvPr>
            <p:ph type="title"/>
          </p:nvPr>
        </p:nvSpPr>
        <p:spPr>
          <a:xfrm>
            <a:off x="468312" y="260350"/>
            <a:ext cx="8229600" cy="10636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4400"/>
              <a:buFont typeface="Arial"/>
              <a:buNone/>
            </a:pPr>
            <a:r>
              <a:rPr lang="en-US" sz="4400" b="1" i="0" u="none">
                <a:solidFill>
                  <a:schemeClr val="lt2"/>
                </a:solidFill>
                <a:latin typeface="Arial"/>
                <a:ea typeface="Arial"/>
                <a:cs typeface="Arial"/>
                <a:sym typeface="Arial"/>
              </a:rPr>
              <a:t>Reading Books</a:t>
            </a:r>
            <a:endParaRPr/>
          </a:p>
        </p:txBody>
      </p:sp>
      <p:sp>
        <p:nvSpPr>
          <p:cNvPr id="211" name="Google Shape;211;p11"/>
          <p:cNvSpPr txBox="1">
            <a:spLocks noGrp="1"/>
          </p:cNvSpPr>
          <p:nvPr>
            <p:ph idx="1"/>
          </p:nvPr>
        </p:nvSpPr>
        <p:spPr>
          <a:xfrm>
            <a:off x="468312" y="1196975"/>
            <a:ext cx="8229600" cy="518477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2000"/>
              </a:lnSpc>
              <a:spcBef>
                <a:spcPts val="0"/>
              </a:spcBef>
              <a:spcAft>
                <a:spcPts val="0"/>
              </a:spcAft>
              <a:buClr>
                <a:schemeClr val="hlink"/>
              </a:buClr>
              <a:buSzPts val="1080"/>
              <a:buFont typeface="Noto Sans Symbols"/>
              <a:buChar char="■"/>
            </a:pPr>
            <a:r>
              <a:rPr lang="en-US" b="0" i="0" u="none" strike="noStrike" cap="none" dirty="0">
                <a:solidFill>
                  <a:schemeClr val="lt1"/>
                </a:solidFill>
                <a:latin typeface="Arial" panose="020B0604020202020204" pitchFamily="34" charset="0"/>
                <a:ea typeface="Arial"/>
                <a:cs typeface="Arial" panose="020B0604020202020204" pitchFamily="34" charset="0"/>
                <a:sym typeface="Arial"/>
              </a:rPr>
              <a:t>Reading books need to be sent back in in the book bag.</a:t>
            </a:r>
            <a:endParaRPr dirty="0">
              <a:latin typeface="Arial" panose="020B0604020202020204" pitchFamily="34" charset="0"/>
              <a:cs typeface="Arial" panose="020B0604020202020204" pitchFamily="34" charset="0"/>
            </a:endParaRPr>
          </a:p>
          <a:p>
            <a:pPr marL="342900" marR="0" lvl="0" indent="-274320" algn="l" rtl="0">
              <a:lnSpc>
                <a:spcPct val="102000"/>
              </a:lnSpc>
              <a:spcBef>
                <a:spcPts val="0"/>
              </a:spcBef>
              <a:spcAft>
                <a:spcPts val="0"/>
              </a:spcAft>
              <a:buClr>
                <a:schemeClr val="hlink"/>
              </a:buClr>
              <a:buSzPts val="1080"/>
              <a:buFont typeface="Noto Sans Symbols"/>
              <a:buNone/>
            </a:pPr>
            <a:endParaRPr b="0" i="0" u="none" strike="noStrike" cap="none" dirty="0">
              <a:solidFill>
                <a:schemeClr val="lt1"/>
              </a:solidFill>
              <a:latin typeface="Arial" panose="020B0604020202020204" pitchFamily="34" charset="0"/>
              <a:ea typeface="Arial"/>
              <a:cs typeface="Arial" panose="020B0604020202020204" pitchFamily="34" charset="0"/>
              <a:sym typeface="Arial"/>
            </a:endParaRPr>
          </a:p>
          <a:p>
            <a:pPr marL="342900" marR="0" lvl="0" indent="-342900" algn="l" rtl="0">
              <a:lnSpc>
                <a:spcPct val="102000"/>
              </a:lnSpc>
              <a:spcBef>
                <a:spcPts val="0"/>
              </a:spcBef>
              <a:spcAft>
                <a:spcPts val="0"/>
              </a:spcAft>
              <a:buClr>
                <a:schemeClr val="hlink"/>
              </a:buClr>
              <a:buSzPts val="1080"/>
              <a:buFont typeface="Noto Sans Symbols"/>
              <a:buChar char="■"/>
            </a:pPr>
            <a:r>
              <a:rPr lang="en-US" b="0" i="0" u="none" strike="noStrike" cap="none" dirty="0">
                <a:solidFill>
                  <a:schemeClr val="lt1"/>
                </a:solidFill>
                <a:latin typeface="Arial" panose="020B0604020202020204" pitchFamily="34" charset="0"/>
                <a:ea typeface="Arial"/>
                <a:cs typeface="Arial" panose="020B0604020202020204" pitchFamily="34" charset="0"/>
                <a:sym typeface="Arial"/>
              </a:rPr>
              <a:t>We read every day with the children in all subjects and will write in their reading logs once a week after whole class, individual or guided group reading.  If you feel your child needs to change reading </a:t>
            </a:r>
            <a:r>
              <a:rPr lang="en-US" b="0" i="0" u="none" strike="noStrike" cap="none" dirty="0" smtClean="0">
                <a:solidFill>
                  <a:schemeClr val="lt1"/>
                </a:solidFill>
                <a:latin typeface="Arial" panose="020B0604020202020204" pitchFamily="34" charset="0"/>
                <a:ea typeface="Arial"/>
                <a:cs typeface="Arial" panose="020B0604020202020204" pitchFamily="34" charset="0"/>
                <a:sym typeface="Arial"/>
              </a:rPr>
              <a:t>levels, </a:t>
            </a:r>
            <a:r>
              <a:rPr lang="en-US" b="0" i="0" u="none" strike="noStrike" cap="none" dirty="0">
                <a:solidFill>
                  <a:schemeClr val="lt1"/>
                </a:solidFill>
                <a:latin typeface="Arial" panose="020B0604020202020204" pitchFamily="34" charset="0"/>
                <a:ea typeface="Arial"/>
                <a:cs typeface="Arial" panose="020B0604020202020204" pitchFamily="34" charset="0"/>
                <a:sym typeface="Arial"/>
              </a:rPr>
              <a:t>please email us.</a:t>
            </a:r>
            <a:endParaRPr dirty="0">
              <a:latin typeface="Arial" panose="020B0604020202020204" pitchFamily="34" charset="0"/>
              <a:cs typeface="Arial" panose="020B0604020202020204" pitchFamily="34" charset="0"/>
            </a:endParaRPr>
          </a:p>
          <a:p>
            <a:pPr marL="342900" marR="0" lvl="0" indent="-274320" algn="l" rtl="0">
              <a:lnSpc>
                <a:spcPct val="102000"/>
              </a:lnSpc>
              <a:spcBef>
                <a:spcPts val="0"/>
              </a:spcBef>
              <a:spcAft>
                <a:spcPts val="0"/>
              </a:spcAft>
              <a:buClr>
                <a:schemeClr val="hlink"/>
              </a:buClr>
              <a:buSzPts val="1080"/>
              <a:buFont typeface="Noto Sans Symbols"/>
              <a:buNone/>
            </a:pPr>
            <a:endParaRPr b="0" i="0" u="none" strike="noStrike" cap="none" dirty="0">
              <a:solidFill>
                <a:schemeClr val="lt1"/>
              </a:solidFill>
              <a:latin typeface="Arial" panose="020B0604020202020204" pitchFamily="34" charset="0"/>
              <a:ea typeface="Arial"/>
              <a:cs typeface="Arial" panose="020B0604020202020204" pitchFamily="34" charset="0"/>
              <a:sym typeface="Arial"/>
            </a:endParaRPr>
          </a:p>
          <a:p>
            <a:pPr marL="342900" marR="0" lvl="0" indent="-342900" algn="l" rtl="0">
              <a:lnSpc>
                <a:spcPct val="102000"/>
              </a:lnSpc>
              <a:spcBef>
                <a:spcPts val="0"/>
              </a:spcBef>
              <a:spcAft>
                <a:spcPts val="0"/>
              </a:spcAft>
              <a:buClr>
                <a:schemeClr val="hlink"/>
              </a:buClr>
              <a:buSzPts val="1080"/>
              <a:buFont typeface="Noto Sans Symbols"/>
              <a:buChar char="■"/>
            </a:pPr>
            <a:r>
              <a:rPr lang="en-US" b="0" i="0" u="none" strike="noStrike" cap="none" dirty="0">
                <a:solidFill>
                  <a:schemeClr val="lt1"/>
                </a:solidFill>
                <a:latin typeface="Arial" panose="020B0604020202020204" pitchFamily="34" charset="0"/>
                <a:ea typeface="Arial"/>
                <a:cs typeface="Arial" panose="020B0604020202020204" pitchFamily="34" charset="0"/>
                <a:sym typeface="Arial"/>
              </a:rPr>
              <a:t>At this early stage when sharing picture </a:t>
            </a:r>
            <a:r>
              <a:rPr lang="en-US" b="0" i="0" u="none" strike="noStrike" cap="none" dirty="0" smtClean="0">
                <a:solidFill>
                  <a:schemeClr val="lt1"/>
                </a:solidFill>
                <a:latin typeface="Arial" panose="020B0604020202020204" pitchFamily="34" charset="0"/>
                <a:ea typeface="Arial"/>
                <a:cs typeface="Arial" panose="020B0604020202020204" pitchFamily="34" charset="0"/>
                <a:sym typeface="Arial"/>
              </a:rPr>
              <a:t>books, </a:t>
            </a:r>
            <a:r>
              <a:rPr lang="en-US" b="0" i="0" u="none" strike="noStrike" cap="none" dirty="0">
                <a:solidFill>
                  <a:schemeClr val="lt1"/>
                </a:solidFill>
                <a:latin typeface="Arial" panose="020B0604020202020204" pitchFamily="34" charset="0"/>
                <a:ea typeface="Arial"/>
                <a:cs typeface="Arial" panose="020B0604020202020204" pitchFamily="34" charset="0"/>
                <a:sym typeface="Arial"/>
              </a:rPr>
              <a:t>the focus is on talking through the pictures and developing the use of ‘story book’ </a:t>
            </a:r>
            <a:r>
              <a:rPr lang="en-US" b="0" i="0" u="none" strike="noStrike" cap="none" dirty="0" smtClean="0">
                <a:solidFill>
                  <a:schemeClr val="lt1"/>
                </a:solidFill>
                <a:latin typeface="Arial" panose="020B0604020202020204" pitchFamily="34" charset="0"/>
                <a:ea typeface="Arial"/>
                <a:cs typeface="Arial" panose="020B0604020202020204" pitchFamily="34" charset="0"/>
                <a:sym typeface="Arial"/>
              </a:rPr>
              <a:t>language. </a:t>
            </a:r>
            <a:r>
              <a:rPr lang="en-US" dirty="0">
                <a:solidFill>
                  <a:schemeClr val="lt1"/>
                </a:solidFill>
                <a:latin typeface="Arial" panose="020B0604020202020204" pitchFamily="34" charset="0"/>
                <a:ea typeface="Arial"/>
                <a:cs typeface="Arial" panose="020B0604020202020204" pitchFamily="34" charset="0"/>
                <a:sym typeface="Arial"/>
              </a:rPr>
              <a:t>A</a:t>
            </a:r>
            <a:r>
              <a:rPr lang="en-US" b="0" i="0" u="none" strike="noStrike" cap="none" dirty="0" smtClean="0">
                <a:solidFill>
                  <a:schemeClr val="lt1"/>
                </a:solidFill>
                <a:latin typeface="Arial" panose="020B0604020202020204" pitchFamily="34" charset="0"/>
                <a:ea typeface="Arial"/>
                <a:cs typeface="Arial" panose="020B0604020202020204" pitchFamily="34" charset="0"/>
                <a:sym typeface="Arial"/>
              </a:rPr>
              <a:t>s </a:t>
            </a:r>
            <a:r>
              <a:rPr lang="en-US" b="0" i="0" u="none" strike="noStrike" cap="none" dirty="0">
                <a:solidFill>
                  <a:schemeClr val="lt1"/>
                </a:solidFill>
                <a:latin typeface="Arial" panose="020B0604020202020204" pitchFamily="34" charset="0"/>
                <a:ea typeface="Arial"/>
                <a:cs typeface="Arial" panose="020B0604020202020204" pitchFamily="34" charset="0"/>
                <a:sym typeface="Arial"/>
              </a:rPr>
              <a:t>their phonic skills </a:t>
            </a:r>
            <a:r>
              <a:rPr lang="en-US" b="0" i="0" u="none" strike="noStrike" cap="none" dirty="0" smtClean="0">
                <a:solidFill>
                  <a:schemeClr val="lt1"/>
                </a:solidFill>
                <a:latin typeface="Arial" panose="020B0604020202020204" pitchFamily="34" charset="0"/>
                <a:ea typeface="Arial"/>
                <a:cs typeface="Arial" panose="020B0604020202020204" pitchFamily="34" charset="0"/>
                <a:sym typeface="Arial"/>
              </a:rPr>
              <a:t>develop </a:t>
            </a:r>
            <a:r>
              <a:rPr lang="en-US" b="0" i="0" u="none" strike="noStrike" cap="none" dirty="0">
                <a:solidFill>
                  <a:schemeClr val="lt1"/>
                </a:solidFill>
                <a:latin typeface="Arial" panose="020B0604020202020204" pitchFamily="34" charset="0"/>
                <a:ea typeface="Arial"/>
                <a:cs typeface="Arial" panose="020B0604020202020204" pitchFamily="34" charset="0"/>
                <a:sym typeface="Arial"/>
              </a:rPr>
              <a:t>they will bring home books linked to the sounds we have taught.</a:t>
            </a:r>
            <a:endParaRPr dirty="0">
              <a:latin typeface="Arial" panose="020B0604020202020204" pitchFamily="34" charset="0"/>
              <a:cs typeface="Arial" panose="020B0604020202020204" pitchFamily="34" charset="0"/>
            </a:endParaRPr>
          </a:p>
          <a:p>
            <a:pPr marL="342900" marR="0" lvl="0" indent="-274320" algn="l" rtl="0">
              <a:lnSpc>
                <a:spcPct val="102000"/>
              </a:lnSpc>
              <a:spcBef>
                <a:spcPts val="0"/>
              </a:spcBef>
              <a:spcAft>
                <a:spcPts val="0"/>
              </a:spcAft>
              <a:buClr>
                <a:schemeClr val="hlink"/>
              </a:buClr>
              <a:buSzPts val="1080"/>
              <a:buFont typeface="Noto Sans Symbols"/>
              <a:buNone/>
            </a:pPr>
            <a:endParaRPr b="0" i="0" u="none" strike="noStrike" cap="none" dirty="0">
              <a:solidFill>
                <a:schemeClr val="lt1"/>
              </a:solidFill>
              <a:latin typeface="Arial" panose="020B0604020202020204" pitchFamily="34" charset="0"/>
              <a:ea typeface="Arial"/>
              <a:cs typeface="Arial" panose="020B0604020202020204" pitchFamily="34" charset="0"/>
              <a:sym typeface="Arial"/>
            </a:endParaRPr>
          </a:p>
          <a:p>
            <a:pPr marL="342900" marR="0" lvl="0" indent="-342900" algn="l" rtl="0">
              <a:lnSpc>
                <a:spcPct val="102000"/>
              </a:lnSpc>
              <a:spcBef>
                <a:spcPts val="0"/>
              </a:spcBef>
              <a:spcAft>
                <a:spcPts val="0"/>
              </a:spcAft>
              <a:buClr>
                <a:schemeClr val="hlink"/>
              </a:buClr>
              <a:buSzPts val="1080"/>
              <a:buFont typeface="Noto Sans Symbols"/>
              <a:buChar char="■"/>
            </a:pPr>
            <a:r>
              <a:rPr lang="en-US" b="0" i="0" u="none" strike="noStrike" cap="none" dirty="0">
                <a:solidFill>
                  <a:schemeClr val="lt1"/>
                </a:solidFill>
                <a:latin typeface="Arial" panose="020B0604020202020204" pitchFamily="34" charset="0"/>
                <a:ea typeface="Arial"/>
                <a:cs typeface="Arial" panose="020B0604020202020204" pitchFamily="34" charset="0"/>
                <a:sym typeface="Arial"/>
              </a:rPr>
              <a:t>When reading the Phonic Reading Scheme </a:t>
            </a:r>
            <a:r>
              <a:rPr lang="en-US" b="0" i="0" u="none" strike="noStrike" cap="none" dirty="0" smtClean="0">
                <a:solidFill>
                  <a:schemeClr val="lt1"/>
                </a:solidFill>
                <a:latin typeface="Arial" panose="020B0604020202020204" pitchFamily="34" charset="0"/>
                <a:ea typeface="Arial"/>
                <a:cs typeface="Arial" panose="020B0604020202020204" pitchFamily="34" charset="0"/>
                <a:sym typeface="Arial"/>
              </a:rPr>
              <a:t>Books, </a:t>
            </a:r>
            <a:r>
              <a:rPr lang="en-US" b="0" i="0" u="none" strike="noStrike" cap="none" dirty="0">
                <a:solidFill>
                  <a:schemeClr val="lt1"/>
                </a:solidFill>
                <a:latin typeface="Arial" panose="020B0604020202020204" pitchFamily="34" charset="0"/>
                <a:ea typeface="Arial"/>
                <a:cs typeface="Arial" panose="020B0604020202020204" pitchFamily="34" charset="0"/>
                <a:sym typeface="Arial"/>
              </a:rPr>
              <a:t>it is important that phonics is the first and main strategy used to decode the words. Books will be carefully matched to the phonemes they have been taught</a:t>
            </a:r>
            <a:r>
              <a:rPr lang="en-US" b="0" i="0" u="none" strike="noStrike" cap="none" dirty="0" smtClean="0">
                <a:solidFill>
                  <a:schemeClr val="lt1"/>
                </a:solidFill>
                <a:latin typeface="Arial" panose="020B0604020202020204" pitchFamily="34" charset="0"/>
                <a:ea typeface="Arial"/>
                <a:cs typeface="Arial" panose="020B0604020202020204" pitchFamily="34" charset="0"/>
                <a:sym typeface="Arial"/>
              </a:rPr>
              <a:t>.</a:t>
            </a:r>
            <a:endParaRPr dirty="0">
              <a:latin typeface="Arial" panose="020B0604020202020204" pitchFamily="34" charset="0"/>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2"/>
          <p:cNvSpPr txBox="1"/>
          <p:nvPr/>
        </p:nvSpPr>
        <p:spPr>
          <a:xfrm>
            <a:off x="468312" y="260350"/>
            <a:ext cx="8229600" cy="10636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2"/>
              </a:buClr>
              <a:buSzPts val="4400"/>
              <a:buFont typeface="Arial"/>
              <a:buNone/>
            </a:pPr>
            <a:r>
              <a:rPr lang="en-US" sz="4400" b="1" i="0" u="none">
                <a:solidFill>
                  <a:schemeClr val="lt2"/>
                </a:solidFill>
                <a:latin typeface="Arial"/>
                <a:ea typeface="Arial"/>
                <a:cs typeface="Arial"/>
                <a:sym typeface="Arial"/>
              </a:rPr>
              <a:t>Book Bags</a:t>
            </a:r>
            <a:endParaRPr/>
          </a:p>
        </p:txBody>
      </p:sp>
      <p:sp>
        <p:nvSpPr>
          <p:cNvPr id="217" name="Google Shape;217;p12"/>
          <p:cNvSpPr txBox="1"/>
          <p:nvPr/>
        </p:nvSpPr>
        <p:spPr>
          <a:xfrm>
            <a:off x="468312" y="1554162"/>
            <a:ext cx="8229600" cy="4070783"/>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1680"/>
              <a:buFont typeface="Noto Sans Symbols"/>
              <a:buChar char="■"/>
            </a:pPr>
            <a:r>
              <a:rPr lang="en-US" sz="2800" b="0" i="0" u="none" dirty="0">
                <a:solidFill>
                  <a:schemeClr val="lt1"/>
                </a:solidFill>
                <a:latin typeface="Arial"/>
                <a:ea typeface="Arial"/>
                <a:cs typeface="Arial"/>
                <a:sym typeface="Arial"/>
              </a:rPr>
              <a:t>Please use </a:t>
            </a:r>
            <a:r>
              <a:rPr lang="en-US" sz="2800" b="0" i="0" u="none" dirty="0" smtClean="0">
                <a:solidFill>
                  <a:schemeClr val="lt1"/>
                </a:solidFill>
                <a:latin typeface="Arial"/>
                <a:ea typeface="Arial"/>
                <a:cs typeface="Arial"/>
                <a:sym typeface="Arial"/>
              </a:rPr>
              <a:t>them </a:t>
            </a:r>
            <a:r>
              <a:rPr lang="en-US" sz="2800" b="0" i="0" u="none" dirty="0">
                <a:solidFill>
                  <a:schemeClr val="lt1"/>
                </a:solidFill>
                <a:latin typeface="Arial"/>
                <a:ea typeface="Arial"/>
                <a:cs typeface="Arial"/>
                <a:sym typeface="Arial"/>
              </a:rPr>
              <a:t>for books only.</a:t>
            </a:r>
            <a:endParaRPr dirty="0"/>
          </a:p>
          <a:p>
            <a:pPr marL="342900" marR="0" lvl="0" indent="-236220" algn="l" rtl="0">
              <a:lnSpc>
                <a:spcPct val="100000"/>
              </a:lnSpc>
              <a:spcBef>
                <a:spcPts val="560"/>
              </a:spcBef>
              <a:spcAft>
                <a:spcPts val="0"/>
              </a:spcAft>
              <a:buClr>
                <a:schemeClr val="hlink"/>
              </a:buClr>
              <a:buSzPts val="1680"/>
              <a:buFont typeface="Noto Sans Symbols"/>
              <a:buNone/>
            </a:pPr>
            <a:endParaRPr sz="2800" b="0" i="0" u="none" dirty="0">
              <a:solidFill>
                <a:schemeClr val="lt1"/>
              </a:solidFill>
              <a:latin typeface="Arial"/>
              <a:ea typeface="Arial"/>
              <a:cs typeface="Arial"/>
              <a:sym typeface="Arial"/>
            </a:endParaRPr>
          </a:p>
          <a:p>
            <a:pPr marL="342900" marR="0" lvl="0" indent="-342900" algn="l" rtl="0">
              <a:lnSpc>
                <a:spcPct val="100000"/>
              </a:lnSpc>
              <a:spcBef>
                <a:spcPts val="560"/>
              </a:spcBef>
              <a:spcAft>
                <a:spcPts val="0"/>
              </a:spcAft>
              <a:buClr>
                <a:schemeClr val="hlink"/>
              </a:buClr>
              <a:buSzPts val="1680"/>
              <a:buFont typeface="Noto Sans Symbols"/>
              <a:buChar char="■"/>
            </a:pPr>
            <a:r>
              <a:rPr lang="en-US" sz="2800" b="0" i="0" u="none" dirty="0">
                <a:solidFill>
                  <a:schemeClr val="lt1"/>
                </a:solidFill>
                <a:latin typeface="Arial"/>
                <a:ea typeface="Arial"/>
                <a:cs typeface="Arial"/>
                <a:sym typeface="Arial"/>
              </a:rPr>
              <a:t>Last year we lost several books because of water bottles leaking on them or fruit going rotten.</a:t>
            </a:r>
            <a:endParaRPr dirty="0"/>
          </a:p>
          <a:p>
            <a:pPr marL="342900" marR="0" lvl="0" indent="-236220" algn="l" rtl="0">
              <a:lnSpc>
                <a:spcPct val="100000"/>
              </a:lnSpc>
              <a:spcBef>
                <a:spcPts val="560"/>
              </a:spcBef>
              <a:spcAft>
                <a:spcPts val="0"/>
              </a:spcAft>
              <a:buClr>
                <a:schemeClr val="hlink"/>
              </a:buClr>
              <a:buSzPts val="1680"/>
              <a:buFont typeface="Noto Sans Symbols"/>
              <a:buNone/>
            </a:pPr>
            <a:endParaRPr sz="2800" b="0" i="0" u="none" dirty="0">
              <a:solidFill>
                <a:schemeClr val="lt1"/>
              </a:solidFill>
              <a:latin typeface="Arial"/>
              <a:ea typeface="Arial"/>
              <a:cs typeface="Arial"/>
              <a:sym typeface="Arial"/>
            </a:endParaRPr>
          </a:p>
          <a:p>
            <a:pPr marL="342900" marR="0" lvl="0" indent="-342900" algn="l" rtl="0">
              <a:lnSpc>
                <a:spcPct val="100000"/>
              </a:lnSpc>
              <a:spcBef>
                <a:spcPts val="560"/>
              </a:spcBef>
              <a:spcAft>
                <a:spcPts val="0"/>
              </a:spcAft>
              <a:buClr>
                <a:schemeClr val="hlink"/>
              </a:buClr>
              <a:buSzPts val="1680"/>
              <a:buFont typeface="Noto Sans Symbols"/>
              <a:buChar char="■"/>
            </a:pPr>
            <a:r>
              <a:rPr lang="en-US" sz="2800" b="0" i="0" u="none" dirty="0">
                <a:solidFill>
                  <a:schemeClr val="lt1"/>
                </a:solidFill>
                <a:latin typeface="Arial"/>
                <a:ea typeface="Arial"/>
                <a:cs typeface="Arial"/>
                <a:sym typeface="Arial"/>
              </a:rPr>
              <a:t>Please send </a:t>
            </a:r>
            <a:r>
              <a:rPr lang="en-US" sz="2800" b="0" i="0" u="none" dirty="0" smtClean="0">
                <a:solidFill>
                  <a:schemeClr val="lt1"/>
                </a:solidFill>
                <a:latin typeface="Arial"/>
                <a:ea typeface="Arial"/>
                <a:cs typeface="Arial"/>
                <a:sym typeface="Arial"/>
              </a:rPr>
              <a:t>them </a:t>
            </a:r>
            <a:r>
              <a:rPr lang="en-US" sz="2800" b="0" i="0" u="none" dirty="0">
                <a:solidFill>
                  <a:schemeClr val="lt1"/>
                </a:solidFill>
                <a:latin typeface="Arial"/>
                <a:ea typeface="Arial"/>
                <a:cs typeface="Arial"/>
                <a:sym typeface="Arial"/>
              </a:rPr>
              <a:t>in everyday.</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3" name="Google Shape;223;p13"/>
          <p:cNvPicPr preferRelativeResize="0"/>
          <p:nvPr/>
        </p:nvPicPr>
        <p:blipFill rotWithShape="1">
          <a:blip r:embed="rId3">
            <a:alphaModFix/>
          </a:blip>
          <a:srcRect/>
          <a:stretch/>
        </p:blipFill>
        <p:spPr>
          <a:xfrm>
            <a:off x="1763712" y="188913"/>
            <a:ext cx="6048375" cy="1750724"/>
          </a:xfrm>
          <a:prstGeom prst="rect">
            <a:avLst/>
          </a:prstGeom>
          <a:noFill/>
          <a:ln>
            <a:noFill/>
          </a:ln>
        </p:spPr>
      </p:pic>
      <p:pic>
        <p:nvPicPr>
          <p:cNvPr id="3" name="Picture 2"/>
          <p:cNvPicPr>
            <a:picLocks noChangeAspect="1"/>
          </p:cNvPicPr>
          <p:nvPr/>
        </p:nvPicPr>
        <p:blipFill>
          <a:blip r:embed="rId4"/>
          <a:stretch>
            <a:fillRect/>
          </a:stretch>
        </p:blipFill>
        <p:spPr>
          <a:xfrm>
            <a:off x="3041017" y="2133599"/>
            <a:ext cx="3176903" cy="456805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4"/>
          <p:cNvSpPr txBox="1"/>
          <p:nvPr/>
        </p:nvSpPr>
        <p:spPr>
          <a:xfrm>
            <a:off x="14287" y="0"/>
            <a:ext cx="9144000" cy="1579269"/>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2"/>
              </a:buClr>
              <a:buSzPts val="4400"/>
              <a:buFont typeface="Arial"/>
              <a:buNone/>
            </a:pPr>
            <a:r>
              <a:rPr lang="en-US" sz="4400" b="1" i="0" u="none" dirty="0">
                <a:solidFill>
                  <a:schemeClr val="lt2"/>
                </a:solidFill>
                <a:latin typeface="Arial"/>
                <a:ea typeface="Arial"/>
                <a:cs typeface="Arial"/>
                <a:sym typeface="Arial"/>
              </a:rPr>
              <a:t>In EYFS and Key Stage 1:</a:t>
            </a:r>
            <a:endParaRPr dirty="0"/>
          </a:p>
        </p:txBody>
      </p:sp>
      <p:sp>
        <p:nvSpPr>
          <p:cNvPr id="230" name="Google Shape;230;p14"/>
          <p:cNvSpPr txBox="1"/>
          <p:nvPr/>
        </p:nvSpPr>
        <p:spPr>
          <a:xfrm>
            <a:off x="395287" y="1191339"/>
            <a:ext cx="8640762" cy="5055703"/>
          </a:xfrm>
          <a:prstGeom prst="rect">
            <a:avLst/>
          </a:prstGeom>
          <a:noFill/>
          <a:ln>
            <a:noFill/>
          </a:ln>
        </p:spPr>
        <p:txBody>
          <a:bodyPr spcFirstLastPara="1" wrap="square" lIns="91425" tIns="45700" rIns="91425" bIns="45700" anchor="t" anchorCtr="0">
            <a:spAutoFit/>
          </a:bodyPr>
          <a:lstStyle/>
          <a:p>
            <a:pPr marL="457200" marR="0" lvl="0" indent="-457200" algn="l" rtl="0">
              <a:lnSpc>
                <a:spcPct val="112000"/>
              </a:lnSpc>
              <a:spcBef>
                <a:spcPts val="0"/>
              </a:spcBef>
              <a:spcAft>
                <a:spcPts val="0"/>
              </a:spcAft>
              <a:buClr>
                <a:schemeClr val="lt1"/>
              </a:buClr>
              <a:buSzPts val="1600"/>
              <a:buFont typeface="Times New Roman"/>
              <a:buAutoNum type="arabicPeriod"/>
            </a:pPr>
            <a:r>
              <a:rPr lang="en-US" sz="1800" b="1" i="0" u="none" dirty="0">
                <a:solidFill>
                  <a:schemeClr val="lt1"/>
                </a:solidFill>
                <a:sym typeface="Arial"/>
              </a:rPr>
              <a:t>Our priority is </a:t>
            </a:r>
            <a:r>
              <a:rPr lang="en-US" sz="1800" b="1" i="0" u="sng" dirty="0">
                <a:solidFill>
                  <a:schemeClr val="lt1"/>
                </a:solidFill>
                <a:sym typeface="Arial"/>
              </a:rPr>
              <a:t>meeting the needs of our children</a:t>
            </a:r>
            <a:r>
              <a:rPr lang="en-US" sz="1800" b="1" i="0" u="none" dirty="0">
                <a:solidFill>
                  <a:schemeClr val="lt1"/>
                </a:solidFill>
                <a:sym typeface="Arial"/>
              </a:rPr>
              <a:t> – whichever class they are in.</a:t>
            </a:r>
            <a:endParaRPr sz="1800" dirty="0"/>
          </a:p>
          <a:p>
            <a:pPr marL="457200" marR="0" lvl="0" indent="-457200" algn="l" rtl="0">
              <a:lnSpc>
                <a:spcPct val="112000"/>
              </a:lnSpc>
              <a:spcBef>
                <a:spcPts val="0"/>
              </a:spcBef>
              <a:spcAft>
                <a:spcPts val="0"/>
              </a:spcAft>
              <a:buClr>
                <a:schemeClr val="lt1"/>
              </a:buClr>
              <a:buSzPts val="1600"/>
              <a:buFont typeface="Times New Roman"/>
              <a:buAutoNum type="arabicPeriod"/>
            </a:pPr>
            <a:r>
              <a:rPr lang="en-US" sz="1800" b="1" i="0" u="none" dirty="0">
                <a:solidFill>
                  <a:schemeClr val="lt1"/>
                </a:solidFill>
                <a:sym typeface="Arial"/>
              </a:rPr>
              <a:t>Your child will get the required ‘diet’ for their year group – </a:t>
            </a:r>
            <a:r>
              <a:rPr lang="en-US" sz="1800" b="0" i="1" u="sng" dirty="0">
                <a:solidFill>
                  <a:schemeClr val="lt1"/>
                </a:solidFill>
                <a:sym typeface="Arial"/>
              </a:rPr>
              <a:t>but also a diet that is tailored to their need </a:t>
            </a:r>
            <a:r>
              <a:rPr lang="en-US" sz="1800" b="1" i="0" u="none" dirty="0">
                <a:solidFill>
                  <a:schemeClr val="lt1"/>
                </a:solidFill>
                <a:sym typeface="Arial"/>
              </a:rPr>
              <a:t>– this may look different for children in different classes.</a:t>
            </a:r>
            <a:endParaRPr sz="1800" dirty="0"/>
          </a:p>
          <a:p>
            <a:pPr marL="457200" marR="0" lvl="0" indent="-457200" algn="l" rtl="0">
              <a:lnSpc>
                <a:spcPct val="112000"/>
              </a:lnSpc>
              <a:spcBef>
                <a:spcPts val="0"/>
              </a:spcBef>
              <a:spcAft>
                <a:spcPts val="0"/>
              </a:spcAft>
              <a:buClr>
                <a:schemeClr val="lt1"/>
              </a:buClr>
              <a:buSzPts val="1600"/>
              <a:buFont typeface="Times New Roman"/>
              <a:buAutoNum type="arabicPeriod"/>
            </a:pPr>
            <a:r>
              <a:rPr lang="en-US" sz="1800" b="0" i="0" u="none" dirty="0">
                <a:solidFill>
                  <a:schemeClr val="lt1"/>
                </a:solidFill>
                <a:sym typeface="Arial"/>
              </a:rPr>
              <a:t>Classes may work completely independently… </a:t>
            </a:r>
            <a:r>
              <a:rPr lang="en-US" sz="1800" b="0" i="1" u="none" dirty="0">
                <a:solidFill>
                  <a:schemeClr val="lt1"/>
                </a:solidFill>
                <a:sym typeface="Arial"/>
              </a:rPr>
              <a:t>sometimes.</a:t>
            </a:r>
            <a:endParaRPr sz="1800" dirty="0"/>
          </a:p>
          <a:p>
            <a:pPr marL="457200" marR="0" lvl="0" indent="-457200" algn="l" rtl="0">
              <a:lnSpc>
                <a:spcPct val="112000"/>
              </a:lnSpc>
              <a:spcBef>
                <a:spcPts val="0"/>
              </a:spcBef>
              <a:spcAft>
                <a:spcPts val="0"/>
              </a:spcAft>
              <a:buClr>
                <a:schemeClr val="lt1"/>
              </a:buClr>
              <a:buSzPts val="1600"/>
              <a:buFont typeface="Times New Roman"/>
              <a:buAutoNum type="arabicPeriod"/>
            </a:pPr>
            <a:r>
              <a:rPr lang="en-US" sz="1800" b="0" i="0" u="none" dirty="0">
                <a:solidFill>
                  <a:schemeClr val="lt1"/>
                </a:solidFill>
                <a:sym typeface="Arial"/>
              </a:rPr>
              <a:t>Classes may work with the class next door… </a:t>
            </a:r>
            <a:r>
              <a:rPr lang="en-US" sz="1800" b="0" i="1" u="none" dirty="0">
                <a:solidFill>
                  <a:schemeClr val="lt1"/>
                </a:solidFill>
                <a:sym typeface="Arial"/>
              </a:rPr>
              <a:t>sometimes.</a:t>
            </a:r>
            <a:endParaRPr sz="1800" dirty="0"/>
          </a:p>
          <a:p>
            <a:pPr marL="457200" marR="0" lvl="0" indent="-457200" algn="l" rtl="0">
              <a:lnSpc>
                <a:spcPct val="112000"/>
              </a:lnSpc>
              <a:spcBef>
                <a:spcPts val="0"/>
              </a:spcBef>
              <a:spcAft>
                <a:spcPts val="0"/>
              </a:spcAft>
              <a:buClr>
                <a:schemeClr val="lt1"/>
              </a:buClr>
              <a:buSzPts val="1600"/>
              <a:buFont typeface="Times New Roman"/>
              <a:buAutoNum type="arabicPeriod"/>
            </a:pPr>
            <a:r>
              <a:rPr lang="en-US" sz="1800" b="0" i="0" u="none" dirty="0">
                <a:solidFill>
                  <a:schemeClr val="lt1"/>
                </a:solidFill>
                <a:sym typeface="Arial"/>
              </a:rPr>
              <a:t>Children </a:t>
            </a:r>
            <a:r>
              <a:rPr lang="en-US" sz="1800" b="0" i="0" u="sng" dirty="0">
                <a:solidFill>
                  <a:schemeClr val="lt1"/>
                </a:solidFill>
                <a:sym typeface="Arial"/>
              </a:rPr>
              <a:t>may</a:t>
            </a:r>
            <a:r>
              <a:rPr lang="en-US" sz="1800" b="0" i="0" u="none" dirty="0">
                <a:solidFill>
                  <a:schemeClr val="lt1"/>
                </a:solidFill>
                <a:sym typeface="Arial"/>
              </a:rPr>
              <a:t> do things with other children in their year group – thus mixing with other classes or doing similar activities… </a:t>
            </a:r>
            <a:r>
              <a:rPr lang="en-US" sz="1800" b="0" i="1" u="none" dirty="0">
                <a:solidFill>
                  <a:schemeClr val="lt1"/>
                </a:solidFill>
                <a:sym typeface="Arial"/>
              </a:rPr>
              <a:t>sometimes.</a:t>
            </a:r>
            <a:endParaRPr sz="1800" dirty="0"/>
          </a:p>
          <a:p>
            <a:pPr marL="457200" marR="0" lvl="0" indent="-457200" algn="l" rtl="0">
              <a:lnSpc>
                <a:spcPct val="112000"/>
              </a:lnSpc>
              <a:spcBef>
                <a:spcPts val="0"/>
              </a:spcBef>
              <a:spcAft>
                <a:spcPts val="0"/>
              </a:spcAft>
              <a:buClr>
                <a:schemeClr val="lt1"/>
              </a:buClr>
              <a:buSzPts val="1600"/>
              <a:buFont typeface="Times New Roman"/>
              <a:buAutoNum type="arabicPeriod"/>
            </a:pPr>
            <a:r>
              <a:rPr lang="en-US" sz="1800" b="0" i="0" u="none" dirty="0">
                <a:solidFill>
                  <a:schemeClr val="lt1"/>
                </a:solidFill>
                <a:sym typeface="Arial"/>
              </a:rPr>
              <a:t>For example: at Christmas, UK will work with Thailand on a performance and India will work with Italy on a different performance – each child will be included.</a:t>
            </a:r>
            <a:endParaRPr sz="1800" dirty="0"/>
          </a:p>
          <a:p>
            <a:pPr marL="457200" marR="0" lvl="0" indent="-457200" algn="l" rtl="0">
              <a:lnSpc>
                <a:spcPct val="112000"/>
              </a:lnSpc>
              <a:spcBef>
                <a:spcPts val="0"/>
              </a:spcBef>
              <a:spcAft>
                <a:spcPts val="0"/>
              </a:spcAft>
              <a:buClr>
                <a:schemeClr val="lt1"/>
              </a:buClr>
              <a:buSzPts val="1600"/>
              <a:buFont typeface="Times New Roman"/>
              <a:buAutoNum type="arabicPeriod"/>
            </a:pPr>
            <a:r>
              <a:rPr lang="en-US" sz="1800" b="0" i="0" u="none" dirty="0">
                <a:solidFill>
                  <a:schemeClr val="lt1"/>
                </a:solidFill>
                <a:sym typeface="Arial"/>
              </a:rPr>
              <a:t>You may hear that children who are in another class, </a:t>
            </a:r>
            <a:r>
              <a:rPr lang="en-US" sz="1800" b="0" i="1" u="none" dirty="0">
                <a:solidFill>
                  <a:schemeClr val="lt1"/>
                </a:solidFill>
                <a:sym typeface="Arial"/>
              </a:rPr>
              <a:t>but are in the same year group as your child, </a:t>
            </a:r>
            <a:r>
              <a:rPr lang="en-US" sz="1800" b="0" i="0" u="none" dirty="0">
                <a:solidFill>
                  <a:schemeClr val="lt1"/>
                </a:solidFill>
                <a:sym typeface="Arial"/>
              </a:rPr>
              <a:t>are doing something different from your child – don’t worry!  Refer to point 1!</a:t>
            </a:r>
            <a:endParaRPr sz="1800" dirty="0"/>
          </a:p>
          <a:p>
            <a:pPr marL="457200" marR="0" lvl="0" indent="-457200" algn="l" rtl="0">
              <a:lnSpc>
                <a:spcPct val="112000"/>
              </a:lnSpc>
              <a:spcBef>
                <a:spcPts val="0"/>
              </a:spcBef>
              <a:spcAft>
                <a:spcPts val="0"/>
              </a:spcAft>
              <a:buClr>
                <a:schemeClr val="lt1"/>
              </a:buClr>
              <a:buSzPts val="1600"/>
              <a:buFont typeface="Times New Roman"/>
              <a:buAutoNum type="arabicPeriod"/>
            </a:pPr>
            <a:r>
              <a:rPr lang="en-US" sz="1800" b="0" i="0" u="none" dirty="0">
                <a:solidFill>
                  <a:schemeClr val="lt1"/>
                </a:solidFill>
                <a:sym typeface="Arial"/>
              </a:rPr>
              <a:t>We will try our best to communicate clearly with you.</a:t>
            </a:r>
            <a:endParaRPr sz="1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5"/>
          <p:cNvSpPr txBox="1">
            <a:spLocks noGrp="1"/>
          </p:cNvSpPr>
          <p:nvPr>
            <p:ph type="title"/>
          </p:nvPr>
        </p:nvSpPr>
        <p:spPr>
          <a:xfrm>
            <a:off x="468312" y="0"/>
            <a:ext cx="8229600" cy="95567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4400"/>
              <a:buFont typeface="Arial"/>
              <a:buNone/>
            </a:pPr>
            <a:r>
              <a:rPr lang="en-US" sz="4400" b="1" i="0" u="none">
                <a:solidFill>
                  <a:schemeClr val="lt2"/>
                </a:solidFill>
                <a:latin typeface="Arial"/>
                <a:ea typeface="Arial"/>
                <a:cs typeface="Arial"/>
                <a:sym typeface="Arial"/>
              </a:rPr>
              <a:t>School Uniform</a:t>
            </a:r>
            <a:endParaRPr/>
          </a:p>
        </p:txBody>
      </p:sp>
      <p:sp>
        <p:nvSpPr>
          <p:cNvPr id="236" name="Google Shape;236;p15"/>
          <p:cNvSpPr txBox="1">
            <a:spLocks noGrp="1"/>
          </p:cNvSpPr>
          <p:nvPr>
            <p:ph idx="1"/>
          </p:nvPr>
        </p:nvSpPr>
        <p:spPr>
          <a:xfrm>
            <a:off x="179387" y="1379098"/>
            <a:ext cx="8856662" cy="4827736"/>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hlink"/>
              </a:buClr>
              <a:buSzPts val="1440"/>
              <a:buFont typeface="Noto Sans Symbols"/>
              <a:buChar char="■"/>
            </a:pPr>
            <a:r>
              <a:rPr lang="en-US" sz="2400" b="0" i="0" u="none" dirty="0">
                <a:solidFill>
                  <a:schemeClr val="lt1"/>
                </a:solidFill>
                <a:latin typeface="Arial"/>
                <a:ea typeface="Arial"/>
                <a:cs typeface="Arial"/>
                <a:sym typeface="Arial"/>
              </a:rPr>
              <a:t>Please ensure that all </a:t>
            </a:r>
            <a:r>
              <a:rPr lang="en-US" sz="2400" b="0" i="0" u="none" dirty="0" smtClean="0">
                <a:solidFill>
                  <a:schemeClr val="lt1"/>
                </a:solidFill>
                <a:latin typeface="Arial"/>
                <a:ea typeface="Arial"/>
                <a:cs typeface="Arial"/>
                <a:sym typeface="Arial"/>
              </a:rPr>
              <a:t>items of </a:t>
            </a:r>
            <a:r>
              <a:rPr lang="en-US" sz="2400" b="0" i="0" u="none" dirty="0">
                <a:solidFill>
                  <a:schemeClr val="lt1"/>
                </a:solidFill>
                <a:latin typeface="Arial"/>
                <a:ea typeface="Arial"/>
                <a:cs typeface="Arial"/>
                <a:sym typeface="Arial"/>
              </a:rPr>
              <a:t>your children’s school uniform, including PE kits (</a:t>
            </a:r>
            <a:r>
              <a:rPr lang="en-US" sz="2400" dirty="0">
                <a:latin typeface="Arial"/>
                <a:ea typeface="Arial"/>
                <a:cs typeface="Arial"/>
                <a:sym typeface="Arial"/>
              </a:rPr>
              <a:t>when requested</a:t>
            </a:r>
            <a:r>
              <a:rPr lang="en-US" sz="2400" b="0" i="0" u="none" dirty="0">
                <a:solidFill>
                  <a:schemeClr val="lt1"/>
                </a:solidFill>
                <a:latin typeface="Arial"/>
                <a:ea typeface="Arial"/>
                <a:cs typeface="Arial"/>
                <a:sym typeface="Arial"/>
              </a:rPr>
              <a:t>) and coats, are clearly labelled with their name.</a:t>
            </a:r>
            <a:endParaRPr dirty="0"/>
          </a:p>
          <a:p>
            <a:pPr marL="342900" lvl="0" indent="-274320" algn="l" rtl="0">
              <a:lnSpc>
                <a:spcPct val="90000"/>
              </a:lnSpc>
              <a:spcBef>
                <a:spcPts val="360"/>
              </a:spcBef>
              <a:spcAft>
                <a:spcPts val="0"/>
              </a:spcAft>
              <a:buClr>
                <a:schemeClr val="hlink"/>
              </a:buClr>
              <a:buSzPts val="1080"/>
              <a:buFont typeface="Noto Sans Symbols"/>
              <a:buNone/>
            </a:pPr>
            <a:endParaRPr sz="1800" b="0" i="0" u="none" dirty="0">
              <a:solidFill>
                <a:schemeClr val="lt1"/>
              </a:solidFill>
              <a:latin typeface="Arial"/>
              <a:ea typeface="Arial"/>
              <a:cs typeface="Arial"/>
              <a:sym typeface="Arial"/>
            </a:endParaRPr>
          </a:p>
          <a:p>
            <a:pPr marL="342900" lvl="0" indent="-342900" algn="l" rtl="0">
              <a:lnSpc>
                <a:spcPct val="90000"/>
              </a:lnSpc>
              <a:spcBef>
                <a:spcPts val="480"/>
              </a:spcBef>
              <a:spcAft>
                <a:spcPts val="0"/>
              </a:spcAft>
              <a:buClr>
                <a:schemeClr val="hlink"/>
              </a:buClr>
              <a:buSzPts val="1440"/>
              <a:buFont typeface="Noto Sans Symbols"/>
              <a:buChar char="■"/>
            </a:pPr>
            <a:r>
              <a:rPr lang="en-US" sz="2400" dirty="0">
                <a:latin typeface="Arial"/>
                <a:ea typeface="Arial"/>
                <a:cs typeface="Arial"/>
                <a:sym typeface="Arial"/>
              </a:rPr>
              <a:t>Check this regularly. </a:t>
            </a:r>
            <a:r>
              <a:rPr lang="en-US" sz="2400" b="0" i="0" u="none" dirty="0">
                <a:solidFill>
                  <a:schemeClr val="lt1"/>
                </a:solidFill>
                <a:latin typeface="Arial"/>
                <a:ea typeface="Arial"/>
                <a:cs typeface="Arial"/>
                <a:sym typeface="Arial"/>
              </a:rPr>
              <a:t>If you notice the name is starting to wear </a:t>
            </a:r>
            <a:r>
              <a:rPr lang="en-US" sz="2400" b="0" i="0" u="none" dirty="0" smtClean="0">
                <a:solidFill>
                  <a:schemeClr val="lt1"/>
                </a:solidFill>
                <a:latin typeface="Arial"/>
                <a:ea typeface="Arial"/>
                <a:cs typeface="Arial"/>
                <a:sym typeface="Arial"/>
              </a:rPr>
              <a:t>off, </a:t>
            </a:r>
            <a:r>
              <a:rPr lang="en-US" sz="2400" b="0" i="0" u="none" dirty="0">
                <a:solidFill>
                  <a:schemeClr val="lt1"/>
                </a:solidFill>
                <a:latin typeface="Arial"/>
                <a:ea typeface="Arial"/>
                <a:cs typeface="Arial"/>
                <a:sym typeface="Arial"/>
              </a:rPr>
              <a:t>please could you re-write it in so we know who items belong to.</a:t>
            </a:r>
            <a:endParaRPr dirty="0"/>
          </a:p>
          <a:p>
            <a:pPr marL="342900" lvl="0" indent="-274320" algn="l" rtl="0">
              <a:lnSpc>
                <a:spcPct val="90000"/>
              </a:lnSpc>
              <a:spcBef>
                <a:spcPts val="360"/>
              </a:spcBef>
              <a:spcAft>
                <a:spcPts val="0"/>
              </a:spcAft>
              <a:buClr>
                <a:schemeClr val="hlink"/>
              </a:buClr>
              <a:buSzPts val="1080"/>
              <a:buFont typeface="Noto Sans Symbols"/>
              <a:buNone/>
            </a:pPr>
            <a:endParaRPr sz="1800" b="0" i="0" u="none" dirty="0">
              <a:solidFill>
                <a:schemeClr val="lt1"/>
              </a:solidFill>
              <a:latin typeface="Arial"/>
              <a:ea typeface="Arial"/>
              <a:cs typeface="Arial"/>
              <a:sym typeface="Arial"/>
            </a:endParaRPr>
          </a:p>
          <a:p>
            <a:pPr marL="342900" lvl="0" indent="-342900" algn="l" rtl="0">
              <a:lnSpc>
                <a:spcPct val="90000"/>
              </a:lnSpc>
              <a:spcBef>
                <a:spcPts val="480"/>
              </a:spcBef>
              <a:spcAft>
                <a:spcPts val="0"/>
              </a:spcAft>
              <a:buClr>
                <a:schemeClr val="hlink"/>
              </a:buClr>
              <a:buSzPts val="1440"/>
              <a:buFont typeface="Noto Sans Symbols"/>
              <a:buChar char="■"/>
            </a:pPr>
            <a:r>
              <a:rPr lang="en-US" sz="2400" b="0" i="0" u="none" dirty="0">
                <a:solidFill>
                  <a:schemeClr val="lt1"/>
                </a:solidFill>
                <a:latin typeface="Arial"/>
                <a:ea typeface="Arial"/>
                <a:cs typeface="Arial"/>
                <a:sym typeface="Arial"/>
              </a:rPr>
              <a:t>At the end of the day we try to collect all jumpers and </a:t>
            </a:r>
            <a:r>
              <a:rPr lang="en-US" sz="2400" b="0" i="0" u="none" dirty="0" smtClean="0">
                <a:solidFill>
                  <a:schemeClr val="lt1"/>
                </a:solidFill>
                <a:latin typeface="Arial"/>
                <a:ea typeface="Arial"/>
                <a:cs typeface="Arial"/>
                <a:sym typeface="Arial"/>
              </a:rPr>
              <a:t>cardigans, </a:t>
            </a:r>
            <a:r>
              <a:rPr lang="en-US" sz="2400" b="0" i="0" u="none" dirty="0" err="1" smtClean="0">
                <a:solidFill>
                  <a:schemeClr val="lt1"/>
                </a:solidFill>
                <a:latin typeface="Arial"/>
                <a:ea typeface="Arial"/>
                <a:cs typeface="Arial"/>
                <a:sym typeface="Arial"/>
              </a:rPr>
              <a:t>etc</a:t>
            </a:r>
            <a:r>
              <a:rPr lang="en-US" sz="2400" b="0" i="0" u="none" dirty="0" smtClean="0">
                <a:solidFill>
                  <a:schemeClr val="lt1"/>
                </a:solidFill>
                <a:latin typeface="Arial"/>
                <a:ea typeface="Arial"/>
                <a:cs typeface="Arial"/>
                <a:sym typeface="Arial"/>
              </a:rPr>
              <a:t>, </a:t>
            </a:r>
            <a:r>
              <a:rPr lang="en-US" sz="2400" b="0" i="0" u="none" dirty="0">
                <a:solidFill>
                  <a:schemeClr val="lt1"/>
                </a:solidFill>
                <a:latin typeface="Arial"/>
                <a:ea typeface="Arial"/>
                <a:cs typeface="Arial"/>
                <a:sym typeface="Arial"/>
              </a:rPr>
              <a:t>from the cloakroom to give </a:t>
            </a:r>
            <a:r>
              <a:rPr lang="en-US" sz="2400" b="0" i="0" u="none" dirty="0" smtClean="0">
                <a:solidFill>
                  <a:schemeClr val="lt1"/>
                </a:solidFill>
                <a:latin typeface="Arial"/>
                <a:ea typeface="Arial"/>
                <a:cs typeface="Arial"/>
                <a:sym typeface="Arial"/>
              </a:rPr>
              <a:t>out; </a:t>
            </a:r>
            <a:r>
              <a:rPr lang="en-US" sz="2400" b="0" i="0" u="none" dirty="0">
                <a:solidFill>
                  <a:schemeClr val="lt1"/>
                </a:solidFill>
                <a:latin typeface="Arial"/>
                <a:ea typeface="Arial"/>
                <a:cs typeface="Arial"/>
                <a:sym typeface="Arial"/>
              </a:rPr>
              <a:t>please check your children’s jumpers when they get home to ensure they are not wearing </a:t>
            </a:r>
            <a:r>
              <a:rPr lang="en-US" sz="2400" b="0" i="0" u="none" dirty="0" smtClean="0">
                <a:solidFill>
                  <a:schemeClr val="lt1"/>
                </a:solidFill>
                <a:latin typeface="Arial"/>
                <a:ea typeface="Arial"/>
                <a:cs typeface="Arial"/>
                <a:sym typeface="Arial"/>
              </a:rPr>
              <a:t>someone </a:t>
            </a:r>
            <a:r>
              <a:rPr lang="en-US" sz="2400" b="0" i="0" u="none" dirty="0">
                <a:solidFill>
                  <a:schemeClr val="lt1"/>
                </a:solidFill>
                <a:latin typeface="Arial"/>
                <a:ea typeface="Arial"/>
                <a:cs typeface="Arial"/>
                <a:sym typeface="Arial"/>
              </a:rPr>
              <a:t>else’s. We can only return them if they are still clearly named.</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6"/>
          <p:cNvSpPr txBox="1">
            <a:spLocks noGrp="1"/>
          </p:cNvSpPr>
          <p:nvPr>
            <p:ph type="title"/>
          </p:nvPr>
        </p:nvSpPr>
        <p:spPr>
          <a:xfrm>
            <a:off x="498565" y="341882"/>
            <a:ext cx="7055380" cy="99955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4400"/>
              <a:buFont typeface="Arial"/>
              <a:buNone/>
            </a:pPr>
            <a:r>
              <a:rPr lang="en-US" sz="4400" b="1" i="0" u="none" dirty="0">
                <a:solidFill>
                  <a:schemeClr val="lt2"/>
                </a:solidFill>
                <a:latin typeface="Arial"/>
                <a:ea typeface="Arial"/>
                <a:cs typeface="Arial"/>
                <a:sym typeface="Arial"/>
              </a:rPr>
              <a:t>Learning Journals</a:t>
            </a:r>
            <a:endParaRPr dirty="0"/>
          </a:p>
        </p:txBody>
      </p:sp>
      <p:sp>
        <p:nvSpPr>
          <p:cNvPr id="242" name="Google Shape;242;p16"/>
          <p:cNvSpPr txBox="1">
            <a:spLocks noGrp="1"/>
          </p:cNvSpPr>
          <p:nvPr>
            <p:ph idx="1"/>
          </p:nvPr>
        </p:nvSpPr>
        <p:spPr>
          <a:xfrm>
            <a:off x="250825" y="1341437"/>
            <a:ext cx="8569325" cy="4525962"/>
          </a:xfrm>
          <a:prstGeom prst="rect">
            <a:avLst/>
          </a:prstGeom>
          <a:noFill/>
          <a:ln>
            <a:noFill/>
          </a:ln>
        </p:spPr>
        <p:txBody>
          <a:bodyPr spcFirstLastPara="1" wrap="square" lIns="91425" tIns="45700" rIns="91425" bIns="45700" anchor="t" anchorCtr="0">
            <a:noAutofit/>
          </a:bodyPr>
          <a:lstStyle/>
          <a:p>
            <a:pPr marL="342900" lvl="0" indent="-342900" algn="l" rtl="0">
              <a:lnSpc>
                <a:spcPct val="112000"/>
              </a:lnSpc>
              <a:spcBef>
                <a:spcPts val="0"/>
              </a:spcBef>
              <a:spcAft>
                <a:spcPts val="0"/>
              </a:spcAft>
              <a:buClr>
                <a:schemeClr val="hlink"/>
              </a:buClr>
              <a:buSzPts val="1920"/>
              <a:buFont typeface="Noto Sans Symbols"/>
              <a:buChar char="■"/>
            </a:pPr>
            <a:r>
              <a:rPr lang="en-US" sz="2800" b="0" i="0" u="none" dirty="0">
                <a:solidFill>
                  <a:schemeClr val="lt1"/>
                </a:solidFill>
                <a:latin typeface="Arial"/>
                <a:ea typeface="Arial"/>
                <a:cs typeface="Arial"/>
                <a:sym typeface="Arial"/>
              </a:rPr>
              <a:t>One of the ways in which your child is assessed in </a:t>
            </a:r>
            <a:r>
              <a:rPr lang="en-US" sz="2800" b="0" i="0" u="none" dirty="0" smtClean="0">
                <a:solidFill>
                  <a:schemeClr val="lt1"/>
                </a:solidFill>
                <a:latin typeface="Arial"/>
                <a:ea typeface="Arial"/>
                <a:cs typeface="Arial"/>
                <a:sym typeface="Arial"/>
              </a:rPr>
              <a:t>Reception </a:t>
            </a:r>
            <a:r>
              <a:rPr lang="en-US" sz="2800" b="0" i="0" u="none" dirty="0">
                <a:solidFill>
                  <a:schemeClr val="lt1"/>
                </a:solidFill>
                <a:latin typeface="Arial"/>
                <a:ea typeface="Arial"/>
                <a:cs typeface="Arial"/>
                <a:sym typeface="Arial"/>
              </a:rPr>
              <a:t>is </a:t>
            </a:r>
            <a:r>
              <a:rPr lang="en-US" sz="2800" b="0" i="0" u="none" dirty="0" smtClean="0">
                <a:solidFill>
                  <a:schemeClr val="lt1"/>
                </a:solidFill>
                <a:latin typeface="Arial"/>
                <a:ea typeface="Arial"/>
                <a:cs typeface="Arial"/>
                <a:sym typeface="Arial"/>
              </a:rPr>
              <a:t>by </a:t>
            </a:r>
            <a:r>
              <a:rPr lang="en-US" sz="2800" b="0" i="0" u="none" dirty="0">
                <a:solidFill>
                  <a:schemeClr val="lt1"/>
                </a:solidFill>
                <a:latin typeface="Arial"/>
                <a:ea typeface="Arial"/>
                <a:cs typeface="Arial"/>
                <a:sym typeface="Arial"/>
              </a:rPr>
              <a:t>collecting evidence of things they have said or done.  These are put into a ‘Learning Journal’, which is simply a</a:t>
            </a:r>
            <a:r>
              <a:rPr lang="en-US" sz="2800" dirty="0">
                <a:solidFill>
                  <a:schemeClr val="lt1"/>
                </a:solidFill>
                <a:latin typeface="Arial"/>
                <a:ea typeface="Arial"/>
                <a:cs typeface="Arial"/>
                <a:sym typeface="Arial"/>
              </a:rPr>
              <a:t> collection </a:t>
            </a:r>
            <a:r>
              <a:rPr lang="en-US" sz="2800" b="0" i="0" u="none" dirty="0">
                <a:solidFill>
                  <a:schemeClr val="lt1"/>
                </a:solidFill>
                <a:latin typeface="Arial"/>
                <a:ea typeface="Arial"/>
                <a:cs typeface="Arial"/>
                <a:sym typeface="Arial"/>
              </a:rPr>
              <a:t>of your child’s achievements.  </a:t>
            </a:r>
            <a:endParaRPr sz="2800" dirty="0"/>
          </a:p>
          <a:p>
            <a:pPr marL="342900" lvl="0" indent="-220980" algn="l" rtl="0">
              <a:lnSpc>
                <a:spcPct val="112000"/>
              </a:lnSpc>
              <a:spcBef>
                <a:spcPts val="640"/>
              </a:spcBef>
              <a:spcAft>
                <a:spcPts val="0"/>
              </a:spcAft>
              <a:buClr>
                <a:schemeClr val="hlink"/>
              </a:buClr>
              <a:buSzPts val="1920"/>
              <a:buFont typeface="Noto Sans Symbols"/>
              <a:buNone/>
            </a:pPr>
            <a:endParaRPr sz="2800" b="0" i="0" u="none" dirty="0">
              <a:solidFill>
                <a:schemeClr val="lt1"/>
              </a:solidFill>
              <a:latin typeface="Arial"/>
              <a:ea typeface="Arial"/>
              <a:cs typeface="Arial"/>
              <a:sym typeface="Arial"/>
            </a:endParaRPr>
          </a:p>
          <a:p>
            <a:pPr marL="342900" lvl="0" indent="-342900" algn="l" rtl="0">
              <a:lnSpc>
                <a:spcPct val="112000"/>
              </a:lnSpc>
              <a:spcBef>
                <a:spcPts val="640"/>
              </a:spcBef>
              <a:spcAft>
                <a:spcPts val="0"/>
              </a:spcAft>
              <a:buClr>
                <a:schemeClr val="hlink"/>
              </a:buClr>
              <a:buSzPts val="1920"/>
              <a:buFont typeface="Noto Sans Symbols"/>
              <a:buChar char="■"/>
            </a:pPr>
            <a:r>
              <a:rPr lang="en-US" sz="2800" b="0" i="0" u="none" dirty="0">
                <a:solidFill>
                  <a:schemeClr val="lt1"/>
                </a:solidFill>
                <a:latin typeface="Arial"/>
                <a:ea typeface="Arial"/>
                <a:cs typeface="Arial"/>
                <a:sym typeface="Arial"/>
              </a:rPr>
              <a:t>Throughout </a:t>
            </a:r>
            <a:r>
              <a:rPr lang="en-US" sz="2800" b="0" i="0" u="none" dirty="0" smtClean="0">
                <a:solidFill>
                  <a:schemeClr val="lt1"/>
                </a:solidFill>
                <a:latin typeface="Arial"/>
                <a:ea typeface="Arial"/>
                <a:cs typeface="Arial"/>
                <a:sym typeface="Arial"/>
              </a:rPr>
              <a:t>Reception </a:t>
            </a:r>
            <a:r>
              <a:rPr lang="en-US" sz="2800" b="0" i="0" u="none" dirty="0">
                <a:solidFill>
                  <a:schemeClr val="lt1"/>
                </a:solidFill>
                <a:latin typeface="Arial"/>
                <a:ea typeface="Arial"/>
                <a:cs typeface="Arial"/>
                <a:sym typeface="Arial"/>
              </a:rPr>
              <a:t>this is used to work out your child’s learning and their next steps</a:t>
            </a:r>
            <a:r>
              <a:rPr lang="en-US" sz="3200" b="0" i="0" u="none" dirty="0">
                <a:solidFill>
                  <a:schemeClr val="lt1"/>
                </a:solidFill>
                <a:latin typeface="Arial"/>
                <a:ea typeface="Arial"/>
                <a:cs typeface="Arial"/>
                <a:sym typeface="Arial"/>
              </a:rPr>
              <a:t>.</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
          <p:cNvSpPr txBox="1">
            <a:spLocks noGrp="1"/>
          </p:cNvSpPr>
          <p:nvPr>
            <p:ph type="title"/>
          </p:nvPr>
        </p:nvSpPr>
        <p:spPr>
          <a:xfrm>
            <a:off x="468312" y="260350"/>
            <a:ext cx="8229600" cy="95408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4400"/>
              <a:buFont typeface="Arial"/>
              <a:buNone/>
            </a:pPr>
            <a:r>
              <a:rPr lang="en-US" sz="4400" b="1" i="0" u="none">
                <a:solidFill>
                  <a:schemeClr val="lt2"/>
                </a:solidFill>
                <a:latin typeface="Arial"/>
                <a:ea typeface="Arial"/>
                <a:cs typeface="Arial"/>
                <a:sym typeface="Arial"/>
              </a:rPr>
              <a:t>U.K. Timetable</a:t>
            </a:r>
            <a:endParaRPr/>
          </a:p>
        </p:txBody>
      </p:sp>
      <p:sp>
        <p:nvSpPr>
          <p:cNvPr id="139" name="Google Shape;139;p2"/>
          <p:cNvSpPr txBox="1">
            <a:spLocks noGrp="1"/>
          </p:cNvSpPr>
          <p:nvPr>
            <p:ph idx="1"/>
          </p:nvPr>
        </p:nvSpPr>
        <p:spPr>
          <a:xfrm>
            <a:off x="250825" y="1341437"/>
            <a:ext cx="8713787" cy="525621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440"/>
              <a:buNone/>
            </a:pPr>
            <a:endParaRPr sz="2400" b="0" i="0" u="none" dirty="0">
              <a:solidFill>
                <a:schemeClr val="lt1"/>
              </a:solidFill>
              <a:latin typeface="Schoolbell"/>
              <a:ea typeface="Schoolbell"/>
              <a:cs typeface="Schoolbell"/>
              <a:sym typeface="Schoolbell"/>
            </a:endParaRPr>
          </a:p>
          <a:p>
            <a:pPr marL="0" lvl="0" indent="-91440" algn="l" rtl="0">
              <a:lnSpc>
                <a:spcPct val="90000"/>
              </a:lnSpc>
              <a:spcBef>
                <a:spcPts val="480"/>
              </a:spcBef>
              <a:spcAft>
                <a:spcPts val="0"/>
              </a:spcAft>
              <a:buClr>
                <a:schemeClr val="hlink"/>
              </a:buClr>
              <a:buSzPts val="1440"/>
              <a:buFont typeface="Noto Sans Symbols"/>
              <a:buChar char="■"/>
            </a:pPr>
            <a:r>
              <a:rPr lang="en-US" sz="2400" b="0" i="0" u="none" dirty="0">
                <a:solidFill>
                  <a:schemeClr val="lt1"/>
                </a:solidFill>
                <a:latin typeface="Arial"/>
                <a:ea typeface="Arial"/>
                <a:cs typeface="Arial"/>
                <a:sym typeface="Arial"/>
              </a:rPr>
              <a:t>Forest School will be on a Wednesday, starting on </a:t>
            </a:r>
            <a:endParaRPr lang="en-US" sz="2400" b="0" i="0" u="none" dirty="0" smtClean="0">
              <a:solidFill>
                <a:schemeClr val="lt1"/>
              </a:solidFill>
              <a:latin typeface="Arial"/>
              <a:ea typeface="Arial"/>
              <a:cs typeface="Arial"/>
              <a:sym typeface="Arial"/>
            </a:endParaRPr>
          </a:p>
          <a:p>
            <a:pPr marL="0" lvl="0" indent="0" algn="l" rtl="0">
              <a:lnSpc>
                <a:spcPct val="90000"/>
              </a:lnSpc>
              <a:spcBef>
                <a:spcPts val="480"/>
              </a:spcBef>
              <a:spcAft>
                <a:spcPts val="0"/>
              </a:spcAft>
              <a:buClr>
                <a:schemeClr val="hlink"/>
              </a:buClr>
              <a:buSzPts val="1440"/>
              <a:buNone/>
            </a:pPr>
            <a:r>
              <a:rPr lang="en-US" sz="2400" dirty="0">
                <a:solidFill>
                  <a:schemeClr val="lt1"/>
                </a:solidFill>
                <a:latin typeface="Arial"/>
                <a:ea typeface="Arial"/>
                <a:cs typeface="Arial"/>
                <a:sym typeface="Arial"/>
              </a:rPr>
              <a:t> </a:t>
            </a:r>
            <a:r>
              <a:rPr lang="en-US" sz="2400" b="0" i="0" u="none" dirty="0" smtClean="0">
                <a:solidFill>
                  <a:schemeClr val="lt1"/>
                </a:solidFill>
                <a:latin typeface="Arial"/>
                <a:ea typeface="Arial"/>
                <a:cs typeface="Arial"/>
                <a:sym typeface="Arial"/>
              </a:rPr>
              <a:t>1st </a:t>
            </a:r>
            <a:r>
              <a:rPr lang="en-US" sz="2400" b="0" i="0" u="none" dirty="0">
                <a:solidFill>
                  <a:schemeClr val="lt1"/>
                </a:solidFill>
                <a:latin typeface="Arial"/>
                <a:ea typeface="Arial"/>
                <a:cs typeface="Arial"/>
                <a:sym typeface="Arial"/>
              </a:rPr>
              <a:t>November. </a:t>
            </a:r>
            <a:endParaRPr dirty="0"/>
          </a:p>
          <a:p>
            <a:pPr marL="0" lvl="0" indent="0" algn="l" rtl="0">
              <a:lnSpc>
                <a:spcPct val="90000"/>
              </a:lnSpc>
              <a:spcBef>
                <a:spcPts val="480"/>
              </a:spcBef>
              <a:spcAft>
                <a:spcPts val="0"/>
              </a:spcAft>
              <a:buClr>
                <a:schemeClr val="hlink"/>
              </a:buClr>
              <a:buSzPts val="1440"/>
              <a:buFont typeface="Noto Sans Symbols"/>
              <a:buNone/>
            </a:pPr>
            <a:endParaRPr sz="2400" b="0" i="0" u="none" dirty="0">
              <a:solidFill>
                <a:schemeClr val="lt1"/>
              </a:solidFill>
              <a:latin typeface="Arial"/>
              <a:ea typeface="Arial"/>
              <a:cs typeface="Arial"/>
              <a:sym typeface="Arial"/>
            </a:endParaRPr>
          </a:p>
          <a:p>
            <a:pPr marL="0" lvl="0" indent="-91440" algn="l" rtl="0">
              <a:lnSpc>
                <a:spcPct val="90000"/>
              </a:lnSpc>
              <a:spcBef>
                <a:spcPts val="480"/>
              </a:spcBef>
              <a:spcAft>
                <a:spcPts val="0"/>
              </a:spcAft>
              <a:buClr>
                <a:schemeClr val="hlink"/>
              </a:buClr>
              <a:buSzPts val="1440"/>
              <a:buFont typeface="Noto Sans Symbols"/>
              <a:buChar char="■"/>
            </a:pPr>
            <a:r>
              <a:rPr lang="en-US" sz="2400" b="0" i="0" u="none" dirty="0">
                <a:solidFill>
                  <a:schemeClr val="lt1"/>
                </a:solidFill>
                <a:latin typeface="Arial"/>
                <a:ea typeface="Arial"/>
                <a:cs typeface="Arial"/>
                <a:sym typeface="Arial"/>
              </a:rPr>
              <a:t>Miss </a:t>
            </a:r>
            <a:r>
              <a:rPr lang="en-US" sz="2400" b="0" i="0" u="none" dirty="0" err="1">
                <a:solidFill>
                  <a:schemeClr val="lt1"/>
                </a:solidFill>
                <a:latin typeface="Arial"/>
                <a:ea typeface="Arial"/>
                <a:cs typeface="Arial"/>
                <a:sym typeface="Arial"/>
              </a:rPr>
              <a:t>Dunstall</a:t>
            </a:r>
            <a:r>
              <a:rPr lang="en-US" sz="2400" b="0" i="0" u="none" dirty="0">
                <a:solidFill>
                  <a:schemeClr val="lt1"/>
                </a:solidFill>
                <a:latin typeface="Arial"/>
                <a:ea typeface="Arial"/>
                <a:cs typeface="Arial"/>
                <a:sym typeface="Arial"/>
              </a:rPr>
              <a:t> will take U.K. class every Thursday </a:t>
            </a:r>
            <a:endParaRPr lang="en-US" sz="2400" b="0" i="0" u="none" dirty="0" smtClean="0">
              <a:solidFill>
                <a:schemeClr val="lt1"/>
              </a:solidFill>
              <a:latin typeface="Arial"/>
              <a:ea typeface="Arial"/>
              <a:cs typeface="Arial"/>
              <a:sym typeface="Arial"/>
            </a:endParaRPr>
          </a:p>
          <a:p>
            <a:pPr marL="0" lvl="0" indent="0" algn="l" rtl="0">
              <a:lnSpc>
                <a:spcPct val="90000"/>
              </a:lnSpc>
              <a:spcBef>
                <a:spcPts val="480"/>
              </a:spcBef>
              <a:spcAft>
                <a:spcPts val="0"/>
              </a:spcAft>
              <a:buClr>
                <a:schemeClr val="hlink"/>
              </a:buClr>
              <a:buSzPts val="1440"/>
              <a:buNone/>
            </a:pPr>
            <a:r>
              <a:rPr lang="en-US" sz="2400" dirty="0">
                <a:solidFill>
                  <a:schemeClr val="lt1"/>
                </a:solidFill>
                <a:latin typeface="Arial"/>
                <a:ea typeface="Arial"/>
                <a:cs typeface="Arial"/>
                <a:sym typeface="Arial"/>
              </a:rPr>
              <a:t> </a:t>
            </a:r>
            <a:r>
              <a:rPr lang="en-US" sz="2400" b="0" i="0" u="none" dirty="0" smtClean="0">
                <a:solidFill>
                  <a:schemeClr val="lt1"/>
                </a:solidFill>
                <a:latin typeface="Arial"/>
                <a:ea typeface="Arial"/>
                <a:cs typeface="Arial"/>
                <a:sym typeface="Arial"/>
              </a:rPr>
              <a:t>(</a:t>
            </a:r>
            <a:r>
              <a:rPr lang="en-US" sz="2400" b="0" i="0" u="none" dirty="0">
                <a:solidFill>
                  <a:schemeClr val="lt1"/>
                </a:solidFill>
                <a:latin typeface="Arial"/>
                <a:ea typeface="Arial"/>
                <a:cs typeface="Arial"/>
                <a:sym typeface="Arial"/>
              </a:rPr>
              <a:t>alternate morning/afternoon).</a:t>
            </a:r>
            <a:endParaRPr dirty="0"/>
          </a:p>
          <a:p>
            <a:pPr marL="0" lvl="0" indent="0" algn="l" rtl="0">
              <a:lnSpc>
                <a:spcPct val="90000"/>
              </a:lnSpc>
              <a:spcBef>
                <a:spcPts val="480"/>
              </a:spcBef>
              <a:spcAft>
                <a:spcPts val="0"/>
              </a:spcAft>
              <a:buClr>
                <a:schemeClr val="hlink"/>
              </a:buClr>
              <a:buSzPts val="1440"/>
              <a:buFont typeface="Noto Sans Symbols"/>
              <a:buNone/>
            </a:pPr>
            <a:endParaRPr sz="2400" b="0" i="0" u="none" dirty="0">
              <a:solidFill>
                <a:schemeClr val="lt1"/>
              </a:solidFill>
              <a:latin typeface="Arial"/>
              <a:ea typeface="Arial"/>
              <a:cs typeface="Arial"/>
              <a:sym typeface="Arial"/>
            </a:endParaRPr>
          </a:p>
          <a:p>
            <a:pPr marL="0" lvl="0" indent="-91440" algn="l" rtl="0">
              <a:lnSpc>
                <a:spcPct val="90000"/>
              </a:lnSpc>
              <a:spcBef>
                <a:spcPts val="480"/>
              </a:spcBef>
              <a:spcAft>
                <a:spcPts val="0"/>
              </a:spcAft>
              <a:buClr>
                <a:schemeClr val="hlink"/>
              </a:buClr>
              <a:buSzPts val="1440"/>
              <a:buFont typeface="Noto Sans Symbols"/>
              <a:buChar char="■"/>
            </a:pPr>
            <a:r>
              <a:rPr lang="en-US" sz="2400" b="0" i="0" u="none" dirty="0">
                <a:solidFill>
                  <a:schemeClr val="lt1"/>
                </a:solidFill>
                <a:latin typeface="Arial"/>
                <a:ea typeface="Arial"/>
                <a:cs typeface="Arial"/>
                <a:sym typeface="Arial"/>
              </a:rPr>
              <a:t>Rhymes will be taken home weekly this term.</a:t>
            </a:r>
            <a:endParaRPr dirty="0"/>
          </a:p>
          <a:p>
            <a:pPr marL="0" lvl="0" indent="0" algn="l" rtl="0">
              <a:lnSpc>
                <a:spcPct val="90000"/>
              </a:lnSpc>
              <a:spcBef>
                <a:spcPts val="480"/>
              </a:spcBef>
              <a:spcAft>
                <a:spcPts val="0"/>
              </a:spcAft>
              <a:buClr>
                <a:schemeClr val="hlink"/>
              </a:buClr>
              <a:buSzPts val="1440"/>
              <a:buFont typeface="Noto Sans Symbols"/>
              <a:buNone/>
            </a:pPr>
            <a:endParaRPr sz="2400" b="0" i="0" u="none" dirty="0">
              <a:solidFill>
                <a:schemeClr val="lt1"/>
              </a:solidFill>
              <a:latin typeface="Arial"/>
              <a:ea typeface="Arial"/>
              <a:cs typeface="Arial"/>
              <a:sym typeface="Arial"/>
            </a:endParaRPr>
          </a:p>
          <a:p>
            <a:pPr marL="0" lvl="0" indent="-91440" algn="l" rtl="0">
              <a:lnSpc>
                <a:spcPct val="90000"/>
              </a:lnSpc>
              <a:spcBef>
                <a:spcPts val="480"/>
              </a:spcBef>
              <a:spcAft>
                <a:spcPts val="0"/>
              </a:spcAft>
              <a:buClr>
                <a:schemeClr val="hlink"/>
              </a:buClr>
              <a:buSzPts val="1440"/>
              <a:buFont typeface="Noto Sans Symbols"/>
              <a:buChar char="■"/>
            </a:pPr>
            <a:r>
              <a:rPr lang="en-US" sz="2400" b="0" i="0" u="none" dirty="0">
                <a:solidFill>
                  <a:schemeClr val="lt1"/>
                </a:solidFill>
                <a:latin typeface="Arial"/>
                <a:ea typeface="Arial"/>
                <a:cs typeface="Arial"/>
                <a:sym typeface="Arial"/>
              </a:rPr>
              <a:t>Purple books (Phonics) will be taken home weekly, </a:t>
            </a:r>
            <a:endParaRPr lang="en-US" sz="2400" b="0" i="0" u="none" dirty="0" smtClean="0">
              <a:solidFill>
                <a:schemeClr val="lt1"/>
              </a:solidFill>
              <a:latin typeface="Arial"/>
              <a:ea typeface="Arial"/>
              <a:cs typeface="Arial"/>
              <a:sym typeface="Arial"/>
            </a:endParaRPr>
          </a:p>
          <a:p>
            <a:pPr marL="0" lvl="0" indent="0" algn="l" rtl="0">
              <a:lnSpc>
                <a:spcPct val="90000"/>
              </a:lnSpc>
              <a:spcBef>
                <a:spcPts val="480"/>
              </a:spcBef>
              <a:spcAft>
                <a:spcPts val="0"/>
              </a:spcAft>
              <a:buClr>
                <a:schemeClr val="hlink"/>
              </a:buClr>
              <a:buSzPts val="1440"/>
              <a:buNone/>
            </a:pPr>
            <a:r>
              <a:rPr lang="en-US" sz="2400" dirty="0">
                <a:solidFill>
                  <a:schemeClr val="lt1"/>
                </a:solidFill>
                <a:latin typeface="Arial"/>
                <a:ea typeface="Arial"/>
                <a:cs typeface="Arial"/>
                <a:sym typeface="Arial"/>
              </a:rPr>
              <a:t> </a:t>
            </a:r>
            <a:r>
              <a:rPr lang="en-US" sz="2400" b="0" i="0" u="none" dirty="0" smtClean="0">
                <a:solidFill>
                  <a:schemeClr val="lt1"/>
                </a:solidFill>
                <a:latin typeface="Arial"/>
                <a:ea typeface="Arial"/>
                <a:cs typeface="Arial"/>
                <a:sym typeface="Arial"/>
              </a:rPr>
              <a:t>starting </a:t>
            </a:r>
            <a:r>
              <a:rPr lang="en-US" sz="2400" b="0" i="0" u="none" dirty="0">
                <a:solidFill>
                  <a:schemeClr val="lt1"/>
                </a:solidFill>
                <a:latin typeface="Arial"/>
                <a:ea typeface="Arial"/>
                <a:cs typeface="Arial"/>
                <a:sym typeface="Arial"/>
              </a:rPr>
              <a:t>from this week.</a:t>
            </a:r>
            <a:endParaRPr dirty="0"/>
          </a:p>
          <a:p>
            <a:pPr marL="0" lvl="0" indent="0" algn="l" rtl="0">
              <a:lnSpc>
                <a:spcPct val="90000"/>
              </a:lnSpc>
              <a:spcBef>
                <a:spcPts val="480"/>
              </a:spcBef>
              <a:spcAft>
                <a:spcPts val="0"/>
              </a:spcAft>
              <a:buClr>
                <a:schemeClr val="hlink"/>
              </a:buClr>
              <a:buSzPts val="1440"/>
              <a:buFont typeface="Noto Sans Symbols"/>
              <a:buNone/>
            </a:pPr>
            <a:endParaRPr sz="2400" b="0" i="0" u="none" dirty="0">
              <a:solidFill>
                <a:schemeClr val="lt1"/>
              </a:solidFill>
              <a:latin typeface="Schoolbell"/>
              <a:ea typeface="Schoolbell"/>
              <a:cs typeface="Schoolbell"/>
              <a:sym typeface="Schoolbell"/>
            </a:endParaRPr>
          </a:p>
          <a:p>
            <a:pPr marL="0" lvl="0" indent="0" algn="l" rtl="0">
              <a:lnSpc>
                <a:spcPct val="90000"/>
              </a:lnSpc>
              <a:spcBef>
                <a:spcPts val="480"/>
              </a:spcBef>
              <a:spcAft>
                <a:spcPts val="0"/>
              </a:spcAft>
              <a:buClr>
                <a:schemeClr val="hlink"/>
              </a:buClr>
              <a:buSzPts val="1440"/>
              <a:buFont typeface="Noto Sans Symbols"/>
              <a:buNone/>
            </a:pPr>
            <a:endParaRPr sz="2400" b="0" i="0" u="none" dirty="0">
              <a:solidFill>
                <a:schemeClr val="lt1"/>
              </a:solidFill>
              <a:latin typeface="Schoolbell"/>
              <a:ea typeface="Schoolbell"/>
              <a:cs typeface="Schoolbell"/>
              <a:sym typeface="Schoolbell"/>
            </a:endParaRPr>
          </a:p>
          <a:p>
            <a:pPr marL="342900" lvl="0" indent="-251459" algn="l" rtl="0">
              <a:spcBef>
                <a:spcPts val="480"/>
              </a:spcBef>
              <a:spcAft>
                <a:spcPts val="0"/>
              </a:spcAft>
              <a:buSzPts val="1440"/>
              <a:buNone/>
            </a:pPr>
            <a:endParaRPr sz="2400" b="0" i="0" u="none" dirty="0">
              <a:solidFill>
                <a:schemeClr val="lt1"/>
              </a:solidFill>
              <a:latin typeface="Schoolbell"/>
              <a:ea typeface="Schoolbell"/>
              <a:cs typeface="Schoolbell"/>
              <a:sym typeface="Schoolbell"/>
            </a:endParaRPr>
          </a:p>
        </p:txBody>
      </p:sp>
      <p:pic>
        <p:nvPicPr>
          <p:cNvPr id="140" name="Google Shape;140;p2" descr="C:\Users\Emma\AppData\Local\Microsoft\Windows\Temporary Internet Files\Content.IE5\HX1N93DS\MC900232522[1].wmf"/>
          <p:cNvPicPr preferRelativeResize="0"/>
          <p:nvPr/>
        </p:nvPicPr>
        <p:blipFill rotWithShape="1">
          <a:blip r:embed="rId3">
            <a:alphaModFix/>
          </a:blip>
          <a:srcRect/>
          <a:stretch/>
        </p:blipFill>
        <p:spPr>
          <a:xfrm flipH="1">
            <a:off x="8243887" y="765175"/>
            <a:ext cx="720725" cy="966787"/>
          </a:xfrm>
          <a:prstGeom prst="rect">
            <a:avLst/>
          </a:prstGeom>
          <a:noFill/>
          <a:ln>
            <a:noFill/>
          </a:ln>
        </p:spPr>
      </p:pic>
      <p:pic>
        <p:nvPicPr>
          <p:cNvPr id="141" name="Google Shape;141;p2" descr="C:\Users\Emma\AppData\Local\Microsoft\Windows\Temporary Internet Files\Content.IE5\DGV82NC1\MC900232900[1].wmf"/>
          <p:cNvPicPr preferRelativeResize="0"/>
          <p:nvPr/>
        </p:nvPicPr>
        <p:blipFill rotWithShape="1">
          <a:blip r:embed="rId4">
            <a:alphaModFix/>
          </a:blip>
          <a:srcRect/>
          <a:stretch/>
        </p:blipFill>
        <p:spPr>
          <a:xfrm>
            <a:off x="7659687" y="1673225"/>
            <a:ext cx="1168400" cy="936625"/>
          </a:xfrm>
          <a:prstGeom prst="rect">
            <a:avLst/>
          </a:prstGeom>
          <a:noFill/>
          <a:ln>
            <a:noFill/>
          </a:ln>
        </p:spPr>
      </p:pic>
      <p:pic>
        <p:nvPicPr>
          <p:cNvPr id="142" name="Google Shape;142;p2" descr="C:\Users\Emma\AppData\Local\Microsoft\Windows\Temporary Internet Files\Content.IE5\HX1N93DS\MC900232067[1].wmf"/>
          <p:cNvPicPr preferRelativeResize="0"/>
          <p:nvPr/>
        </p:nvPicPr>
        <p:blipFill rotWithShape="1">
          <a:blip r:embed="rId5">
            <a:alphaModFix/>
          </a:blip>
          <a:srcRect/>
          <a:stretch/>
        </p:blipFill>
        <p:spPr>
          <a:xfrm>
            <a:off x="179387" y="836612"/>
            <a:ext cx="576262" cy="765175"/>
          </a:xfrm>
          <a:prstGeom prst="rect">
            <a:avLst/>
          </a:prstGeom>
          <a:noFill/>
          <a:ln>
            <a:noFill/>
          </a:ln>
        </p:spPr>
      </p:pic>
      <p:pic>
        <p:nvPicPr>
          <p:cNvPr id="143" name="Google Shape;143;p2" descr="C:\Users\Emma\AppData\Local\Microsoft\Windows\Temporary Internet Files\Content.IE5\3LE36XDR\MC900048042[1].wmf"/>
          <p:cNvPicPr preferRelativeResize="0"/>
          <p:nvPr/>
        </p:nvPicPr>
        <p:blipFill rotWithShape="1">
          <a:blip r:embed="rId6">
            <a:alphaModFix/>
          </a:blip>
          <a:srcRect/>
          <a:stretch/>
        </p:blipFill>
        <p:spPr>
          <a:xfrm>
            <a:off x="8243887" y="5472112"/>
            <a:ext cx="762000" cy="112553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7"/>
          <p:cNvSpPr txBox="1">
            <a:spLocks noGrp="1"/>
          </p:cNvSpPr>
          <p:nvPr>
            <p:ph type="title"/>
          </p:nvPr>
        </p:nvSpPr>
        <p:spPr>
          <a:xfrm>
            <a:off x="484710" y="280257"/>
            <a:ext cx="7055380" cy="98815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4400"/>
              <a:buFont typeface="Arial"/>
              <a:buNone/>
            </a:pPr>
            <a:r>
              <a:rPr lang="en-US" sz="4400" b="1" i="0" u="none" dirty="0">
                <a:solidFill>
                  <a:schemeClr val="lt2"/>
                </a:solidFill>
                <a:latin typeface="Arial"/>
                <a:ea typeface="Arial"/>
                <a:cs typeface="Arial"/>
                <a:sym typeface="Arial"/>
              </a:rPr>
              <a:t>Learning Journals</a:t>
            </a:r>
            <a:endParaRPr dirty="0"/>
          </a:p>
        </p:txBody>
      </p:sp>
      <p:sp>
        <p:nvSpPr>
          <p:cNvPr id="248" name="Google Shape;248;p17"/>
          <p:cNvSpPr txBox="1">
            <a:spLocks noGrp="1"/>
          </p:cNvSpPr>
          <p:nvPr>
            <p:ph idx="1"/>
          </p:nvPr>
        </p:nvSpPr>
        <p:spPr>
          <a:xfrm>
            <a:off x="250825" y="1268413"/>
            <a:ext cx="8713787" cy="4952278"/>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hlink"/>
              </a:buClr>
              <a:buSzPts val="1440"/>
              <a:buFont typeface="Noto Sans Symbols"/>
              <a:buChar char="■"/>
            </a:pPr>
            <a:r>
              <a:rPr lang="en-US" sz="2800" b="0" i="0" u="none" dirty="0">
                <a:solidFill>
                  <a:schemeClr val="lt1"/>
                </a:solidFill>
                <a:latin typeface="Arial"/>
                <a:ea typeface="Arial"/>
                <a:cs typeface="Arial"/>
                <a:sym typeface="Arial"/>
              </a:rPr>
              <a:t>One of the ways we ask you to help with this is through completing ‘Did you know?’ slips telling us of their achievements and providing evidence of things they have said or done outside of school.  </a:t>
            </a:r>
            <a:endParaRPr sz="2800" dirty="0"/>
          </a:p>
          <a:p>
            <a:pPr marL="342900" lvl="0" indent="-251459" algn="l" rtl="0">
              <a:lnSpc>
                <a:spcPct val="100000"/>
              </a:lnSpc>
              <a:spcBef>
                <a:spcPts val="480"/>
              </a:spcBef>
              <a:spcAft>
                <a:spcPts val="0"/>
              </a:spcAft>
              <a:buClr>
                <a:schemeClr val="hlink"/>
              </a:buClr>
              <a:buSzPts val="1440"/>
              <a:buFont typeface="Noto Sans Symbols"/>
              <a:buNone/>
            </a:pPr>
            <a:endParaRPr sz="2800" b="0" i="0" u="none" dirty="0">
              <a:solidFill>
                <a:schemeClr val="lt1"/>
              </a:solidFill>
              <a:latin typeface="Arial"/>
              <a:ea typeface="Arial"/>
              <a:cs typeface="Arial"/>
              <a:sym typeface="Arial"/>
            </a:endParaRPr>
          </a:p>
          <a:p>
            <a:pPr marL="342900" lvl="0" indent="-251459" algn="l" rtl="0">
              <a:lnSpc>
                <a:spcPct val="100000"/>
              </a:lnSpc>
              <a:spcBef>
                <a:spcPts val="480"/>
              </a:spcBef>
              <a:spcAft>
                <a:spcPts val="0"/>
              </a:spcAft>
              <a:buClr>
                <a:schemeClr val="hlink"/>
              </a:buClr>
              <a:buSzPts val="1440"/>
              <a:buFont typeface="Noto Sans Symbols"/>
              <a:buNone/>
            </a:pPr>
            <a:endParaRPr sz="2800" b="0" i="0" u="none" dirty="0">
              <a:solidFill>
                <a:schemeClr val="lt1"/>
              </a:solidFill>
              <a:latin typeface="Arial"/>
              <a:ea typeface="Arial"/>
              <a:cs typeface="Arial"/>
              <a:sym typeface="Arial"/>
            </a:endParaRPr>
          </a:p>
          <a:p>
            <a:pPr marL="342900" lvl="0" indent="-251459" algn="l" rtl="0">
              <a:lnSpc>
                <a:spcPct val="100000"/>
              </a:lnSpc>
              <a:spcBef>
                <a:spcPts val="480"/>
              </a:spcBef>
              <a:spcAft>
                <a:spcPts val="0"/>
              </a:spcAft>
              <a:buClr>
                <a:schemeClr val="hlink"/>
              </a:buClr>
              <a:buSzPts val="1440"/>
              <a:buFont typeface="Noto Sans Symbols"/>
              <a:buNone/>
            </a:pPr>
            <a:endParaRPr sz="2800" b="0" i="0" u="none" dirty="0">
              <a:solidFill>
                <a:schemeClr val="lt1"/>
              </a:solidFill>
              <a:latin typeface="Arial"/>
              <a:ea typeface="Arial"/>
              <a:cs typeface="Arial"/>
              <a:sym typeface="Arial"/>
            </a:endParaRPr>
          </a:p>
          <a:p>
            <a:pPr marL="342900" lvl="0" indent="-342900" algn="l" rtl="0">
              <a:lnSpc>
                <a:spcPct val="100000"/>
              </a:lnSpc>
              <a:spcBef>
                <a:spcPts val="480"/>
              </a:spcBef>
              <a:spcAft>
                <a:spcPts val="0"/>
              </a:spcAft>
              <a:buClr>
                <a:schemeClr val="hlink"/>
              </a:buClr>
              <a:buSzPts val="1440"/>
              <a:buFont typeface="Noto Sans Symbols"/>
              <a:buChar char="■"/>
            </a:pPr>
            <a:r>
              <a:rPr lang="en-US" sz="2800" b="0" i="0" u="none" dirty="0">
                <a:solidFill>
                  <a:schemeClr val="lt1"/>
                </a:solidFill>
                <a:latin typeface="Arial"/>
                <a:ea typeface="Arial"/>
                <a:cs typeface="Arial"/>
                <a:sym typeface="Arial"/>
              </a:rPr>
              <a:t>Alternatively you can email us photos to illustrate these achievements; </a:t>
            </a:r>
            <a:r>
              <a:rPr lang="en-US" sz="2800" b="0" i="0" u="sng" dirty="0">
                <a:solidFill>
                  <a:schemeClr val="lt1"/>
                </a:solidFill>
                <a:hlinkClick r:id="rId3"/>
              </a:rPr>
              <a:t>ehuntleyhart@stmarysprimarypulborough.co.uk</a:t>
            </a:r>
            <a:r>
              <a:rPr lang="en-US" sz="2800" b="0" i="0" u="none" dirty="0">
                <a:solidFill>
                  <a:schemeClr val="lt1"/>
                </a:solidFill>
                <a:latin typeface="Arial"/>
                <a:ea typeface="Arial"/>
                <a:cs typeface="Arial"/>
                <a:sym typeface="Arial"/>
              </a:rPr>
              <a:t> </a:t>
            </a:r>
            <a:endParaRPr sz="2800" dirty="0"/>
          </a:p>
        </p:txBody>
      </p:sp>
      <p:pic>
        <p:nvPicPr>
          <p:cNvPr id="249" name="Google Shape;249;p17"/>
          <p:cNvPicPr preferRelativeResize="0"/>
          <p:nvPr/>
        </p:nvPicPr>
        <p:blipFill rotWithShape="1">
          <a:blip r:embed="rId4">
            <a:alphaModFix/>
          </a:blip>
          <a:srcRect l="8121" t="18707" r="9943" b="42902"/>
          <a:stretch/>
        </p:blipFill>
        <p:spPr>
          <a:xfrm>
            <a:off x="4698278" y="3032125"/>
            <a:ext cx="3960812" cy="13906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8"/>
          <p:cNvSpPr txBox="1">
            <a:spLocks noGrp="1"/>
          </p:cNvSpPr>
          <p:nvPr>
            <p:ph type="title"/>
          </p:nvPr>
        </p:nvSpPr>
        <p:spPr>
          <a:xfrm>
            <a:off x="457200" y="11588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4400"/>
              <a:buFont typeface="Arial"/>
              <a:buNone/>
            </a:pPr>
            <a:r>
              <a:rPr lang="en-US" sz="4400" b="1" i="0" u="none" dirty="0" err="1">
                <a:solidFill>
                  <a:schemeClr val="lt2"/>
                </a:solidFill>
                <a:latin typeface="Arial"/>
                <a:ea typeface="Arial"/>
                <a:cs typeface="Arial"/>
                <a:sym typeface="Arial"/>
              </a:rPr>
              <a:t>Behaviour</a:t>
            </a:r>
            <a:endParaRPr dirty="0"/>
          </a:p>
        </p:txBody>
      </p:sp>
      <p:sp>
        <p:nvSpPr>
          <p:cNvPr id="255" name="Google Shape;255;p18"/>
          <p:cNvSpPr txBox="1">
            <a:spLocks noGrp="1"/>
          </p:cNvSpPr>
          <p:nvPr>
            <p:ph idx="1"/>
          </p:nvPr>
        </p:nvSpPr>
        <p:spPr>
          <a:xfrm>
            <a:off x="457200" y="1105769"/>
            <a:ext cx="8229600" cy="5211907"/>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hlink"/>
              </a:buClr>
              <a:buSzPts val="1440"/>
              <a:buFont typeface="Noto Sans Symbols"/>
              <a:buChar char="■"/>
            </a:pPr>
            <a:r>
              <a:rPr lang="en-US" sz="2600" b="0" i="0" u="none" dirty="0">
                <a:solidFill>
                  <a:schemeClr val="lt1"/>
                </a:solidFill>
                <a:latin typeface="Arial"/>
                <a:ea typeface="Arial"/>
                <a:cs typeface="Arial"/>
                <a:sym typeface="Arial"/>
              </a:rPr>
              <a:t>We follow the school Golden Rules at all times in U.K. </a:t>
            </a:r>
            <a:r>
              <a:rPr lang="en-US" sz="2600" b="0" i="0" u="none" dirty="0" smtClean="0">
                <a:solidFill>
                  <a:schemeClr val="lt1"/>
                </a:solidFill>
                <a:latin typeface="Arial"/>
                <a:ea typeface="Arial"/>
                <a:cs typeface="Arial"/>
                <a:sym typeface="Arial"/>
              </a:rPr>
              <a:t>class and </a:t>
            </a:r>
            <a:r>
              <a:rPr lang="en-US" sz="2600" b="0" i="0" u="none" dirty="0">
                <a:solidFill>
                  <a:schemeClr val="lt1"/>
                </a:solidFill>
                <a:latin typeface="Arial"/>
                <a:ea typeface="Arial"/>
                <a:cs typeface="Arial"/>
                <a:sym typeface="Arial"/>
              </a:rPr>
              <a:t>we have linked these to </a:t>
            </a:r>
            <a:r>
              <a:rPr lang="en-US" sz="2600" b="0" i="0" u="none" dirty="0" err="1">
                <a:solidFill>
                  <a:schemeClr val="lt1"/>
                </a:solidFill>
                <a:latin typeface="Arial"/>
                <a:ea typeface="Arial"/>
                <a:cs typeface="Arial"/>
                <a:sym typeface="Arial"/>
              </a:rPr>
              <a:t>Mr</a:t>
            </a:r>
            <a:r>
              <a:rPr lang="en-US" sz="2600" b="0" i="0" u="none" dirty="0">
                <a:solidFill>
                  <a:schemeClr val="lt1"/>
                </a:solidFill>
                <a:latin typeface="Arial"/>
                <a:ea typeface="Arial"/>
                <a:cs typeface="Arial"/>
                <a:sym typeface="Arial"/>
              </a:rPr>
              <a:t> Potato!</a:t>
            </a:r>
            <a:endParaRPr sz="2600" dirty="0"/>
          </a:p>
          <a:p>
            <a:pPr marL="342900" lvl="0" indent="-297180" algn="l" rtl="0">
              <a:lnSpc>
                <a:spcPct val="90000"/>
              </a:lnSpc>
              <a:spcBef>
                <a:spcPts val="240"/>
              </a:spcBef>
              <a:spcAft>
                <a:spcPts val="0"/>
              </a:spcAft>
              <a:buClr>
                <a:schemeClr val="hlink"/>
              </a:buClr>
              <a:buSzPts val="720"/>
              <a:buFont typeface="Noto Sans Symbols"/>
              <a:buNone/>
            </a:pPr>
            <a:endParaRPr sz="2600" b="0" i="0" u="none" dirty="0">
              <a:solidFill>
                <a:schemeClr val="lt1"/>
              </a:solidFill>
              <a:latin typeface="Arial"/>
              <a:ea typeface="Arial"/>
              <a:cs typeface="Arial"/>
              <a:sym typeface="Arial"/>
            </a:endParaRPr>
          </a:p>
          <a:p>
            <a:pPr marL="342900" lvl="0" indent="-342900" algn="l" rtl="0">
              <a:lnSpc>
                <a:spcPct val="90000"/>
              </a:lnSpc>
              <a:spcBef>
                <a:spcPts val="480"/>
              </a:spcBef>
              <a:spcAft>
                <a:spcPts val="0"/>
              </a:spcAft>
              <a:buClr>
                <a:schemeClr val="hlink"/>
              </a:buClr>
              <a:buSzPts val="1440"/>
              <a:buFont typeface="Noto Sans Symbols"/>
              <a:buChar char="■"/>
            </a:pPr>
            <a:r>
              <a:rPr lang="en-US" sz="2600" b="0" i="0" u="none" dirty="0">
                <a:solidFill>
                  <a:schemeClr val="lt1"/>
                </a:solidFill>
                <a:latin typeface="Arial"/>
                <a:ea typeface="Arial"/>
                <a:cs typeface="Arial"/>
                <a:sym typeface="Arial"/>
              </a:rPr>
              <a:t>We also follow the school </a:t>
            </a:r>
            <a:r>
              <a:rPr lang="en-US" sz="2600" b="0" i="0" u="none" dirty="0" err="1">
                <a:solidFill>
                  <a:schemeClr val="lt1"/>
                </a:solidFill>
                <a:latin typeface="Arial"/>
                <a:ea typeface="Arial"/>
                <a:cs typeface="Arial"/>
                <a:sym typeface="Arial"/>
              </a:rPr>
              <a:t>behaviour</a:t>
            </a:r>
            <a:r>
              <a:rPr lang="en-US" sz="2600" b="0" i="0" u="none" dirty="0">
                <a:solidFill>
                  <a:schemeClr val="lt1"/>
                </a:solidFill>
                <a:latin typeface="Arial"/>
                <a:ea typeface="Arial"/>
                <a:cs typeface="Arial"/>
                <a:sym typeface="Arial"/>
              </a:rPr>
              <a:t> code in lessons and have high expectations of how we should behave in order to learn.</a:t>
            </a:r>
            <a:endParaRPr sz="2600" dirty="0"/>
          </a:p>
          <a:p>
            <a:pPr marL="342900" lvl="0" indent="-297180" algn="l" rtl="0">
              <a:lnSpc>
                <a:spcPct val="90000"/>
              </a:lnSpc>
              <a:spcBef>
                <a:spcPts val="240"/>
              </a:spcBef>
              <a:spcAft>
                <a:spcPts val="0"/>
              </a:spcAft>
              <a:buClr>
                <a:schemeClr val="hlink"/>
              </a:buClr>
              <a:buSzPts val="720"/>
              <a:buFont typeface="Noto Sans Symbols"/>
              <a:buNone/>
            </a:pPr>
            <a:endParaRPr sz="2600" b="0" i="0" u="none" dirty="0">
              <a:solidFill>
                <a:schemeClr val="lt1"/>
              </a:solidFill>
              <a:latin typeface="Arial"/>
              <a:ea typeface="Arial"/>
              <a:cs typeface="Arial"/>
              <a:sym typeface="Arial"/>
            </a:endParaRPr>
          </a:p>
          <a:p>
            <a:pPr marL="342900" lvl="0" indent="-342900">
              <a:lnSpc>
                <a:spcPct val="90000"/>
              </a:lnSpc>
              <a:spcBef>
                <a:spcPts val="480"/>
              </a:spcBef>
              <a:buClr>
                <a:schemeClr val="hlink"/>
              </a:buClr>
              <a:buSzPts val="1440"/>
              <a:buFont typeface="Noto Sans Symbols"/>
              <a:buChar char="■"/>
            </a:pPr>
            <a:r>
              <a:rPr lang="en-US" sz="2600" b="0" i="0" u="none" dirty="0">
                <a:solidFill>
                  <a:schemeClr val="lt1"/>
                </a:solidFill>
                <a:latin typeface="Arial"/>
                <a:ea typeface="Arial"/>
                <a:cs typeface="Arial"/>
                <a:sym typeface="Arial"/>
              </a:rPr>
              <a:t>Good </a:t>
            </a:r>
            <a:r>
              <a:rPr lang="en-US" sz="2600" b="0" i="0" u="none" dirty="0" err="1">
                <a:solidFill>
                  <a:schemeClr val="lt1"/>
                </a:solidFill>
                <a:latin typeface="Arial"/>
                <a:ea typeface="Arial"/>
                <a:cs typeface="Arial"/>
                <a:sym typeface="Arial"/>
              </a:rPr>
              <a:t>behaviour</a:t>
            </a:r>
            <a:r>
              <a:rPr lang="en-US" sz="2600" b="0" i="0" u="none" dirty="0">
                <a:solidFill>
                  <a:schemeClr val="lt1"/>
                </a:solidFill>
                <a:latin typeface="Arial"/>
                <a:ea typeface="Arial"/>
                <a:cs typeface="Arial"/>
                <a:sym typeface="Arial"/>
              </a:rPr>
              <a:t> is reinforced through our </a:t>
            </a:r>
            <a:r>
              <a:rPr lang="en-US" sz="2600" dirty="0">
                <a:solidFill>
                  <a:schemeClr val="lt1"/>
                </a:solidFill>
                <a:latin typeface="Arial"/>
                <a:ea typeface="Arial"/>
                <a:cs typeface="Arial"/>
                <a:sym typeface="Arial"/>
              </a:rPr>
              <a:t>PSHE </a:t>
            </a:r>
            <a:r>
              <a:rPr lang="en-US" sz="2600" b="0" i="0" u="none" dirty="0">
                <a:solidFill>
                  <a:schemeClr val="lt1"/>
                </a:solidFill>
                <a:latin typeface="Arial"/>
                <a:ea typeface="Arial"/>
                <a:cs typeface="Arial"/>
                <a:sym typeface="Arial"/>
              </a:rPr>
              <a:t>lessons and class assemblies.</a:t>
            </a:r>
            <a:endParaRPr sz="2600" dirty="0"/>
          </a:p>
          <a:p>
            <a:pPr marL="342900" lvl="0" indent="-297180" algn="l" rtl="0">
              <a:lnSpc>
                <a:spcPct val="90000"/>
              </a:lnSpc>
              <a:spcBef>
                <a:spcPts val="240"/>
              </a:spcBef>
              <a:spcAft>
                <a:spcPts val="0"/>
              </a:spcAft>
              <a:buClr>
                <a:schemeClr val="hlink"/>
              </a:buClr>
              <a:buSzPts val="720"/>
              <a:buFont typeface="Noto Sans Symbols"/>
              <a:buNone/>
            </a:pPr>
            <a:endParaRPr sz="2600" b="0" i="0" u="none" dirty="0">
              <a:solidFill>
                <a:schemeClr val="lt1"/>
              </a:solidFill>
              <a:latin typeface="Arial"/>
              <a:ea typeface="Arial"/>
              <a:cs typeface="Arial"/>
              <a:sym typeface="Arial"/>
            </a:endParaRPr>
          </a:p>
          <a:p>
            <a:pPr marL="342900" lvl="0" indent="-342900" algn="l" rtl="0">
              <a:lnSpc>
                <a:spcPct val="90000"/>
              </a:lnSpc>
              <a:spcBef>
                <a:spcPts val="480"/>
              </a:spcBef>
              <a:spcAft>
                <a:spcPts val="0"/>
              </a:spcAft>
              <a:buClr>
                <a:schemeClr val="hlink"/>
              </a:buClr>
              <a:buSzPts val="1440"/>
              <a:buFont typeface="Noto Sans Symbols"/>
              <a:buChar char="■"/>
            </a:pPr>
            <a:r>
              <a:rPr lang="en-US" sz="2600" b="0" i="0" u="none" dirty="0">
                <a:solidFill>
                  <a:schemeClr val="lt1"/>
                </a:solidFill>
                <a:latin typeface="Arial"/>
                <a:ea typeface="Arial"/>
                <a:cs typeface="Arial"/>
                <a:sym typeface="Arial"/>
              </a:rPr>
              <a:t>We like to focus on positive </a:t>
            </a:r>
            <a:r>
              <a:rPr lang="en-US" sz="2600" b="0" i="0" u="none" dirty="0" smtClean="0">
                <a:solidFill>
                  <a:schemeClr val="lt1"/>
                </a:solidFill>
                <a:latin typeface="Arial"/>
                <a:ea typeface="Arial"/>
                <a:cs typeface="Arial"/>
                <a:sym typeface="Arial"/>
              </a:rPr>
              <a:t>behavior</a:t>
            </a:r>
            <a:r>
              <a:rPr lang="en-US" sz="2600" dirty="0" smtClean="0">
                <a:solidFill>
                  <a:schemeClr val="lt1"/>
                </a:solidFill>
                <a:latin typeface="Arial"/>
                <a:ea typeface="Arial"/>
                <a:cs typeface="Arial"/>
                <a:sym typeface="Arial"/>
              </a:rPr>
              <a:t>; if </a:t>
            </a:r>
            <a:r>
              <a:rPr lang="en-US" sz="2600" dirty="0" err="1" smtClean="0">
                <a:solidFill>
                  <a:schemeClr val="lt1"/>
                </a:solidFill>
                <a:latin typeface="Arial"/>
                <a:ea typeface="Arial"/>
                <a:cs typeface="Arial"/>
                <a:sym typeface="Arial"/>
              </a:rPr>
              <a:t>wev</a:t>
            </a:r>
            <a:r>
              <a:rPr lang="en-US" sz="2600" b="0" i="0" u="none" dirty="0" err="1" smtClean="0">
                <a:solidFill>
                  <a:schemeClr val="lt1"/>
                </a:solidFill>
                <a:latin typeface="Arial"/>
                <a:ea typeface="Arial"/>
                <a:cs typeface="Arial"/>
                <a:sym typeface="Arial"/>
              </a:rPr>
              <a:t>send</a:t>
            </a:r>
            <a:r>
              <a:rPr lang="en-US" sz="2600" b="0" i="0" u="none" dirty="0" smtClean="0">
                <a:solidFill>
                  <a:schemeClr val="lt1"/>
                </a:solidFill>
                <a:latin typeface="Arial"/>
                <a:ea typeface="Arial"/>
                <a:cs typeface="Arial"/>
                <a:sym typeface="Arial"/>
              </a:rPr>
              <a:t> </a:t>
            </a:r>
            <a:r>
              <a:rPr lang="en-US" sz="2600" b="0" i="0" u="none" dirty="0">
                <a:solidFill>
                  <a:schemeClr val="lt1"/>
                </a:solidFill>
                <a:latin typeface="Arial"/>
                <a:ea typeface="Arial"/>
                <a:cs typeface="Arial"/>
                <a:sym typeface="Arial"/>
              </a:rPr>
              <a:t>your child to share their work with </a:t>
            </a:r>
            <a:r>
              <a:rPr lang="en-US" sz="2600" b="0" i="0" u="none" dirty="0" err="1">
                <a:solidFill>
                  <a:schemeClr val="lt1"/>
                </a:solidFill>
                <a:latin typeface="Arial"/>
                <a:ea typeface="Arial"/>
                <a:cs typeface="Arial"/>
                <a:sym typeface="Arial"/>
              </a:rPr>
              <a:t>Mrs</a:t>
            </a:r>
            <a:r>
              <a:rPr lang="en-US" sz="2600" b="0" i="0" u="none" dirty="0">
                <a:solidFill>
                  <a:schemeClr val="lt1"/>
                </a:solidFill>
                <a:latin typeface="Arial"/>
                <a:ea typeface="Arial"/>
                <a:cs typeface="Arial"/>
                <a:sym typeface="Arial"/>
              </a:rPr>
              <a:t> Copus or </a:t>
            </a:r>
            <a:r>
              <a:rPr lang="en-US" sz="2600" b="0" i="0" u="none" dirty="0" err="1">
                <a:solidFill>
                  <a:schemeClr val="lt1"/>
                </a:solidFill>
                <a:latin typeface="Arial"/>
                <a:ea typeface="Arial"/>
                <a:cs typeface="Arial"/>
                <a:sym typeface="Arial"/>
              </a:rPr>
              <a:t>Mrs</a:t>
            </a:r>
            <a:r>
              <a:rPr lang="en-US" sz="2600" b="0" i="0" u="none" dirty="0">
                <a:solidFill>
                  <a:schemeClr val="lt1"/>
                </a:solidFill>
                <a:latin typeface="Arial"/>
                <a:ea typeface="Arial"/>
                <a:cs typeface="Arial"/>
                <a:sym typeface="Arial"/>
              </a:rPr>
              <a:t> Hatcher, they will also get a special </a:t>
            </a:r>
            <a:r>
              <a:rPr lang="en-US" sz="2600" b="0" i="0" u="none" dirty="0" err="1">
                <a:solidFill>
                  <a:schemeClr val="lt1"/>
                </a:solidFill>
                <a:latin typeface="Arial"/>
                <a:ea typeface="Arial"/>
                <a:cs typeface="Arial"/>
                <a:sym typeface="Arial"/>
              </a:rPr>
              <a:t>Headteacher</a:t>
            </a:r>
            <a:r>
              <a:rPr lang="en-US" sz="2600" b="0" i="0" u="none" dirty="0">
                <a:solidFill>
                  <a:schemeClr val="lt1"/>
                </a:solidFill>
                <a:latin typeface="Arial"/>
                <a:ea typeface="Arial"/>
                <a:cs typeface="Arial"/>
                <a:sym typeface="Arial"/>
              </a:rPr>
              <a:t> sticker!</a:t>
            </a:r>
            <a:endParaRPr sz="26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9"/>
          <p:cNvSpPr txBox="1">
            <a:spLocks noGrp="1"/>
          </p:cNvSpPr>
          <p:nvPr>
            <p:ph type="title"/>
          </p:nvPr>
        </p:nvSpPr>
        <p:spPr>
          <a:xfrm>
            <a:off x="412750" y="-100012"/>
            <a:ext cx="8229600" cy="12239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4000"/>
              <a:buFont typeface="Schoolbell"/>
              <a:buNone/>
            </a:pPr>
            <a:r>
              <a:rPr lang="en-US" sz="4000" b="1" i="0" u="none">
                <a:solidFill>
                  <a:schemeClr val="lt2"/>
                </a:solidFill>
                <a:latin typeface="Schoolbell"/>
                <a:ea typeface="Schoolbell"/>
                <a:cs typeface="Schoolbell"/>
                <a:sym typeface="Schoolbell"/>
              </a:rPr>
              <a:t/>
            </a:r>
            <a:br>
              <a:rPr lang="en-US" sz="4000" b="1" i="0" u="none">
                <a:solidFill>
                  <a:schemeClr val="lt2"/>
                </a:solidFill>
                <a:latin typeface="Schoolbell"/>
                <a:ea typeface="Schoolbell"/>
                <a:cs typeface="Schoolbell"/>
                <a:sym typeface="Schoolbell"/>
              </a:rPr>
            </a:br>
            <a:r>
              <a:rPr lang="en-US" sz="4400" b="1" i="0" u="none">
                <a:solidFill>
                  <a:schemeClr val="lt2"/>
                </a:solidFill>
                <a:latin typeface="Arial"/>
                <a:ea typeface="Arial"/>
                <a:cs typeface="Arial"/>
                <a:sym typeface="Arial"/>
              </a:rPr>
              <a:t>Helpers</a:t>
            </a:r>
            <a:r>
              <a:rPr lang="en-US" sz="4000" b="1" i="0" u="none">
                <a:solidFill>
                  <a:schemeClr val="lt2"/>
                </a:solidFill>
                <a:latin typeface="Schoolbell"/>
                <a:ea typeface="Schoolbell"/>
                <a:cs typeface="Schoolbell"/>
                <a:sym typeface="Schoolbell"/>
              </a:rPr>
              <a:t> </a:t>
            </a:r>
            <a:br>
              <a:rPr lang="en-US" sz="4000" b="1" i="0" u="none">
                <a:solidFill>
                  <a:schemeClr val="lt2"/>
                </a:solidFill>
                <a:latin typeface="Schoolbell"/>
                <a:ea typeface="Schoolbell"/>
                <a:cs typeface="Schoolbell"/>
                <a:sym typeface="Schoolbell"/>
              </a:rPr>
            </a:br>
            <a:endParaRPr/>
          </a:p>
        </p:txBody>
      </p:sp>
      <p:sp>
        <p:nvSpPr>
          <p:cNvPr id="261" name="Google Shape;261;p19"/>
          <p:cNvSpPr txBox="1">
            <a:spLocks noGrp="1"/>
          </p:cNvSpPr>
          <p:nvPr>
            <p:ph idx="1"/>
          </p:nvPr>
        </p:nvSpPr>
        <p:spPr>
          <a:xfrm>
            <a:off x="323850" y="1268412"/>
            <a:ext cx="8229600" cy="4525962"/>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1680"/>
              <a:buNone/>
            </a:pPr>
            <a:r>
              <a:rPr lang="en-US" sz="2800" b="0" i="0" u="none">
                <a:solidFill>
                  <a:schemeClr val="lt1"/>
                </a:solidFill>
                <a:latin typeface="Times New Roman"/>
                <a:ea typeface="Times New Roman"/>
                <a:cs typeface="Times New Roman"/>
                <a:sym typeface="Times New Roman"/>
              </a:rPr>
              <a:t>	</a:t>
            </a:r>
            <a:endParaRPr/>
          </a:p>
        </p:txBody>
      </p:sp>
      <p:sp>
        <p:nvSpPr>
          <p:cNvPr id="262" name="Google Shape;262;p19"/>
          <p:cNvSpPr txBox="1"/>
          <p:nvPr/>
        </p:nvSpPr>
        <p:spPr>
          <a:xfrm>
            <a:off x="1035050" y="959488"/>
            <a:ext cx="6985000" cy="513982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600"/>
              <a:buFont typeface="Arial"/>
              <a:buNone/>
            </a:pPr>
            <a:r>
              <a:rPr lang="en-US" sz="3600" b="0" i="0" u="none" dirty="0">
                <a:solidFill>
                  <a:schemeClr val="lt1"/>
                </a:solidFill>
                <a:latin typeface="Arial"/>
                <a:ea typeface="Arial"/>
                <a:cs typeface="Arial"/>
                <a:sym typeface="Arial"/>
              </a:rPr>
              <a:t>All help much appreciated!</a:t>
            </a:r>
            <a:endParaRPr dirty="0"/>
          </a:p>
          <a:p>
            <a:pPr marL="0" marR="0" lvl="0" indent="0" algn="l" rtl="0">
              <a:lnSpc>
                <a:spcPct val="100000"/>
              </a:lnSpc>
              <a:spcBef>
                <a:spcPts val="550"/>
              </a:spcBef>
              <a:spcAft>
                <a:spcPts val="0"/>
              </a:spcAft>
              <a:buClr>
                <a:schemeClr val="lt1"/>
              </a:buClr>
              <a:buSzPts val="1100"/>
              <a:buFont typeface="Times New Roman"/>
              <a:buNone/>
            </a:pPr>
            <a:endParaRPr sz="1100" b="0" i="0" u="none" dirty="0">
              <a:solidFill>
                <a:schemeClr val="lt1"/>
              </a:solidFill>
              <a:latin typeface="Arial"/>
              <a:ea typeface="Arial"/>
              <a:cs typeface="Arial"/>
              <a:sym typeface="Arial"/>
            </a:endParaRPr>
          </a:p>
          <a:p>
            <a:pPr marL="0" marR="0" lvl="0" indent="-127000" algn="l" rtl="0">
              <a:lnSpc>
                <a:spcPct val="100000"/>
              </a:lnSpc>
              <a:spcBef>
                <a:spcPts val="1000"/>
              </a:spcBef>
              <a:spcAft>
                <a:spcPts val="0"/>
              </a:spcAft>
              <a:buClr>
                <a:schemeClr val="lt1"/>
              </a:buClr>
              <a:buSzPts val="2000"/>
              <a:buFont typeface="Arial"/>
              <a:buChar char="•"/>
            </a:pPr>
            <a:r>
              <a:rPr lang="en-US" sz="2400" b="0" i="0" u="none" dirty="0">
                <a:solidFill>
                  <a:schemeClr val="lt1"/>
                </a:solidFill>
                <a:latin typeface="Arial"/>
                <a:ea typeface="Arial"/>
                <a:cs typeface="Arial"/>
                <a:sym typeface="Arial"/>
              </a:rPr>
              <a:t>Reading</a:t>
            </a:r>
            <a:endParaRPr sz="1600" dirty="0"/>
          </a:p>
          <a:p>
            <a:pPr marL="0" marR="0" lvl="0" indent="0" algn="l" rtl="0">
              <a:lnSpc>
                <a:spcPct val="100000"/>
              </a:lnSpc>
              <a:spcBef>
                <a:spcPts val="1000"/>
              </a:spcBef>
              <a:spcAft>
                <a:spcPts val="0"/>
              </a:spcAft>
              <a:buClr>
                <a:schemeClr val="lt1"/>
              </a:buClr>
              <a:buSzPts val="2000"/>
              <a:buFont typeface="Times New Roman"/>
              <a:buNone/>
            </a:pPr>
            <a:endParaRPr sz="400" b="0" i="0" u="none" dirty="0">
              <a:solidFill>
                <a:schemeClr val="lt1"/>
              </a:solidFill>
              <a:latin typeface="Arial"/>
              <a:ea typeface="Arial"/>
              <a:cs typeface="Arial"/>
              <a:sym typeface="Arial"/>
            </a:endParaRPr>
          </a:p>
          <a:p>
            <a:pPr marL="0" marR="0" lvl="0" indent="-127000" algn="l" rtl="0">
              <a:lnSpc>
                <a:spcPct val="100000"/>
              </a:lnSpc>
              <a:spcBef>
                <a:spcPts val="1000"/>
              </a:spcBef>
              <a:spcAft>
                <a:spcPts val="0"/>
              </a:spcAft>
              <a:buClr>
                <a:schemeClr val="lt1"/>
              </a:buClr>
              <a:buSzPts val="2000"/>
              <a:buFont typeface="Arial"/>
              <a:buChar char="•"/>
            </a:pPr>
            <a:r>
              <a:rPr lang="en-US" sz="2400" b="0" i="0" u="none" dirty="0">
                <a:solidFill>
                  <a:schemeClr val="lt1"/>
                </a:solidFill>
                <a:latin typeface="Arial"/>
                <a:ea typeface="Arial"/>
                <a:cs typeface="Arial"/>
                <a:sym typeface="Arial"/>
              </a:rPr>
              <a:t>Craft Activities</a:t>
            </a:r>
            <a:endParaRPr sz="1600" dirty="0"/>
          </a:p>
          <a:p>
            <a:pPr marL="0" marR="0" lvl="0" indent="0" algn="l" rtl="0">
              <a:lnSpc>
                <a:spcPct val="100000"/>
              </a:lnSpc>
              <a:spcBef>
                <a:spcPts val="1000"/>
              </a:spcBef>
              <a:spcAft>
                <a:spcPts val="0"/>
              </a:spcAft>
              <a:buClr>
                <a:schemeClr val="lt1"/>
              </a:buClr>
              <a:buSzPts val="2000"/>
              <a:buFont typeface="Times New Roman"/>
              <a:buNone/>
            </a:pPr>
            <a:endParaRPr sz="100" b="0" i="0" u="none" dirty="0">
              <a:solidFill>
                <a:schemeClr val="lt1"/>
              </a:solidFill>
              <a:latin typeface="Arial"/>
              <a:ea typeface="Arial"/>
              <a:cs typeface="Arial"/>
              <a:sym typeface="Arial"/>
            </a:endParaRPr>
          </a:p>
          <a:p>
            <a:pPr marL="0" marR="0" lvl="0" indent="-127000" algn="l" rtl="0">
              <a:lnSpc>
                <a:spcPct val="100000"/>
              </a:lnSpc>
              <a:spcBef>
                <a:spcPts val="1000"/>
              </a:spcBef>
              <a:spcAft>
                <a:spcPts val="0"/>
              </a:spcAft>
              <a:buClr>
                <a:schemeClr val="lt1"/>
              </a:buClr>
              <a:buSzPts val="2000"/>
              <a:buFont typeface="Arial"/>
              <a:buChar char="•"/>
            </a:pPr>
            <a:r>
              <a:rPr lang="en-US" sz="2400" b="0" i="0" u="none" dirty="0">
                <a:solidFill>
                  <a:schemeClr val="lt1"/>
                </a:solidFill>
                <a:latin typeface="Arial"/>
                <a:ea typeface="Arial"/>
                <a:cs typeface="Arial"/>
                <a:sym typeface="Arial"/>
              </a:rPr>
              <a:t>Forest Schools</a:t>
            </a:r>
            <a:endParaRPr sz="1600" dirty="0"/>
          </a:p>
          <a:p>
            <a:pPr marL="0" marR="0" lvl="0" indent="0" algn="l" rtl="0">
              <a:lnSpc>
                <a:spcPct val="100000"/>
              </a:lnSpc>
              <a:spcBef>
                <a:spcPts val="1000"/>
              </a:spcBef>
              <a:spcAft>
                <a:spcPts val="0"/>
              </a:spcAft>
              <a:buClr>
                <a:schemeClr val="lt1"/>
              </a:buClr>
              <a:buSzPts val="2000"/>
              <a:buFont typeface="Times New Roman"/>
              <a:buNone/>
            </a:pPr>
            <a:endParaRPr sz="200" b="0" i="0" u="none" dirty="0">
              <a:solidFill>
                <a:schemeClr val="lt1"/>
              </a:solidFill>
              <a:latin typeface="Arial"/>
              <a:ea typeface="Arial"/>
              <a:cs typeface="Arial"/>
              <a:sym typeface="Arial"/>
            </a:endParaRPr>
          </a:p>
          <a:p>
            <a:pPr marL="0" marR="0" lvl="0" indent="-127000" algn="l" rtl="0">
              <a:lnSpc>
                <a:spcPct val="100000"/>
              </a:lnSpc>
              <a:spcBef>
                <a:spcPts val="1000"/>
              </a:spcBef>
              <a:spcAft>
                <a:spcPts val="0"/>
              </a:spcAft>
              <a:buClr>
                <a:schemeClr val="lt1"/>
              </a:buClr>
              <a:buSzPts val="2000"/>
              <a:buFont typeface="Arial"/>
              <a:buChar char="•"/>
            </a:pPr>
            <a:r>
              <a:rPr lang="en-US" sz="2400" b="0" i="0" u="none" dirty="0">
                <a:solidFill>
                  <a:schemeClr val="lt1"/>
                </a:solidFill>
                <a:latin typeface="Arial"/>
                <a:ea typeface="Arial"/>
                <a:cs typeface="Arial"/>
                <a:sym typeface="Arial"/>
              </a:rPr>
              <a:t>Weeding the garden!</a:t>
            </a:r>
            <a:endParaRPr sz="1600" dirty="0"/>
          </a:p>
          <a:p>
            <a:pPr marL="0" marR="0" lvl="0" indent="0" algn="l" rtl="0">
              <a:lnSpc>
                <a:spcPct val="100000"/>
              </a:lnSpc>
              <a:spcBef>
                <a:spcPts val="1000"/>
              </a:spcBef>
              <a:spcAft>
                <a:spcPts val="0"/>
              </a:spcAft>
              <a:buClr>
                <a:schemeClr val="lt1"/>
              </a:buClr>
              <a:buSzPts val="2000"/>
              <a:buFont typeface="Times New Roman"/>
              <a:buNone/>
            </a:pPr>
            <a:endParaRPr sz="100" b="0" i="0" u="none" dirty="0">
              <a:solidFill>
                <a:schemeClr val="lt1"/>
              </a:solidFill>
              <a:latin typeface="Arial"/>
              <a:ea typeface="Arial"/>
              <a:cs typeface="Arial"/>
              <a:sym typeface="Arial"/>
            </a:endParaRPr>
          </a:p>
          <a:p>
            <a:pPr marL="0" marR="0" lvl="0" indent="-127000" algn="l" rtl="0">
              <a:lnSpc>
                <a:spcPct val="100000"/>
              </a:lnSpc>
              <a:spcBef>
                <a:spcPts val="1000"/>
              </a:spcBef>
              <a:spcAft>
                <a:spcPts val="0"/>
              </a:spcAft>
              <a:buClr>
                <a:schemeClr val="lt1"/>
              </a:buClr>
              <a:buSzPts val="2000"/>
              <a:buFont typeface="Arial"/>
              <a:buChar char="•"/>
            </a:pPr>
            <a:r>
              <a:rPr lang="en-US" sz="2400" b="0" i="0" u="none" dirty="0">
                <a:solidFill>
                  <a:schemeClr val="lt1"/>
                </a:solidFill>
                <a:latin typeface="Arial"/>
                <a:ea typeface="Arial"/>
                <a:cs typeface="Arial"/>
                <a:sym typeface="Arial"/>
              </a:rPr>
              <a:t>Walks around the village</a:t>
            </a:r>
            <a:r>
              <a:rPr lang="en-US" sz="2400" b="0" i="0" u="none" dirty="0" smtClean="0">
                <a:solidFill>
                  <a:schemeClr val="lt1"/>
                </a:solidFill>
                <a:latin typeface="Arial"/>
                <a:ea typeface="Arial"/>
                <a:cs typeface="Arial"/>
                <a:sym typeface="Arial"/>
              </a:rPr>
              <a:t>.</a:t>
            </a:r>
          </a:p>
          <a:p>
            <a:pPr marR="0" lvl="0" algn="l" rtl="0">
              <a:lnSpc>
                <a:spcPct val="100000"/>
              </a:lnSpc>
              <a:spcBef>
                <a:spcPts val="1000"/>
              </a:spcBef>
              <a:spcAft>
                <a:spcPts val="0"/>
              </a:spcAft>
              <a:buClr>
                <a:schemeClr val="lt1"/>
              </a:buClr>
              <a:buSzPts val="2000"/>
            </a:pPr>
            <a:endParaRPr lang="en-GB" sz="1600" dirty="0" smtClean="0"/>
          </a:p>
          <a:p>
            <a:pPr marR="0" lvl="0" algn="l" rtl="0">
              <a:lnSpc>
                <a:spcPct val="100000"/>
              </a:lnSpc>
              <a:spcBef>
                <a:spcPts val="1000"/>
              </a:spcBef>
              <a:spcAft>
                <a:spcPts val="0"/>
              </a:spcAft>
              <a:buClr>
                <a:schemeClr val="lt1"/>
              </a:buClr>
              <a:buSzPts val="2000"/>
            </a:pPr>
            <a:endParaRPr lang="en-GB" sz="1600" dirty="0" smtClean="0"/>
          </a:p>
          <a:p>
            <a:pPr marR="0" lvl="0" algn="l" rtl="0">
              <a:lnSpc>
                <a:spcPct val="100000"/>
              </a:lnSpc>
              <a:spcBef>
                <a:spcPts val="1000"/>
              </a:spcBef>
              <a:spcAft>
                <a:spcPts val="0"/>
              </a:spcAft>
              <a:buClr>
                <a:schemeClr val="lt1"/>
              </a:buClr>
              <a:buSzPts val="2000"/>
            </a:pPr>
            <a:r>
              <a:rPr lang="en-GB" sz="1600" dirty="0" smtClean="0">
                <a:solidFill>
                  <a:schemeClr val="tx1"/>
                </a:solidFill>
              </a:rPr>
              <a:t>Please book a DBS check with the Office if you wish to help at school</a:t>
            </a:r>
            <a:endParaRPr sz="1600" dirty="0">
              <a:solidFill>
                <a:schemeClr val="tx1"/>
              </a:solidFill>
            </a:endParaRPr>
          </a:p>
        </p:txBody>
      </p:sp>
      <p:pic>
        <p:nvPicPr>
          <p:cNvPr id="263" name="Google Shape;263;p19" descr="illustration of Happy emoticon giving thumb up. Download a Free Preview or  High Quality Adobe Illustrator Ai, … | Smiley emoji, Emoticon feliz,  Emoticons engraçados"/>
          <p:cNvPicPr preferRelativeResize="0"/>
          <p:nvPr/>
        </p:nvPicPr>
        <p:blipFill rotWithShape="1">
          <a:blip r:embed="rId3">
            <a:alphaModFix/>
          </a:blip>
          <a:srcRect b="9553"/>
          <a:stretch/>
        </p:blipFill>
        <p:spPr>
          <a:xfrm>
            <a:off x="5602287" y="1557337"/>
            <a:ext cx="2581275" cy="230346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0"/>
          <p:cNvSpPr txBox="1">
            <a:spLocks noGrp="1"/>
          </p:cNvSpPr>
          <p:nvPr>
            <p:ph type="title"/>
          </p:nvPr>
        </p:nvSpPr>
        <p:spPr>
          <a:xfrm>
            <a:off x="484710" y="231040"/>
            <a:ext cx="7055380" cy="81569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4400"/>
              <a:buFont typeface="Arial"/>
              <a:buNone/>
            </a:pPr>
            <a:r>
              <a:rPr lang="en-US" sz="4400" b="1" i="0" u="none" dirty="0">
                <a:solidFill>
                  <a:schemeClr val="lt2"/>
                </a:solidFill>
                <a:latin typeface="Arial"/>
                <a:ea typeface="Arial"/>
                <a:cs typeface="Arial"/>
                <a:sym typeface="Arial"/>
              </a:rPr>
              <a:t>Water bottles and Fruit</a:t>
            </a:r>
            <a:endParaRPr dirty="0"/>
          </a:p>
        </p:txBody>
      </p:sp>
      <p:sp>
        <p:nvSpPr>
          <p:cNvPr id="270" name="Google Shape;270;p20"/>
          <p:cNvSpPr txBox="1">
            <a:spLocks noGrp="1"/>
          </p:cNvSpPr>
          <p:nvPr>
            <p:ph idx="1"/>
          </p:nvPr>
        </p:nvSpPr>
        <p:spPr>
          <a:xfrm>
            <a:off x="468312" y="1157572"/>
            <a:ext cx="8229600" cy="4681537"/>
          </a:xfrm>
          <a:prstGeom prst="rect">
            <a:avLst/>
          </a:prstGeom>
          <a:noFill/>
          <a:ln>
            <a:noFill/>
          </a:ln>
        </p:spPr>
        <p:txBody>
          <a:bodyPr spcFirstLastPara="1" wrap="square" lIns="91425" tIns="45700" rIns="91425" bIns="45700" anchor="t" anchorCtr="0">
            <a:noAutofit/>
          </a:bodyPr>
          <a:lstStyle/>
          <a:p>
            <a:pPr marL="342900" lvl="0" indent="-342900" algn="l" rtl="0">
              <a:lnSpc>
                <a:spcPct val="102000"/>
              </a:lnSpc>
              <a:spcBef>
                <a:spcPts val="0"/>
              </a:spcBef>
              <a:spcAft>
                <a:spcPts val="0"/>
              </a:spcAft>
              <a:buClr>
                <a:schemeClr val="hlink"/>
              </a:buClr>
              <a:buSzPts val="1440"/>
              <a:buFont typeface="Noto Sans Symbols"/>
              <a:buChar char="■"/>
            </a:pPr>
            <a:r>
              <a:rPr lang="en-US" sz="2400" b="0" i="0" u="none" dirty="0">
                <a:solidFill>
                  <a:schemeClr val="lt1"/>
                </a:solidFill>
                <a:latin typeface="Arial"/>
                <a:ea typeface="Arial"/>
                <a:cs typeface="Arial"/>
                <a:sym typeface="Arial"/>
              </a:rPr>
              <a:t>All children should have a water bottle to keep in class should they be thirsty during our Busy Bee sessions.  We keep water bottles over by the sink. Children are also provided with a drink with their hot lunches</a:t>
            </a:r>
            <a:r>
              <a:rPr lang="en-US" sz="2400" b="0" i="0" u="none" dirty="0" smtClean="0">
                <a:solidFill>
                  <a:schemeClr val="lt1"/>
                </a:solidFill>
                <a:latin typeface="Arial"/>
                <a:ea typeface="Arial"/>
                <a:cs typeface="Arial"/>
                <a:sym typeface="Arial"/>
              </a:rPr>
              <a:t>.</a:t>
            </a:r>
            <a:endParaRPr sz="2400" b="0" i="0" u="none" dirty="0">
              <a:solidFill>
                <a:schemeClr val="lt1"/>
              </a:solidFill>
              <a:latin typeface="Arial"/>
              <a:ea typeface="Arial"/>
              <a:cs typeface="Arial"/>
              <a:sym typeface="Arial"/>
            </a:endParaRPr>
          </a:p>
          <a:p>
            <a:pPr marL="342900" lvl="0" indent="-342900" algn="l" rtl="0">
              <a:lnSpc>
                <a:spcPct val="102000"/>
              </a:lnSpc>
              <a:spcBef>
                <a:spcPts val="480"/>
              </a:spcBef>
              <a:spcAft>
                <a:spcPts val="0"/>
              </a:spcAft>
              <a:buClr>
                <a:schemeClr val="hlink"/>
              </a:buClr>
              <a:buSzPts val="1440"/>
              <a:buFont typeface="Noto Sans Symbols"/>
              <a:buChar char="■"/>
            </a:pPr>
            <a:r>
              <a:rPr lang="en-US" sz="2400" b="0" i="0" u="none" dirty="0">
                <a:solidFill>
                  <a:schemeClr val="lt1"/>
                </a:solidFill>
                <a:latin typeface="Arial"/>
                <a:ea typeface="Arial"/>
                <a:cs typeface="Arial"/>
                <a:sym typeface="Arial"/>
              </a:rPr>
              <a:t>At morning break, the children are encouraged to take a piece of fruit for a snack. Children may bring fruit from home or have a piece of school fruit. We discourage fruit winders, fruit </a:t>
            </a:r>
            <a:r>
              <a:rPr lang="en-US" sz="2400" b="0" i="0" u="none" dirty="0" smtClean="0">
                <a:solidFill>
                  <a:schemeClr val="lt1"/>
                </a:solidFill>
                <a:latin typeface="Arial"/>
                <a:ea typeface="Arial"/>
                <a:cs typeface="Arial"/>
                <a:sym typeface="Arial"/>
              </a:rPr>
              <a:t>flakes, </a:t>
            </a:r>
            <a:r>
              <a:rPr lang="en-US" sz="2400" b="0" i="0" u="none" dirty="0" err="1" smtClean="0">
                <a:solidFill>
                  <a:schemeClr val="lt1"/>
                </a:solidFill>
                <a:latin typeface="Arial"/>
                <a:ea typeface="Arial"/>
                <a:cs typeface="Arial"/>
                <a:sym typeface="Arial"/>
              </a:rPr>
              <a:t>etc</a:t>
            </a:r>
            <a:r>
              <a:rPr lang="en-US" sz="2400" b="0" i="0" u="none" dirty="0" smtClean="0">
                <a:solidFill>
                  <a:schemeClr val="lt1"/>
                </a:solidFill>
                <a:latin typeface="Arial"/>
                <a:ea typeface="Arial"/>
                <a:cs typeface="Arial"/>
                <a:sym typeface="Arial"/>
              </a:rPr>
              <a:t>, </a:t>
            </a:r>
            <a:r>
              <a:rPr lang="en-US" sz="2400" b="0" i="0" u="none" dirty="0">
                <a:solidFill>
                  <a:schemeClr val="lt1"/>
                </a:solidFill>
                <a:latin typeface="Arial"/>
                <a:ea typeface="Arial"/>
                <a:cs typeface="Arial"/>
                <a:sym typeface="Arial"/>
              </a:rPr>
              <a:t>at break times in preference for a piece of fresh fruit.  Please bring an extra piece of fruit or </a:t>
            </a:r>
            <a:r>
              <a:rPr lang="en-US" sz="2400" b="0" i="0" u="none" dirty="0" err="1">
                <a:solidFill>
                  <a:schemeClr val="lt1"/>
                </a:solidFill>
                <a:latin typeface="Arial"/>
                <a:ea typeface="Arial"/>
                <a:cs typeface="Arial"/>
                <a:sym typeface="Arial"/>
              </a:rPr>
              <a:t>wholemeal</a:t>
            </a:r>
            <a:r>
              <a:rPr lang="en-US" sz="2400" b="0" i="0" u="none" dirty="0">
                <a:solidFill>
                  <a:schemeClr val="lt1"/>
                </a:solidFill>
                <a:latin typeface="Arial"/>
                <a:ea typeface="Arial"/>
                <a:cs typeface="Arial"/>
                <a:sym typeface="Arial"/>
              </a:rPr>
              <a:t> biscuit for the afternoons.</a:t>
            </a:r>
            <a:endParaRPr dirty="0"/>
          </a:p>
        </p:txBody>
      </p:sp>
      <p:pic>
        <p:nvPicPr>
          <p:cNvPr id="271" name="Google Shape;271;p20" descr="C:\Users\Emma\AppData\Local\Microsoft\Windows\Temporary Internet Files\Content.IE5\DGV82NC1\MC900215358[1].wmf"/>
          <p:cNvPicPr preferRelativeResize="0"/>
          <p:nvPr/>
        </p:nvPicPr>
        <p:blipFill rotWithShape="1">
          <a:blip r:embed="rId3">
            <a:alphaModFix/>
          </a:blip>
          <a:srcRect/>
          <a:stretch/>
        </p:blipFill>
        <p:spPr>
          <a:xfrm>
            <a:off x="8135937" y="5300662"/>
            <a:ext cx="1008062" cy="1427162"/>
          </a:xfrm>
          <a:prstGeom prst="rect">
            <a:avLst/>
          </a:prstGeom>
          <a:noFill/>
          <a:ln>
            <a:noFill/>
          </a:ln>
        </p:spPr>
      </p:pic>
      <p:pic>
        <p:nvPicPr>
          <p:cNvPr id="272" name="Google Shape;272;p20" descr="C:\Users\Emma\AppData\Local\Microsoft\Windows\Temporary Internet Files\Content.IE5\KOPUMLOF\MC900232711[1].wmf"/>
          <p:cNvPicPr preferRelativeResize="0"/>
          <p:nvPr/>
        </p:nvPicPr>
        <p:blipFill rotWithShape="1">
          <a:blip r:embed="rId4">
            <a:alphaModFix/>
          </a:blip>
          <a:srcRect/>
          <a:stretch/>
        </p:blipFill>
        <p:spPr>
          <a:xfrm>
            <a:off x="0" y="5589587"/>
            <a:ext cx="971550" cy="1177925"/>
          </a:xfrm>
          <a:prstGeom prst="rect">
            <a:avLst/>
          </a:prstGeom>
          <a:noFill/>
          <a:ln>
            <a:noFill/>
          </a:ln>
        </p:spPr>
      </p:pic>
      <p:pic>
        <p:nvPicPr>
          <p:cNvPr id="273" name="Google Shape;273;p20" descr="C:\Users\Emma\AppData\Local\Microsoft\Windows\Temporary Internet Files\Content.IE5\HX1N93DS\MC900347073[1].wmf"/>
          <p:cNvPicPr preferRelativeResize="0"/>
          <p:nvPr/>
        </p:nvPicPr>
        <p:blipFill rotWithShape="1">
          <a:blip r:embed="rId5">
            <a:alphaModFix/>
          </a:blip>
          <a:srcRect/>
          <a:stretch/>
        </p:blipFill>
        <p:spPr>
          <a:xfrm>
            <a:off x="8233563" y="205575"/>
            <a:ext cx="812800" cy="1287463"/>
          </a:xfrm>
          <a:prstGeom prst="rect">
            <a:avLst/>
          </a:prstGeom>
          <a:noFill/>
          <a:ln>
            <a:noFill/>
          </a:ln>
        </p:spPr>
      </p:pic>
      <p:pic>
        <p:nvPicPr>
          <p:cNvPr id="274" name="Google Shape;274;p20"/>
          <p:cNvPicPr preferRelativeResize="0"/>
          <p:nvPr/>
        </p:nvPicPr>
        <p:blipFill rotWithShape="1">
          <a:blip r:embed="rId6">
            <a:alphaModFix/>
          </a:blip>
          <a:srcRect/>
          <a:stretch/>
        </p:blipFill>
        <p:spPr>
          <a:xfrm>
            <a:off x="3853717" y="5139026"/>
            <a:ext cx="1458790" cy="14271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21"/>
          <p:cNvSpPr txBox="1">
            <a:spLocks noGrp="1"/>
          </p:cNvSpPr>
          <p:nvPr>
            <p:ph type="title"/>
          </p:nvPr>
        </p:nvSpPr>
        <p:spPr>
          <a:xfrm>
            <a:off x="484710" y="452718"/>
            <a:ext cx="7055380" cy="100445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4400"/>
              <a:buFont typeface="Arial"/>
              <a:buNone/>
            </a:pPr>
            <a:r>
              <a:rPr lang="en-US" sz="4400" b="1" i="0" u="none" dirty="0">
                <a:solidFill>
                  <a:schemeClr val="lt2"/>
                </a:solidFill>
                <a:latin typeface="Arial"/>
                <a:ea typeface="Arial"/>
                <a:cs typeface="Arial"/>
                <a:sym typeface="Arial"/>
              </a:rPr>
              <a:t>Free School Milk</a:t>
            </a:r>
            <a:endParaRPr dirty="0"/>
          </a:p>
        </p:txBody>
      </p:sp>
      <p:sp>
        <p:nvSpPr>
          <p:cNvPr id="280" name="Google Shape;280;p21"/>
          <p:cNvSpPr txBox="1">
            <a:spLocks noGrp="1"/>
          </p:cNvSpPr>
          <p:nvPr>
            <p:ph idx="1"/>
          </p:nvPr>
        </p:nvSpPr>
        <p:spPr>
          <a:xfrm>
            <a:off x="827700" y="1457176"/>
            <a:ext cx="6711654" cy="4666533"/>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hlink"/>
              </a:buClr>
              <a:buSzPts val="1920"/>
              <a:buFont typeface="Noto Sans Symbols"/>
              <a:buChar char="■"/>
            </a:pPr>
            <a:r>
              <a:rPr lang="en-US" sz="3200" b="0" i="0" u="none" dirty="0">
                <a:solidFill>
                  <a:schemeClr val="lt1"/>
                </a:solidFill>
                <a:latin typeface="Arial"/>
                <a:ea typeface="Arial"/>
                <a:cs typeface="Arial"/>
                <a:sym typeface="Arial"/>
              </a:rPr>
              <a:t>Milk is completely free for all children aged under 5.</a:t>
            </a:r>
            <a:endParaRPr dirty="0"/>
          </a:p>
          <a:p>
            <a:pPr marL="342900" lvl="0" indent="-220980" algn="l" rtl="0">
              <a:lnSpc>
                <a:spcPct val="100000"/>
              </a:lnSpc>
              <a:spcBef>
                <a:spcPts val="640"/>
              </a:spcBef>
              <a:spcAft>
                <a:spcPts val="0"/>
              </a:spcAft>
              <a:buClr>
                <a:schemeClr val="hlink"/>
              </a:buClr>
              <a:buSzPts val="1920"/>
              <a:buFont typeface="Noto Sans Symbols"/>
              <a:buNone/>
            </a:pPr>
            <a:endParaRPr sz="3200" b="0" i="0" u="none" dirty="0">
              <a:solidFill>
                <a:schemeClr val="lt1"/>
              </a:solidFill>
              <a:latin typeface="Arial"/>
              <a:ea typeface="Arial"/>
              <a:cs typeface="Arial"/>
              <a:sym typeface="Arial"/>
            </a:endParaRPr>
          </a:p>
          <a:p>
            <a:pPr marL="342900" lvl="0" indent="-342900" algn="l" rtl="0">
              <a:lnSpc>
                <a:spcPct val="100000"/>
              </a:lnSpc>
              <a:spcBef>
                <a:spcPts val="640"/>
              </a:spcBef>
              <a:spcAft>
                <a:spcPts val="0"/>
              </a:spcAft>
              <a:buClr>
                <a:schemeClr val="hlink"/>
              </a:buClr>
              <a:buSzPts val="1920"/>
              <a:buFont typeface="Noto Sans Symbols"/>
              <a:buChar char="■"/>
            </a:pPr>
            <a:r>
              <a:rPr lang="en-US" sz="3200" b="0" i="0" u="none" dirty="0">
                <a:solidFill>
                  <a:schemeClr val="lt1"/>
                </a:solidFill>
                <a:latin typeface="Arial"/>
                <a:ea typeface="Arial"/>
                <a:cs typeface="Arial"/>
                <a:sym typeface="Arial"/>
              </a:rPr>
              <a:t>Milk is </a:t>
            </a:r>
            <a:r>
              <a:rPr lang="en-US" sz="3200" b="0" i="0" u="none" dirty="0" err="1">
                <a:solidFill>
                  <a:schemeClr val="lt1"/>
                </a:solidFill>
                <a:latin typeface="Arial"/>
                <a:ea typeface="Arial"/>
                <a:cs typeface="Arial"/>
                <a:sym typeface="Arial"/>
              </a:rPr>
              <a:t>subsidised</a:t>
            </a:r>
            <a:r>
              <a:rPr lang="en-US" sz="3200" b="0" i="0" u="none" dirty="0">
                <a:solidFill>
                  <a:schemeClr val="lt1"/>
                </a:solidFill>
                <a:latin typeface="Arial"/>
                <a:ea typeface="Arial"/>
                <a:cs typeface="Arial"/>
                <a:sym typeface="Arial"/>
              </a:rPr>
              <a:t> for children aged 5 or over.</a:t>
            </a:r>
            <a:endParaRPr dirty="0"/>
          </a:p>
          <a:p>
            <a:pPr marL="342900" lvl="0" indent="-220980" algn="l" rtl="0">
              <a:lnSpc>
                <a:spcPct val="100000"/>
              </a:lnSpc>
              <a:spcBef>
                <a:spcPts val="640"/>
              </a:spcBef>
              <a:spcAft>
                <a:spcPts val="0"/>
              </a:spcAft>
              <a:buClr>
                <a:schemeClr val="hlink"/>
              </a:buClr>
              <a:buSzPts val="1920"/>
              <a:buFont typeface="Noto Sans Symbols"/>
              <a:buNone/>
            </a:pPr>
            <a:endParaRPr sz="3200" b="0" i="0" u="none" dirty="0">
              <a:solidFill>
                <a:schemeClr val="lt1"/>
              </a:solidFill>
              <a:latin typeface="Arial"/>
              <a:ea typeface="Arial"/>
              <a:cs typeface="Arial"/>
              <a:sym typeface="Arial"/>
            </a:endParaRPr>
          </a:p>
          <a:p>
            <a:pPr marL="342900" lvl="0" indent="-342900" algn="l" rtl="0">
              <a:lnSpc>
                <a:spcPct val="100000"/>
              </a:lnSpc>
              <a:spcBef>
                <a:spcPts val="640"/>
              </a:spcBef>
              <a:spcAft>
                <a:spcPts val="0"/>
              </a:spcAft>
              <a:buClr>
                <a:schemeClr val="hlink"/>
              </a:buClr>
              <a:buSzPts val="1920"/>
              <a:buFont typeface="Noto Sans Symbols"/>
              <a:buChar char="■"/>
            </a:pPr>
            <a:r>
              <a:rPr lang="en-US" sz="3200" b="0" i="0" u="none" dirty="0" smtClean="0">
                <a:solidFill>
                  <a:schemeClr val="lt1"/>
                </a:solidFill>
                <a:latin typeface="Arial"/>
                <a:ea typeface="Arial"/>
                <a:cs typeface="Arial"/>
                <a:sym typeface="Arial"/>
              </a:rPr>
              <a:t>Please register at www.coolmilk.com</a:t>
            </a:r>
            <a:endParaRPr dirty="0"/>
          </a:p>
          <a:p>
            <a:pPr marL="342900" lvl="0" indent="-220980" algn="l" rtl="0">
              <a:spcBef>
                <a:spcPts val="640"/>
              </a:spcBef>
              <a:spcAft>
                <a:spcPts val="0"/>
              </a:spcAft>
              <a:buSzPts val="1920"/>
              <a:buNone/>
            </a:pPr>
            <a:endParaRPr sz="3200" b="0" i="0" u="none" dirty="0">
              <a:solidFill>
                <a:schemeClr val="lt1"/>
              </a:solidFill>
              <a:latin typeface="Arial"/>
              <a:ea typeface="Arial"/>
              <a:cs typeface="Arial"/>
              <a:sym typeface="Arial"/>
            </a:endParaRPr>
          </a:p>
        </p:txBody>
      </p:sp>
      <p:pic>
        <p:nvPicPr>
          <p:cNvPr id="281" name="Google Shape;281;p21" descr="MC900441751[1]"/>
          <p:cNvPicPr preferRelativeResize="0"/>
          <p:nvPr/>
        </p:nvPicPr>
        <p:blipFill rotWithShape="1">
          <a:blip r:embed="rId3">
            <a:alphaModFix/>
          </a:blip>
          <a:srcRect/>
          <a:stretch/>
        </p:blipFill>
        <p:spPr>
          <a:xfrm>
            <a:off x="6351479" y="1607126"/>
            <a:ext cx="2376487" cy="167640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23"/>
          <p:cNvSpPr txBox="1">
            <a:spLocks noGrp="1"/>
          </p:cNvSpPr>
          <p:nvPr>
            <p:ph type="title"/>
          </p:nvPr>
        </p:nvSpPr>
        <p:spPr>
          <a:xfrm>
            <a:off x="468312" y="44450"/>
            <a:ext cx="8229600" cy="9445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4400"/>
              <a:buFont typeface="Arial"/>
              <a:buNone/>
            </a:pPr>
            <a:r>
              <a:rPr lang="en-US" sz="4400" b="1" i="0" u="none">
                <a:solidFill>
                  <a:schemeClr val="lt2"/>
                </a:solidFill>
                <a:latin typeface="Arial"/>
                <a:ea typeface="Arial"/>
                <a:cs typeface="Arial"/>
                <a:sym typeface="Arial"/>
              </a:rPr>
              <a:t>Other bits……</a:t>
            </a:r>
            <a:endParaRPr/>
          </a:p>
        </p:txBody>
      </p:sp>
      <p:sp>
        <p:nvSpPr>
          <p:cNvPr id="297" name="Google Shape;297;p23"/>
          <p:cNvSpPr txBox="1">
            <a:spLocks noGrp="1"/>
          </p:cNvSpPr>
          <p:nvPr>
            <p:ph idx="1"/>
          </p:nvPr>
        </p:nvSpPr>
        <p:spPr>
          <a:xfrm>
            <a:off x="468312" y="1224535"/>
            <a:ext cx="8229600" cy="495459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hlink"/>
              </a:buClr>
              <a:buSzPts val="1680"/>
              <a:buFont typeface="Noto Sans Symbols"/>
              <a:buChar char="■"/>
            </a:pPr>
            <a:r>
              <a:rPr lang="en-US" sz="2800" b="0" i="0" u="none" dirty="0">
                <a:solidFill>
                  <a:schemeClr val="lt1"/>
                </a:solidFill>
                <a:latin typeface="Arial"/>
                <a:ea typeface="Arial"/>
                <a:cs typeface="Arial"/>
                <a:sym typeface="Arial"/>
              </a:rPr>
              <a:t>Learning Journals from Nursery</a:t>
            </a:r>
            <a:endParaRPr dirty="0"/>
          </a:p>
          <a:p>
            <a:pPr marL="342900" lvl="0" indent="-281940" algn="l" rtl="0">
              <a:lnSpc>
                <a:spcPct val="100000"/>
              </a:lnSpc>
              <a:spcBef>
                <a:spcPts val="320"/>
              </a:spcBef>
              <a:spcAft>
                <a:spcPts val="0"/>
              </a:spcAft>
              <a:buClr>
                <a:schemeClr val="hlink"/>
              </a:buClr>
              <a:buSzPts val="960"/>
              <a:buFont typeface="Noto Sans Symbols"/>
              <a:buNone/>
            </a:pPr>
            <a:endParaRPr sz="1600" b="0" i="0" u="none" dirty="0">
              <a:solidFill>
                <a:schemeClr val="lt1"/>
              </a:solidFill>
              <a:latin typeface="Arial"/>
              <a:ea typeface="Arial"/>
              <a:cs typeface="Arial"/>
              <a:sym typeface="Arial"/>
            </a:endParaRPr>
          </a:p>
          <a:p>
            <a:pPr marL="342900" lvl="0" indent="-342900" algn="l" rtl="0">
              <a:lnSpc>
                <a:spcPct val="100000"/>
              </a:lnSpc>
              <a:spcBef>
                <a:spcPts val="560"/>
              </a:spcBef>
              <a:spcAft>
                <a:spcPts val="0"/>
              </a:spcAft>
              <a:buClr>
                <a:schemeClr val="hlink"/>
              </a:buClr>
              <a:buSzPts val="1680"/>
              <a:buFont typeface="Noto Sans Symbols"/>
              <a:buChar char="■"/>
            </a:pPr>
            <a:r>
              <a:rPr lang="en-US" sz="2800" b="0" i="0" u="none" dirty="0">
                <a:solidFill>
                  <a:schemeClr val="lt1"/>
                </a:solidFill>
                <a:latin typeface="Arial"/>
                <a:ea typeface="Arial"/>
                <a:cs typeface="Arial"/>
                <a:sym typeface="Arial"/>
              </a:rPr>
              <a:t>Pupil Premium</a:t>
            </a:r>
            <a:endParaRPr dirty="0"/>
          </a:p>
          <a:p>
            <a:pPr marL="342900" lvl="0" indent="-281940" algn="l" rtl="0">
              <a:lnSpc>
                <a:spcPct val="100000"/>
              </a:lnSpc>
              <a:spcBef>
                <a:spcPts val="320"/>
              </a:spcBef>
              <a:spcAft>
                <a:spcPts val="0"/>
              </a:spcAft>
              <a:buClr>
                <a:schemeClr val="hlink"/>
              </a:buClr>
              <a:buSzPts val="960"/>
              <a:buFont typeface="Noto Sans Symbols"/>
              <a:buNone/>
            </a:pPr>
            <a:endParaRPr sz="1600" b="0" i="0" u="none" dirty="0">
              <a:solidFill>
                <a:schemeClr val="lt1"/>
              </a:solidFill>
              <a:latin typeface="Arial"/>
              <a:ea typeface="Arial"/>
              <a:cs typeface="Arial"/>
              <a:sym typeface="Arial"/>
            </a:endParaRPr>
          </a:p>
          <a:p>
            <a:pPr marL="342900" lvl="0" indent="-342900" algn="l" rtl="0">
              <a:lnSpc>
                <a:spcPct val="100000"/>
              </a:lnSpc>
              <a:spcBef>
                <a:spcPts val="560"/>
              </a:spcBef>
              <a:spcAft>
                <a:spcPts val="0"/>
              </a:spcAft>
              <a:buClr>
                <a:schemeClr val="hlink"/>
              </a:buClr>
              <a:buSzPts val="1680"/>
              <a:buFont typeface="Noto Sans Symbols"/>
              <a:buChar char="■"/>
            </a:pPr>
            <a:r>
              <a:rPr lang="en-US" sz="2800" b="0" i="0" u="none" dirty="0">
                <a:solidFill>
                  <a:schemeClr val="lt1"/>
                </a:solidFill>
                <a:latin typeface="Arial"/>
                <a:ea typeface="Arial"/>
                <a:cs typeface="Arial"/>
                <a:sym typeface="Arial"/>
              </a:rPr>
              <a:t>Boxes, </a:t>
            </a:r>
            <a:r>
              <a:rPr lang="en-US" sz="2800" b="0" i="0" u="none" dirty="0" smtClean="0">
                <a:solidFill>
                  <a:schemeClr val="lt1"/>
                </a:solidFill>
                <a:latin typeface="Arial"/>
                <a:ea typeface="Arial"/>
                <a:cs typeface="Arial"/>
                <a:sym typeface="Arial"/>
              </a:rPr>
              <a:t>tubes, </a:t>
            </a:r>
            <a:r>
              <a:rPr lang="en-US" sz="2800" b="0" i="0" u="none" dirty="0" err="1">
                <a:solidFill>
                  <a:schemeClr val="lt1"/>
                </a:solidFill>
                <a:latin typeface="Arial"/>
                <a:ea typeface="Arial"/>
                <a:cs typeface="Arial"/>
                <a:sym typeface="Arial"/>
              </a:rPr>
              <a:t>etc</a:t>
            </a:r>
            <a:r>
              <a:rPr lang="en-US" sz="2800" b="0" i="0" u="none" dirty="0">
                <a:solidFill>
                  <a:schemeClr val="lt1"/>
                </a:solidFill>
                <a:latin typeface="Arial"/>
                <a:ea typeface="Arial"/>
                <a:cs typeface="Arial"/>
                <a:sym typeface="Arial"/>
              </a:rPr>
              <a:t> for </a:t>
            </a:r>
            <a:r>
              <a:rPr lang="en-US" sz="2800" b="0" i="0" u="none" dirty="0" smtClean="0">
                <a:solidFill>
                  <a:schemeClr val="lt1"/>
                </a:solidFill>
                <a:latin typeface="Arial"/>
                <a:ea typeface="Arial"/>
                <a:cs typeface="Arial"/>
                <a:sym typeface="Arial"/>
              </a:rPr>
              <a:t>the making </a:t>
            </a:r>
            <a:r>
              <a:rPr lang="en-US" sz="2800" b="0" i="0" u="none" dirty="0">
                <a:solidFill>
                  <a:schemeClr val="lt1"/>
                </a:solidFill>
                <a:latin typeface="Arial"/>
                <a:ea typeface="Arial"/>
                <a:cs typeface="Arial"/>
                <a:sym typeface="Arial"/>
              </a:rPr>
              <a:t>trolley</a:t>
            </a:r>
            <a:endParaRPr dirty="0"/>
          </a:p>
          <a:p>
            <a:pPr marL="342900" lvl="0" indent="-281940" algn="l" rtl="0">
              <a:lnSpc>
                <a:spcPct val="100000"/>
              </a:lnSpc>
              <a:spcBef>
                <a:spcPts val="320"/>
              </a:spcBef>
              <a:spcAft>
                <a:spcPts val="0"/>
              </a:spcAft>
              <a:buClr>
                <a:schemeClr val="hlink"/>
              </a:buClr>
              <a:buSzPts val="960"/>
              <a:buFont typeface="Noto Sans Symbols"/>
              <a:buNone/>
            </a:pPr>
            <a:endParaRPr sz="1600" b="0" i="0" u="none" dirty="0">
              <a:solidFill>
                <a:schemeClr val="lt1"/>
              </a:solidFill>
              <a:latin typeface="Arial"/>
              <a:ea typeface="Arial"/>
              <a:cs typeface="Arial"/>
              <a:sym typeface="Arial"/>
            </a:endParaRPr>
          </a:p>
          <a:p>
            <a:pPr marL="342900" lvl="0" indent="-342900" algn="l" rtl="0">
              <a:lnSpc>
                <a:spcPct val="100000"/>
              </a:lnSpc>
              <a:spcBef>
                <a:spcPts val="560"/>
              </a:spcBef>
              <a:spcAft>
                <a:spcPts val="0"/>
              </a:spcAft>
              <a:buClr>
                <a:schemeClr val="hlink"/>
              </a:buClr>
              <a:buSzPts val="1680"/>
              <a:buFont typeface="Noto Sans Symbols"/>
              <a:buChar char="■"/>
            </a:pPr>
            <a:r>
              <a:rPr lang="en-US" sz="2800" b="0" i="0" u="none" dirty="0">
                <a:solidFill>
                  <a:schemeClr val="lt1"/>
                </a:solidFill>
                <a:latin typeface="Arial"/>
                <a:ea typeface="Arial"/>
                <a:cs typeface="Arial"/>
                <a:sym typeface="Arial"/>
              </a:rPr>
              <a:t>DBS checks</a:t>
            </a:r>
            <a:endParaRPr dirty="0"/>
          </a:p>
          <a:p>
            <a:pPr marL="342900" lvl="0" indent="-281940" algn="l" rtl="0">
              <a:lnSpc>
                <a:spcPct val="100000"/>
              </a:lnSpc>
              <a:spcBef>
                <a:spcPts val="320"/>
              </a:spcBef>
              <a:spcAft>
                <a:spcPts val="0"/>
              </a:spcAft>
              <a:buClr>
                <a:schemeClr val="hlink"/>
              </a:buClr>
              <a:buSzPts val="960"/>
              <a:buFont typeface="Noto Sans Symbols"/>
              <a:buNone/>
            </a:pPr>
            <a:endParaRPr sz="1600" b="0" i="0" u="none" dirty="0">
              <a:solidFill>
                <a:schemeClr val="lt1"/>
              </a:solidFill>
              <a:latin typeface="Arial"/>
              <a:ea typeface="Arial"/>
              <a:cs typeface="Arial"/>
              <a:sym typeface="Arial"/>
            </a:endParaRPr>
          </a:p>
          <a:p>
            <a:pPr marL="342900" lvl="0" indent="-342900" algn="l" rtl="0">
              <a:lnSpc>
                <a:spcPct val="100000"/>
              </a:lnSpc>
              <a:spcBef>
                <a:spcPts val="560"/>
              </a:spcBef>
              <a:spcAft>
                <a:spcPts val="0"/>
              </a:spcAft>
              <a:buClr>
                <a:schemeClr val="hlink"/>
              </a:buClr>
              <a:buSzPts val="1680"/>
              <a:buFont typeface="Noto Sans Symbols"/>
              <a:buChar char="■"/>
            </a:pPr>
            <a:r>
              <a:rPr lang="en-US" sz="2800" b="0" i="0" u="none" dirty="0">
                <a:solidFill>
                  <a:schemeClr val="lt1"/>
                </a:solidFill>
                <a:latin typeface="Arial"/>
                <a:ea typeface="Arial"/>
                <a:cs typeface="Arial"/>
                <a:sym typeface="Arial"/>
              </a:rPr>
              <a:t>WhatsApp, Class Dojo, Google Classroom</a:t>
            </a:r>
            <a:endParaRPr dirty="0"/>
          </a:p>
          <a:p>
            <a:pPr marL="342900" lvl="0" indent="-281940" algn="l" rtl="0">
              <a:lnSpc>
                <a:spcPct val="100000"/>
              </a:lnSpc>
              <a:spcBef>
                <a:spcPts val="320"/>
              </a:spcBef>
              <a:spcAft>
                <a:spcPts val="0"/>
              </a:spcAft>
              <a:buClr>
                <a:schemeClr val="hlink"/>
              </a:buClr>
              <a:buSzPts val="960"/>
              <a:buFont typeface="Noto Sans Symbols"/>
              <a:buNone/>
            </a:pPr>
            <a:endParaRPr sz="1600" b="0" i="0" u="none" dirty="0">
              <a:solidFill>
                <a:schemeClr val="lt1"/>
              </a:solidFill>
              <a:latin typeface="Arial"/>
              <a:ea typeface="Arial"/>
              <a:cs typeface="Arial"/>
              <a:sym typeface="Arial"/>
            </a:endParaRPr>
          </a:p>
          <a:p>
            <a:pPr marL="342900" lvl="0" indent="-342900" algn="l" rtl="0">
              <a:lnSpc>
                <a:spcPct val="100000"/>
              </a:lnSpc>
              <a:spcBef>
                <a:spcPts val="560"/>
              </a:spcBef>
              <a:spcAft>
                <a:spcPts val="0"/>
              </a:spcAft>
              <a:buClr>
                <a:schemeClr val="hlink"/>
              </a:buClr>
              <a:buSzPts val="1680"/>
              <a:buFont typeface="Noto Sans Symbols"/>
              <a:buChar char="■"/>
            </a:pPr>
            <a:r>
              <a:rPr lang="en-US" sz="2800" b="0" i="0" u="none" dirty="0">
                <a:solidFill>
                  <a:schemeClr val="lt1"/>
                </a:solidFill>
                <a:latin typeface="Arial"/>
                <a:ea typeface="Arial"/>
                <a:cs typeface="Arial"/>
                <a:sym typeface="Arial"/>
              </a:rPr>
              <a:t>Early Birds and Roosters</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24"/>
          <p:cNvSpPr txBox="1">
            <a:spLocks noGrp="1"/>
          </p:cNvSpPr>
          <p:nvPr>
            <p:ph type="title"/>
          </p:nvPr>
        </p:nvSpPr>
        <p:spPr>
          <a:xfrm>
            <a:off x="385762" y="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4400"/>
              <a:buFont typeface="Arial"/>
              <a:buNone/>
            </a:pPr>
            <a:r>
              <a:rPr lang="en-US" sz="4400" b="1" i="0" u="none" dirty="0" smtClean="0">
                <a:solidFill>
                  <a:schemeClr val="lt2"/>
                </a:solidFill>
                <a:latin typeface="Arial"/>
                <a:ea typeface="Arial"/>
                <a:cs typeface="Arial"/>
                <a:sym typeface="Arial"/>
              </a:rPr>
              <a:t>Dates:</a:t>
            </a:r>
            <a:endParaRPr dirty="0"/>
          </a:p>
        </p:txBody>
      </p:sp>
      <p:sp>
        <p:nvSpPr>
          <p:cNvPr id="303" name="Google Shape;303;p24"/>
          <p:cNvSpPr txBox="1">
            <a:spLocks noGrp="1"/>
          </p:cNvSpPr>
          <p:nvPr>
            <p:ph idx="1"/>
          </p:nvPr>
        </p:nvSpPr>
        <p:spPr>
          <a:xfrm>
            <a:off x="179387" y="981075"/>
            <a:ext cx="8640762" cy="5336598"/>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1680"/>
              <a:buFont typeface="Noto Sans Symbols"/>
              <a:buChar char="■"/>
            </a:pPr>
            <a:r>
              <a:rPr lang="en-US" sz="2800" b="0" i="0" u="none" dirty="0">
                <a:solidFill>
                  <a:schemeClr val="lt1"/>
                </a:solidFill>
                <a:latin typeface="Arial"/>
                <a:ea typeface="Arial"/>
                <a:cs typeface="Arial"/>
                <a:sym typeface="Arial"/>
              </a:rPr>
              <a:t>Six Weeks in </a:t>
            </a:r>
            <a:r>
              <a:rPr lang="en-US" sz="2800" b="0" i="0" u="none" dirty="0" smtClean="0">
                <a:solidFill>
                  <a:schemeClr val="lt1"/>
                </a:solidFill>
                <a:latin typeface="Arial"/>
                <a:ea typeface="Arial"/>
                <a:cs typeface="Arial"/>
                <a:sym typeface="Arial"/>
              </a:rPr>
              <a:t>Meeting, </a:t>
            </a:r>
            <a:r>
              <a:rPr lang="en-US" sz="2800" b="0" i="0" u="none" dirty="0">
                <a:solidFill>
                  <a:schemeClr val="lt1"/>
                </a:solidFill>
                <a:latin typeface="Arial"/>
                <a:ea typeface="Arial"/>
                <a:cs typeface="Arial"/>
                <a:sym typeface="Arial"/>
              </a:rPr>
              <a:t>Wednesday 18</a:t>
            </a:r>
            <a:r>
              <a:rPr lang="en-US" sz="2800" b="0" i="0" u="none" baseline="30000" dirty="0">
                <a:solidFill>
                  <a:schemeClr val="lt1"/>
                </a:solidFill>
                <a:latin typeface="Arial"/>
                <a:ea typeface="Arial"/>
                <a:cs typeface="Arial"/>
                <a:sym typeface="Arial"/>
              </a:rPr>
              <a:t>th</a:t>
            </a:r>
            <a:r>
              <a:rPr lang="en-US" sz="2800" b="0" i="0" u="none" dirty="0">
                <a:solidFill>
                  <a:schemeClr val="lt1"/>
                </a:solidFill>
                <a:latin typeface="Arial"/>
                <a:ea typeface="Arial"/>
                <a:cs typeface="Arial"/>
                <a:sym typeface="Arial"/>
              </a:rPr>
              <a:t> October, </a:t>
            </a:r>
            <a:r>
              <a:rPr lang="en-US" sz="2000" b="0" i="0" u="none" dirty="0">
                <a:solidFill>
                  <a:schemeClr val="lt1"/>
                </a:solidFill>
                <a:latin typeface="Arial"/>
                <a:ea typeface="Arial"/>
                <a:cs typeface="Arial"/>
                <a:sym typeface="Arial"/>
              </a:rPr>
              <a:t>9am</a:t>
            </a:r>
            <a:endParaRPr dirty="0"/>
          </a:p>
          <a:p>
            <a:pPr marL="342900" marR="0" lvl="0" indent="-236220" algn="l" rtl="0">
              <a:lnSpc>
                <a:spcPct val="100000"/>
              </a:lnSpc>
              <a:spcBef>
                <a:spcPts val="560"/>
              </a:spcBef>
              <a:spcAft>
                <a:spcPts val="0"/>
              </a:spcAft>
              <a:buClr>
                <a:schemeClr val="hlink"/>
              </a:buClr>
              <a:buSzPts val="1680"/>
              <a:buFont typeface="Noto Sans Symbols"/>
              <a:buNone/>
            </a:pPr>
            <a:endParaRPr sz="1400" b="0" i="0" u="none" dirty="0">
              <a:solidFill>
                <a:schemeClr val="lt1"/>
              </a:solidFill>
              <a:latin typeface="Arial"/>
              <a:ea typeface="Arial"/>
              <a:cs typeface="Arial"/>
              <a:sym typeface="Arial"/>
            </a:endParaRPr>
          </a:p>
          <a:p>
            <a:pPr marL="342900" marR="0" lvl="0" indent="-342900" algn="l" rtl="0">
              <a:lnSpc>
                <a:spcPct val="100000"/>
              </a:lnSpc>
              <a:spcBef>
                <a:spcPts val="560"/>
              </a:spcBef>
              <a:spcAft>
                <a:spcPts val="0"/>
              </a:spcAft>
              <a:buClr>
                <a:schemeClr val="hlink"/>
              </a:buClr>
              <a:buSzPts val="1680"/>
              <a:buFont typeface="Noto Sans Symbols"/>
              <a:buChar char="■"/>
            </a:pPr>
            <a:r>
              <a:rPr lang="en-US" sz="2800" b="0" i="0" u="none" dirty="0">
                <a:solidFill>
                  <a:schemeClr val="lt1"/>
                </a:solidFill>
                <a:latin typeface="Arial"/>
                <a:ea typeface="Arial"/>
                <a:cs typeface="Arial"/>
                <a:sym typeface="Arial"/>
              </a:rPr>
              <a:t>INSET Friday 2</a:t>
            </a:r>
            <a:r>
              <a:rPr lang="en-US" sz="2800" dirty="0">
                <a:latin typeface="Arial"/>
                <a:ea typeface="Arial"/>
                <a:cs typeface="Arial"/>
                <a:sym typeface="Arial"/>
              </a:rPr>
              <a:t>0</a:t>
            </a:r>
            <a:r>
              <a:rPr lang="en-US" sz="2800" b="0" i="0" u="none" baseline="30000" dirty="0">
                <a:solidFill>
                  <a:schemeClr val="lt1"/>
                </a:solidFill>
                <a:latin typeface="Arial"/>
                <a:ea typeface="Arial"/>
                <a:cs typeface="Arial"/>
                <a:sym typeface="Arial"/>
              </a:rPr>
              <a:t>th</a:t>
            </a:r>
            <a:r>
              <a:rPr lang="en-US" sz="2800" b="0" i="0" u="none" dirty="0">
                <a:solidFill>
                  <a:schemeClr val="lt1"/>
                </a:solidFill>
                <a:latin typeface="Arial"/>
                <a:ea typeface="Arial"/>
                <a:cs typeface="Arial"/>
                <a:sym typeface="Arial"/>
              </a:rPr>
              <a:t> October</a:t>
            </a:r>
            <a:endParaRPr dirty="0"/>
          </a:p>
          <a:p>
            <a:pPr marL="342900" marR="0" lvl="0" indent="-236220" algn="l" rtl="0">
              <a:lnSpc>
                <a:spcPct val="100000"/>
              </a:lnSpc>
              <a:spcBef>
                <a:spcPts val="560"/>
              </a:spcBef>
              <a:spcAft>
                <a:spcPts val="0"/>
              </a:spcAft>
              <a:buClr>
                <a:schemeClr val="hlink"/>
              </a:buClr>
              <a:buSzPts val="1680"/>
              <a:buFont typeface="Noto Sans Symbols"/>
              <a:buNone/>
            </a:pPr>
            <a:endParaRPr sz="1400" b="0" i="0" u="none" dirty="0">
              <a:solidFill>
                <a:schemeClr val="lt1"/>
              </a:solidFill>
              <a:latin typeface="Arial"/>
              <a:ea typeface="Arial"/>
              <a:cs typeface="Arial"/>
              <a:sym typeface="Arial"/>
            </a:endParaRPr>
          </a:p>
          <a:p>
            <a:pPr marL="342900" marR="0" lvl="0" indent="-342900" algn="l" rtl="0">
              <a:lnSpc>
                <a:spcPct val="100000"/>
              </a:lnSpc>
              <a:spcBef>
                <a:spcPts val="560"/>
              </a:spcBef>
              <a:spcAft>
                <a:spcPts val="0"/>
              </a:spcAft>
              <a:buClr>
                <a:schemeClr val="hlink"/>
              </a:buClr>
              <a:buSzPts val="1680"/>
              <a:buFont typeface="Noto Sans Symbols"/>
              <a:buChar char="■"/>
            </a:pPr>
            <a:r>
              <a:rPr lang="en-US" sz="2800" b="0" i="0" u="none" dirty="0">
                <a:solidFill>
                  <a:schemeClr val="lt1"/>
                </a:solidFill>
                <a:latin typeface="Arial"/>
                <a:ea typeface="Arial"/>
                <a:cs typeface="Arial"/>
                <a:sym typeface="Arial"/>
              </a:rPr>
              <a:t>Flu Nasal </a:t>
            </a:r>
            <a:r>
              <a:rPr lang="en-US" sz="2800" b="0" i="0" u="none" dirty="0" smtClean="0">
                <a:solidFill>
                  <a:schemeClr val="lt1"/>
                </a:solidFill>
                <a:latin typeface="Arial"/>
                <a:ea typeface="Arial"/>
                <a:cs typeface="Arial"/>
                <a:sym typeface="Arial"/>
              </a:rPr>
              <a:t>Spray, </a:t>
            </a:r>
            <a:r>
              <a:rPr lang="en-US" sz="2800" b="0" i="0" u="none" dirty="0">
                <a:solidFill>
                  <a:schemeClr val="lt1"/>
                </a:solidFill>
                <a:latin typeface="Arial"/>
                <a:ea typeface="Arial"/>
                <a:cs typeface="Arial"/>
                <a:sym typeface="Arial"/>
              </a:rPr>
              <a:t>Monday 3</a:t>
            </a:r>
            <a:r>
              <a:rPr lang="en-US" sz="2800" dirty="0">
                <a:latin typeface="Arial"/>
                <a:ea typeface="Arial"/>
                <a:cs typeface="Arial"/>
                <a:sym typeface="Arial"/>
              </a:rPr>
              <a:t>0</a:t>
            </a:r>
            <a:r>
              <a:rPr lang="en-US" sz="2800" b="0" i="0" u="none" baseline="30000" dirty="0">
                <a:solidFill>
                  <a:schemeClr val="lt1"/>
                </a:solidFill>
                <a:latin typeface="Arial"/>
                <a:ea typeface="Arial"/>
                <a:cs typeface="Arial"/>
                <a:sym typeface="Arial"/>
              </a:rPr>
              <a:t>th</a:t>
            </a:r>
            <a:r>
              <a:rPr lang="en-US" sz="2800" b="0" i="0" u="none" dirty="0">
                <a:solidFill>
                  <a:schemeClr val="lt1"/>
                </a:solidFill>
                <a:latin typeface="Arial"/>
                <a:ea typeface="Arial"/>
                <a:cs typeface="Arial"/>
                <a:sym typeface="Arial"/>
              </a:rPr>
              <a:t> October– FORMs asap </a:t>
            </a:r>
            <a:endParaRPr dirty="0"/>
          </a:p>
          <a:p>
            <a:pPr marL="342900" marR="0" lvl="0" indent="-236220" algn="l" rtl="0">
              <a:lnSpc>
                <a:spcPct val="100000"/>
              </a:lnSpc>
              <a:spcBef>
                <a:spcPts val="560"/>
              </a:spcBef>
              <a:spcAft>
                <a:spcPts val="0"/>
              </a:spcAft>
              <a:buClr>
                <a:schemeClr val="hlink"/>
              </a:buClr>
              <a:buSzPts val="1680"/>
              <a:buFont typeface="Noto Sans Symbols"/>
              <a:buNone/>
            </a:pPr>
            <a:endParaRPr sz="1400" b="0" i="0" u="none" dirty="0">
              <a:solidFill>
                <a:schemeClr val="lt1"/>
              </a:solidFill>
              <a:latin typeface="Arial"/>
              <a:ea typeface="Arial"/>
              <a:cs typeface="Arial"/>
              <a:sym typeface="Arial"/>
            </a:endParaRPr>
          </a:p>
          <a:p>
            <a:pPr marL="342900" marR="0" lvl="0" indent="-342900" algn="l" rtl="0">
              <a:lnSpc>
                <a:spcPct val="100000"/>
              </a:lnSpc>
              <a:spcBef>
                <a:spcPts val="560"/>
              </a:spcBef>
              <a:spcAft>
                <a:spcPts val="0"/>
              </a:spcAft>
              <a:buClr>
                <a:schemeClr val="hlink"/>
              </a:buClr>
              <a:buSzPts val="1680"/>
              <a:buFont typeface="Noto Sans Symbols"/>
              <a:buChar char="■"/>
            </a:pPr>
            <a:r>
              <a:rPr lang="en-US" sz="2800" b="0" i="0" u="none" dirty="0" smtClean="0">
                <a:solidFill>
                  <a:schemeClr val="lt1"/>
                </a:solidFill>
                <a:latin typeface="Arial"/>
                <a:ea typeface="Arial"/>
                <a:cs typeface="Arial"/>
                <a:sym typeface="Arial"/>
              </a:rPr>
              <a:t>Parents’ Evenings, </a:t>
            </a:r>
            <a:r>
              <a:rPr lang="en-US" sz="2800" dirty="0">
                <a:latin typeface="Arial"/>
                <a:ea typeface="Arial"/>
                <a:cs typeface="Arial"/>
                <a:sym typeface="Arial"/>
              </a:rPr>
              <a:t>7</a:t>
            </a:r>
            <a:r>
              <a:rPr lang="en-US" sz="2800" b="0" i="0" u="none" baseline="30000" dirty="0">
                <a:solidFill>
                  <a:schemeClr val="lt1"/>
                </a:solidFill>
                <a:latin typeface="Arial"/>
                <a:ea typeface="Arial"/>
                <a:cs typeface="Arial"/>
                <a:sym typeface="Arial"/>
              </a:rPr>
              <a:t>th</a:t>
            </a:r>
            <a:r>
              <a:rPr lang="en-US" sz="2800" b="0" i="0" u="none" dirty="0">
                <a:solidFill>
                  <a:schemeClr val="lt1"/>
                </a:solidFill>
                <a:latin typeface="Arial"/>
                <a:ea typeface="Arial"/>
                <a:cs typeface="Arial"/>
                <a:sym typeface="Arial"/>
              </a:rPr>
              <a:t> and </a:t>
            </a:r>
            <a:r>
              <a:rPr lang="en-US" sz="2800" dirty="0">
                <a:latin typeface="Arial"/>
                <a:ea typeface="Arial"/>
                <a:cs typeface="Arial"/>
                <a:sym typeface="Arial"/>
              </a:rPr>
              <a:t>9</a:t>
            </a:r>
            <a:r>
              <a:rPr lang="en-US" sz="2800" b="0" i="0" u="none" baseline="30000" dirty="0">
                <a:solidFill>
                  <a:schemeClr val="lt1"/>
                </a:solidFill>
                <a:latin typeface="Arial"/>
                <a:ea typeface="Arial"/>
                <a:cs typeface="Arial"/>
                <a:sym typeface="Arial"/>
              </a:rPr>
              <a:t>th</a:t>
            </a:r>
            <a:r>
              <a:rPr lang="en-US" sz="2800" b="0" i="0" u="none" dirty="0">
                <a:solidFill>
                  <a:schemeClr val="lt1"/>
                </a:solidFill>
                <a:latin typeface="Arial"/>
                <a:ea typeface="Arial"/>
                <a:cs typeface="Arial"/>
                <a:sym typeface="Arial"/>
              </a:rPr>
              <a:t> November, 3.30-6pm</a:t>
            </a:r>
            <a:endParaRPr dirty="0"/>
          </a:p>
          <a:p>
            <a:pPr marL="342900" marR="0" lvl="0" indent="-236220" algn="l" rtl="0">
              <a:lnSpc>
                <a:spcPct val="100000"/>
              </a:lnSpc>
              <a:spcBef>
                <a:spcPts val="560"/>
              </a:spcBef>
              <a:spcAft>
                <a:spcPts val="0"/>
              </a:spcAft>
              <a:buClr>
                <a:schemeClr val="hlink"/>
              </a:buClr>
              <a:buSzPts val="1680"/>
              <a:buFont typeface="Noto Sans Symbols"/>
              <a:buNone/>
            </a:pPr>
            <a:endParaRPr sz="1600" b="0" i="0" u="none" dirty="0">
              <a:solidFill>
                <a:schemeClr val="lt1"/>
              </a:solidFill>
              <a:latin typeface="Arial"/>
              <a:ea typeface="Arial"/>
              <a:cs typeface="Arial"/>
              <a:sym typeface="Arial"/>
            </a:endParaRPr>
          </a:p>
          <a:p>
            <a:pPr marL="342900" marR="0" lvl="0" indent="-342900" algn="l" rtl="0">
              <a:lnSpc>
                <a:spcPct val="100000"/>
              </a:lnSpc>
              <a:spcBef>
                <a:spcPts val="560"/>
              </a:spcBef>
              <a:spcAft>
                <a:spcPts val="0"/>
              </a:spcAft>
              <a:buClr>
                <a:schemeClr val="hlink"/>
              </a:buClr>
              <a:buSzPts val="1680"/>
              <a:buFont typeface="Noto Sans Symbols"/>
              <a:buChar char="■"/>
            </a:pPr>
            <a:r>
              <a:rPr lang="en-US" sz="2800" b="0" i="0" u="none" dirty="0">
                <a:solidFill>
                  <a:schemeClr val="lt1"/>
                </a:solidFill>
                <a:latin typeface="Arial"/>
                <a:ea typeface="Arial"/>
                <a:cs typeface="Arial"/>
                <a:sym typeface="Arial"/>
              </a:rPr>
              <a:t>Library Visit </a:t>
            </a:r>
            <a:r>
              <a:rPr lang="en-US" sz="2800" dirty="0">
                <a:latin typeface="Arial"/>
                <a:ea typeface="Arial"/>
                <a:cs typeface="Arial"/>
                <a:sym typeface="Arial"/>
              </a:rPr>
              <a:t>- TBC (this will be on a Thursday Afternoon in November)</a:t>
            </a:r>
            <a:endParaRPr dirty="0"/>
          </a:p>
          <a:p>
            <a:pPr marL="342900" marR="0" lvl="0" indent="-342900" algn="l" rtl="0">
              <a:lnSpc>
                <a:spcPct val="100000"/>
              </a:lnSpc>
              <a:spcBef>
                <a:spcPts val="640"/>
              </a:spcBef>
              <a:spcAft>
                <a:spcPts val="0"/>
              </a:spcAft>
              <a:buClr>
                <a:schemeClr val="hlink"/>
              </a:buClr>
              <a:buSzPts val="1920"/>
              <a:buFont typeface="Noto Sans Symbols"/>
              <a:buNone/>
            </a:pPr>
            <a:endParaRPr sz="3200" b="0" i="0" u="none" dirty="0">
              <a:solidFill>
                <a:schemeClr val="lt1"/>
              </a:solidFill>
              <a:latin typeface="Schoolbell"/>
              <a:ea typeface="Schoolbell"/>
              <a:cs typeface="Schoolbell"/>
              <a:sym typeface="Schoolbell"/>
            </a:endParaRPr>
          </a:p>
          <a:p>
            <a:pPr marL="342900" marR="0" lvl="0" indent="-220980" algn="l" rtl="0">
              <a:lnSpc>
                <a:spcPct val="100000"/>
              </a:lnSpc>
              <a:spcBef>
                <a:spcPts val="640"/>
              </a:spcBef>
              <a:spcAft>
                <a:spcPts val="0"/>
              </a:spcAft>
              <a:buClr>
                <a:schemeClr val="hlink"/>
              </a:buClr>
              <a:buSzPts val="1920"/>
              <a:buFont typeface="Noto Sans Symbols"/>
              <a:buNone/>
            </a:pPr>
            <a:endParaRPr sz="3200" b="0" i="0" u="none" dirty="0">
              <a:solidFill>
                <a:schemeClr val="lt1"/>
              </a:solidFill>
              <a:latin typeface="Schoolbell"/>
              <a:ea typeface="Schoolbell"/>
              <a:cs typeface="Schoolbell"/>
              <a:sym typeface="Schoolbell"/>
            </a:endParaRPr>
          </a:p>
          <a:p>
            <a:pPr marL="342900" marR="0" lvl="0" indent="-220980" algn="l" rtl="0">
              <a:spcBef>
                <a:spcPts val="640"/>
              </a:spcBef>
              <a:spcAft>
                <a:spcPts val="0"/>
              </a:spcAft>
              <a:buClr>
                <a:schemeClr val="hlink"/>
              </a:buClr>
              <a:buSzPts val="1920"/>
              <a:buFont typeface="Noto Sans Symbols"/>
              <a:buNone/>
            </a:pPr>
            <a:endParaRPr sz="3200" b="0" i="0" u="none" dirty="0">
              <a:solidFill>
                <a:schemeClr val="lt1"/>
              </a:solidFill>
              <a:latin typeface="Schoolbell"/>
              <a:ea typeface="Schoolbell"/>
              <a:cs typeface="Schoolbell"/>
              <a:sym typeface="Schoolbe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25"/>
          <p:cNvSpPr txBox="1">
            <a:spLocks noGrp="1"/>
          </p:cNvSpPr>
          <p:nvPr>
            <p:ph type="ctrTitle"/>
          </p:nvPr>
        </p:nvSpPr>
        <p:spPr>
          <a:xfrm>
            <a:off x="179387" y="11112"/>
            <a:ext cx="8424862" cy="17367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4000"/>
              <a:buFont typeface="Arial"/>
              <a:buNone/>
            </a:pPr>
            <a:r>
              <a:rPr lang="en-US" sz="4000" b="1" i="0" u="none">
                <a:solidFill>
                  <a:schemeClr val="lt2"/>
                </a:solidFill>
                <a:latin typeface="Arial"/>
                <a:ea typeface="Arial"/>
                <a:cs typeface="Arial"/>
                <a:sym typeface="Arial"/>
              </a:rPr>
              <a:t>Things to look forward to;</a:t>
            </a:r>
            <a:endParaRPr/>
          </a:p>
        </p:txBody>
      </p:sp>
      <p:sp>
        <p:nvSpPr>
          <p:cNvPr id="309" name="Google Shape;309;p25"/>
          <p:cNvSpPr txBox="1">
            <a:spLocks noGrp="1"/>
          </p:cNvSpPr>
          <p:nvPr>
            <p:ph type="subTitle" idx="1"/>
          </p:nvPr>
        </p:nvSpPr>
        <p:spPr>
          <a:xfrm>
            <a:off x="611187" y="1755775"/>
            <a:ext cx="7416800" cy="3671887"/>
          </a:xfrm>
          <a:prstGeom prst="rect">
            <a:avLst/>
          </a:prstGeom>
          <a:noFill/>
          <a:ln>
            <a:noFill/>
          </a:ln>
        </p:spPr>
        <p:txBody>
          <a:bodyPr spcFirstLastPara="1" wrap="square" lIns="91425" tIns="45700" rIns="91425" bIns="45700" anchor="t" anchorCtr="0">
            <a:noAutofit/>
          </a:bodyPr>
          <a:lstStyle/>
          <a:p>
            <a:pPr marL="0" lvl="0" indent="0" algn="ctr" rtl="0">
              <a:lnSpc>
                <a:spcPct val="112000"/>
              </a:lnSpc>
              <a:spcBef>
                <a:spcPts val="0"/>
              </a:spcBef>
              <a:spcAft>
                <a:spcPts val="0"/>
              </a:spcAft>
              <a:buSzPts val="1680"/>
              <a:buNone/>
            </a:pPr>
            <a:r>
              <a:rPr lang="en-US" sz="2800" b="0" i="0" u="none" dirty="0">
                <a:solidFill>
                  <a:schemeClr val="lt1"/>
                </a:solidFill>
                <a:latin typeface="Arial"/>
                <a:ea typeface="Arial"/>
                <a:cs typeface="Arial"/>
                <a:sym typeface="Arial"/>
              </a:rPr>
              <a:t>Walks to the library and St. Mary’s Church.</a:t>
            </a:r>
            <a:endParaRPr dirty="0"/>
          </a:p>
          <a:p>
            <a:pPr marL="0" lvl="0" indent="0" algn="ctr" rtl="0">
              <a:lnSpc>
                <a:spcPct val="112000"/>
              </a:lnSpc>
              <a:spcBef>
                <a:spcPts val="0"/>
              </a:spcBef>
              <a:spcAft>
                <a:spcPts val="0"/>
              </a:spcAft>
              <a:buSzPts val="1680"/>
              <a:buNone/>
            </a:pPr>
            <a:endParaRPr sz="2800" b="0" i="0" u="none" dirty="0">
              <a:solidFill>
                <a:schemeClr val="lt1"/>
              </a:solidFill>
              <a:latin typeface="Arial"/>
              <a:ea typeface="Arial"/>
              <a:cs typeface="Arial"/>
              <a:sym typeface="Arial"/>
            </a:endParaRPr>
          </a:p>
          <a:p>
            <a:pPr marL="0" lvl="0" indent="0" algn="ctr" rtl="0">
              <a:lnSpc>
                <a:spcPct val="112000"/>
              </a:lnSpc>
              <a:spcBef>
                <a:spcPts val="0"/>
              </a:spcBef>
              <a:spcAft>
                <a:spcPts val="0"/>
              </a:spcAft>
              <a:buSzPts val="1680"/>
              <a:buNone/>
            </a:pPr>
            <a:r>
              <a:rPr lang="en-US" sz="2800" b="0" i="0" u="none" dirty="0">
                <a:solidFill>
                  <a:schemeClr val="lt1"/>
                </a:solidFill>
                <a:latin typeface="Arial"/>
                <a:ea typeface="Arial"/>
                <a:cs typeface="Arial"/>
                <a:sym typeface="Arial"/>
              </a:rPr>
              <a:t>Trips to Two Woods </a:t>
            </a:r>
            <a:r>
              <a:rPr lang="en-US" sz="2800" b="0" i="0" u="none" dirty="0" smtClean="0">
                <a:solidFill>
                  <a:schemeClr val="lt1"/>
                </a:solidFill>
                <a:latin typeface="Arial"/>
                <a:ea typeface="Arial"/>
                <a:cs typeface="Arial"/>
                <a:sym typeface="Arial"/>
              </a:rPr>
              <a:t>SITE for </a:t>
            </a:r>
            <a:r>
              <a:rPr lang="en-US" sz="2800" b="0" i="0" u="none" dirty="0">
                <a:solidFill>
                  <a:schemeClr val="lt1"/>
                </a:solidFill>
                <a:latin typeface="Arial"/>
                <a:ea typeface="Arial"/>
                <a:cs typeface="Arial"/>
                <a:sym typeface="Arial"/>
              </a:rPr>
              <a:t>Forest School.</a:t>
            </a:r>
            <a:endParaRPr dirty="0"/>
          </a:p>
          <a:p>
            <a:pPr marL="0" lvl="0" indent="0" algn="ctr" rtl="0">
              <a:lnSpc>
                <a:spcPct val="112000"/>
              </a:lnSpc>
              <a:spcBef>
                <a:spcPts val="0"/>
              </a:spcBef>
              <a:spcAft>
                <a:spcPts val="0"/>
              </a:spcAft>
              <a:buSzPts val="1920"/>
              <a:buNone/>
            </a:pPr>
            <a:endParaRPr sz="3200" b="0" i="0" u="none" dirty="0">
              <a:solidFill>
                <a:schemeClr val="lt1"/>
              </a:solidFill>
              <a:latin typeface="Times New Roman"/>
              <a:ea typeface="Times New Roman"/>
              <a:cs typeface="Times New Roman"/>
              <a:sym typeface="Times New Roman"/>
            </a:endParaRPr>
          </a:p>
          <a:p>
            <a:pPr marL="0" lvl="0" indent="0" algn="ctr" rtl="0">
              <a:lnSpc>
                <a:spcPct val="112000"/>
              </a:lnSpc>
              <a:spcBef>
                <a:spcPts val="0"/>
              </a:spcBef>
              <a:spcAft>
                <a:spcPts val="0"/>
              </a:spcAft>
              <a:buSzPts val="1920"/>
              <a:buNone/>
            </a:pPr>
            <a:endParaRPr sz="3200" b="0" i="0" u="none" dirty="0">
              <a:solidFill>
                <a:schemeClr val="lt1"/>
              </a:solidFill>
              <a:latin typeface="Times New Roman"/>
              <a:ea typeface="Times New Roman"/>
              <a:cs typeface="Times New Roman"/>
              <a:sym typeface="Times New Roman"/>
            </a:endParaRPr>
          </a:p>
          <a:p>
            <a:pPr marL="0" lvl="0" indent="0" algn="ctr" rtl="0">
              <a:lnSpc>
                <a:spcPct val="112000"/>
              </a:lnSpc>
              <a:spcBef>
                <a:spcPts val="0"/>
              </a:spcBef>
              <a:spcAft>
                <a:spcPts val="0"/>
              </a:spcAft>
              <a:buSzPts val="1920"/>
              <a:buFont typeface="Noto Sans Symbols"/>
              <a:buNone/>
            </a:pPr>
            <a:endParaRPr sz="3200" b="0" i="0" u="none" dirty="0">
              <a:solidFill>
                <a:schemeClr val="lt1"/>
              </a:solidFill>
              <a:latin typeface="Times New Roman"/>
              <a:ea typeface="Times New Roman"/>
              <a:cs typeface="Times New Roman"/>
              <a:sym typeface="Times New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26"/>
          <p:cNvSpPr txBox="1">
            <a:spLocks noGrp="1"/>
          </p:cNvSpPr>
          <p:nvPr>
            <p:ph type="title"/>
          </p:nvPr>
        </p:nvSpPr>
        <p:spPr>
          <a:xfrm>
            <a:off x="468312" y="188912"/>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4400"/>
              <a:buFont typeface="Arial"/>
              <a:buNone/>
            </a:pPr>
            <a:r>
              <a:rPr lang="en-US" sz="4400" b="1" i="0" u="none">
                <a:solidFill>
                  <a:schemeClr val="lt2"/>
                </a:solidFill>
                <a:latin typeface="Arial"/>
                <a:ea typeface="Arial"/>
                <a:cs typeface="Arial"/>
                <a:sym typeface="Arial"/>
              </a:rPr>
              <a:t>Thank you for coming.</a:t>
            </a:r>
            <a:endParaRPr/>
          </a:p>
        </p:txBody>
      </p:sp>
      <p:sp>
        <p:nvSpPr>
          <p:cNvPr id="315" name="Google Shape;315;p26"/>
          <p:cNvSpPr txBox="1"/>
          <p:nvPr/>
        </p:nvSpPr>
        <p:spPr>
          <a:xfrm>
            <a:off x="914400" y="1620548"/>
            <a:ext cx="7550727" cy="404596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3200"/>
              <a:buFont typeface="Times New Roman"/>
              <a:buNone/>
            </a:pPr>
            <a:endParaRPr sz="3200" b="0" i="0" u="none" dirty="0">
              <a:solidFill>
                <a:schemeClr val="lt1"/>
              </a:solidFill>
              <a:latin typeface="Arial"/>
              <a:ea typeface="Arial"/>
              <a:cs typeface="Arial"/>
              <a:sym typeface="Arial"/>
            </a:endParaRPr>
          </a:p>
          <a:p>
            <a:pPr marL="0" marR="0" lvl="0" indent="-121920" algn="l" rtl="0">
              <a:lnSpc>
                <a:spcPct val="100000"/>
              </a:lnSpc>
              <a:spcBef>
                <a:spcPts val="640"/>
              </a:spcBef>
              <a:spcAft>
                <a:spcPts val="0"/>
              </a:spcAft>
              <a:buClr>
                <a:schemeClr val="hlink"/>
              </a:buClr>
              <a:buSzPts val="1920"/>
              <a:buFont typeface="Noto Sans Symbols"/>
              <a:buChar char="■"/>
            </a:pPr>
            <a:r>
              <a:rPr lang="en-US" sz="3200" b="0" i="0" u="none" dirty="0">
                <a:solidFill>
                  <a:schemeClr val="lt1"/>
                </a:solidFill>
                <a:latin typeface="Arial"/>
                <a:ea typeface="Arial"/>
                <a:cs typeface="Arial"/>
                <a:sym typeface="Arial"/>
              </a:rPr>
              <a:t>Car parking</a:t>
            </a:r>
            <a:endParaRPr dirty="0"/>
          </a:p>
          <a:p>
            <a:pPr marL="0" marR="0" lvl="0" indent="0" algn="l" rtl="0">
              <a:lnSpc>
                <a:spcPct val="100000"/>
              </a:lnSpc>
              <a:spcBef>
                <a:spcPts val="640"/>
              </a:spcBef>
              <a:spcAft>
                <a:spcPts val="0"/>
              </a:spcAft>
              <a:buClr>
                <a:schemeClr val="hlink"/>
              </a:buClr>
              <a:buSzPts val="1920"/>
              <a:buFont typeface="Noto Sans Symbols"/>
              <a:buNone/>
            </a:pPr>
            <a:endParaRPr sz="3200" b="0" i="0" u="none" dirty="0">
              <a:solidFill>
                <a:schemeClr val="lt1"/>
              </a:solidFill>
              <a:latin typeface="Arial"/>
              <a:ea typeface="Arial"/>
              <a:cs typeface="Arial"/>
              <a:sym typeface="Arial"/>
            </a:endParaRPr>
          </a:p>
          <a:p>
            <a:pPr marL="0" marR="0" lvl="0" indent="-121920" algn="l" rtl="0">
              <a:lnSpc>
                <a:spcPct val="100000"/>
              </a:lnSpc>
              <a:spcBef>
                <a:spcPts val="640"/>
              </a:spcBef>
              <a:spcAft>
                <a:spcPts val="0"/>
              </a:spcAft>
              <a:buClr>
                <a:schemeClr val="hlink"/>
              </a:buClr>
              <a:buSzPts val="1920"/>
              <a:buFont typeface="Noto Sans Symbols"/>
              <a:buChar char="■"/>
            </a:pPr>
            <a:r>
              <a:rPr lang="en-US" sz="3200" b="0" i="0" u="none" dirty="0">
                <a:solidFill>
                  <a:schemeClr val="lt1"/>
                </a:solidFill>
                <a:latin typeface="Arial"/>
                <a:ea typeface="Arial"/>
                <a:cs typeface="Arial"/>
                <a:sym typeface="Arial"/>
              </a:rPr>
              <a:t>Website – dates, </a:t>
            </a:r>
            <a:r>
              <a:rPr lang="en-US" sz="3200" dirty="0">
                <a:solidFill>
                  <a:schemeClr val="lt1"/>
                </a:solidFill>
              </a:rPr>
              <a:t>n</a:t>
            </a:r>
            <a:r>
              <a:rPr lang="en-US" sz="3200" b="0" i="0" u="none" dirty="0" smtClean="0">
                <a:solidFill>
                  <a:schemeClr val="lt1"/>
                </a:solidFill>
                <a:latin typeface="Arial"/>
                <a:ea typeface="Arial"/>
                <a:cs typeface="Arial"/>
                <a:sym typeface="Arial"/>
              </a:rPr>
              <a:t>ewsletters</a:t>
            </a:r>
            <a:r>
              <a:rPr lang="en-US" sz="3200" b="0" i="0" u="none" dirty="0">
                <a:solidFill>
                  <a:schemeClr val="lt1"/>
                </a:solidFill>
                <a:latin typeface="Arial"/>
                <a:ea typeface="Arial"/>
                <a:cs typeface="Arial"/>
                <a:sym typeface="Arial"/>
              </a:rPr>
              <a:t>, </a:t>
            </a:r>
            <a:r>
              <a:rPr lang="en-US" sz="3200" b="0" i="0" u="none" dirty="0" err="1">
                <a:solidFill>
                  <a:schemeClr val="lt1"/>
                </a:solidFill>
                <a:latin typeface="Arial"/>
                <a:ea typeface="Arial"/>
                <a:cs typeface="Arial"/>
                <a:sym typeface="Arial"/>
              </a:rPr>
              <a:t>etc</a:t>
            </a:r>
            <a:endParaRPr dirty="0"/>
          </a:p>
          <a:p>
            <a:pPr marL="0" marR="0" lvl="0" indent="0" algn="l" rtl="0">
              <a:lnSpc>
                <a:spcPct val="100000"/>
              </a:lnSpc>
              <a:spcBef>
                <a:spcPts val="640"/>
              </a:spcBef>
              <a:spcAft>
                <a:spcPts val="0"/>
              </a:spcAft>
              <a:buClr>
                <a:schemeClr val="hlink"/>
              </a:buClr>
              <a:buSzPts val="1920"/>
              <a:buFont typeface="Noto Sans Symbols"/>
              <a:buNone/>
            </a:pPr>
            <a:endParaRPr sz="3200" b="0" i="0" u="none" dirty="0">
              <a:solidFill>
                <a:schemeClr val="lt1"/>
              </a:solidFill>
              <a:latin typeface="Schoolbell"/>
              <a:ea typeface="Schoolbell"/>
              <a:cs typeface="Schoolbell"/>
              <a:sym typeface="Schoolbell"/>
            </a:endParaRPr>
          </a:p>
          <a:p>
            <a:pPr marL="0" marR="0" lvl="0" indent="0" algn="l" rtl="0">
              <a:lnSpc>
                <a:spcPct val="100000"/>
              </a:lnSpc>
              <a:spcBef>
                <a:spcPts val="0"/>
              </a:spcBef>
              <a:spcAft>
                <a:spcPts val="0"/>
              </a:spcAft>
              <a:buNone/>
            </a:pPr>
            <a:endParaRPr sz="3200" b="0" i="0" u="none" dirty="0">
              <a:solidFill>
                <a:schemeClr val="lt1"/>
              </a:solidFill>
              <a:latin typeface="Schoolbell"/>
              <a:ea typeface="Schoolbell"/>
              <a:cs typeface="Schoolbell"/>
              <a:sym typeface="Schoolbe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Baseline Assessments</a:t>
            </a:r>
            <a:endParaRPr lang="en-GB" dirty="0"/>
          </a:p>
        </p:txBody>
      </p:sp>
      <p:sp>
        <p:nvSpPr>
          <p:cNvPr id="3" name="Content Placeholder 2"/>
          <p:cNvSpPr>
            <a:spLocks noGrp="1"/>
          </p:cNvSpPr>
          <p:nvPr>
            <p:ph idx="1"/>
          </p:nvPr>
        </p:nvSpPr>
        <p:spPr>
          <a:xfrm>
            <a:off x="484710" y="1452562"/>
            <a:ext cx="6711654" cy="4195481"/>
          </a:xfrm>
        </p:spPr>
        <p:txBody>
          <a:bodyPr>
            <a:normAutofit/>
          </a:bodyPr>
          <a:lstStyle/>
          <a:p>
            <a:r>
              <a:rPr lang="en-GB" sz="1400" dirty="0">
                <a:hlinkClick r:id="rId2"/>
              </a:rPr>
              <a:t>https://</a:t>
            </a:r>
            <a:r>
              <a:rPr lang="en-GB" sz="1400" dirty="0" smtClean="0">
                <a:hlinkClick r:id="rId2"/>
              </a:rPr>
              <a:t>assets.publishing.service.gov.uk/government/uploads/system/uploads/attachment_data/file/1182374/2023_Information_for_parents_reception_baseline_assessment_WEBHO.pdf</a:t>
            </a:r>
            <a:r>
              <a:rPr lang="en-GB" sz="1400" dirty="0" smtClean="0"/>
              <a:t> </a:t>
            </a:r>
            <a:endParaRPr lang="en-GB" sz="1400" dirty="0"/>
          </a:p>
        </p:txBody>
      </p:sp>
      <p:pic>
        <p:nvPicPr>
          <p:cNvPr id="4" name="Picture 3"/>
          <p:cNvPicPr>
            <a:picLocks noChangeAspect="1"/>
          </p:cNvPicPr>
          <p:nvPr/>
        </p:nvPicPr>
        <p:blipFill>
          <a:blip r:embed="rId3"/>
          <a:stretch>
            <a:fillRect/>
          </a:stretch>
        </p:blipFill>
        <p:spPr>
          <a:xfrm>
            <a:off x="3655883" y="2429164"/>
            <a:ext cx="2911171" cy="4120683"/>
          </a:xfrm>
          <a:prstGeom prst="rect">
            <a:avLst/>
          </a:prstGeom>
        </p:spPr>
      </p:pic>
    </p:spTree>
    <p:extLst>
      <p:ext uri="{BB962C8B-B14F-4D97-AF65-F5344CB8AC3E}">
        <p14:creationId xmlns:p14="http://schemas.microsoft.com/office/powerpoint/2010/main" val="817721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3"/>
          <p:cNvSpPr txBox="1"/>
          <p:nvPr/>
        </p:nvSpPr>
        <p:spPr>
          <a:xfrm>
            <a:off x="457200" y="274637"/>
            <a:ext cx="8229600" cy="1143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00"/>
              </a:buClr>
              <a:buSzPts val="4400"/>
              <a:buFont typeface="Arial"/>
              <a:buNone/>
            </a:pPr>
            <a:r>
              <a:rPr lang="en-US" sz="4400" b="1" i="0" u="sng">
                <a:solidFill>
                  <a:srgbClr val="FFFF00"/>
                </a:solidFill>
                <a:latin typeface="Arial"/>
                <a:ea typeface="Arial"/>
                <a:cs typeface="Arial"/>
                <a:sym typeface="Arial"/>
              </a:rPr>
              <a:t>Phase 1  </a:t>
            </a:r>
            <a:endParaRPr/>
          </a:p>
        </p:txBody>
      </p:sp>
      <p:sp>
        <p:nvSpPr>
          <p:cNvPr id="149" name="Google Shape;149;p3"/>
          <p:cNvSpPr txBo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lt1"/>
              </a:buClr>
              <a:buSzPts val="3200"/>
              <a:buFont typeface="Comic Sans MS"/>
              <a:buNone/>
            </a:pPr>
            <a:r>
              <a:rPr lang="en-US" sz="3200" b="0" i="0" u="none" dirty="0">
                <a:solidFill>
                  <a:schemeClr val="lt1"/>
                </a:solidFill>
                <a:latin typeface="Comic Sans MS"/>
                <a:ea typeface="Comic Sans MS"/>
                <a:cs typeface="Comic Sans MS"/>
                <a:sym typeface="Comic Sans MS"/>
              </a:rPr>
              <a:t>    </a:t>
            </a:r>
            <a:endParaRPr dirty="0"/>
          </a:p>
          <a:p>
            <a:pPr marL="342900" marR="0" lvl="0" indent="-342900" algn="l" rtl="0">
              <a:lnSpc>
                <a:spcPct val="90000"/>
              </a:lnSpc>
              <a:spcBef>
                <a:spcPts val="640"/>
              </a:spcBef>
              <a:spcAft>
                <a:spcPts val="0"/>
              </a:spcAft>
              <a:buClr>
                <a:schemeClr val="lt1"/>
              </a:buClr>
              <a:buSzPts val="3200"/>
              <a:buFont typeface="Comic Sans MS"/>
              <a:buNone/>
            </a:pPr>
            <a:r>
              <a:rPr lang="en-US" sz="3200" b="0" i="0" u="none" dirty="0">
                <a:solidFill>
                  <a:schemeClr val="lt1"/>
                </a:solidFill>
                <a:latin typeface="Comic Sans MS"/>
                <a:ea typeface="Comic Sans MS"/>
                <a:cs typeface="Comic Sans MS"/>
                <a:sym typeface="Comic Sans MS"/>
              </a:rPr>
              <a:t>   </a:t>
            </a:r>
            <a:r>
              <a:rPr lang="en-US" sz="3200" b="0" i="0" u="none" dirty="0">
                <a:solidFill>
                  <a:schemeClr val="lt1"/>
                </a:solidFill>
                <a:latin typeface="Arial"/>
                <a:ea typeface="Arial"/>
                <a:cs typeface="Arial"/>
                <a:sym typeface="Arial"/>
              </a:rPr>
              <a:t>In order for children to be able to read and write </a:t>
            </a:r>
            <a:r>
              <a:rPr lang="en-US" sz="3200" b="0" i="0" u="none" dirty="0" smtClean="0">
                <a:solidFill>
                  <a:schemeClr val="lt1"/>
                </a:solidFill>
                <a:latin typeface="Arial"/>
                <a:ea typeface="Arial"/>
                <a:cs typeface="Arial"/>
                <a:sym typeface="Arial"/>
              </a:rPr>
              <a:t>well, </a:t>
            </a:r>
            <a:r>
              <a:rPr lang="en-US" sz="3200" b="0" i="0" u="none" dirty="0">
                <a:solidFill>
                  <a:schemeClr val="lt1"/>
                </a:solidFill>
                <a:latin typeface="Arial"/>
                <a:ea typeface="Arial"/>
                <a:cs typeface="Arial"/>
                <a:sym typeface="Arial"/>
              </a:rPr>
              <a:t>they must be able to listen very carefully and discriminate between sounds. They should be taught to do this in a fun, exciting and active way with both planned and self-chosen activities.</a:t>
            </a:r>
            <a:endParaRPr dirty="0"/>
          </a:p>
          <a:p>
            <a:pPr marL="0" marR="0" lvl="0" indent="0" algn="l" rtl="0">
              <a:lnSpc>
                <a:spcPct val="100000"/>
              </a:lnSpc>
              <a:spcBef>
                <a:spcPts val="0"/>
              </a:spcBef>
              <a:spcAft>
                <a:spcPts val="0"/>
              </a:spcAft>
              <a:buNone/>
            </a:pPr>
            <a:endParaRPr sz="3200" b="0" i="0" u="none" dirty="0">
              <a:solidFill>
                <a:schemeClr val="lt1"/>
              </a:solidFill>
              <a:latin typeface="Arial"/>
              <a:ea typeface="Arial"/>
              <a:cs typeface="Arial"/>
              <a:sym typeface="Arial"/>
            </a:endParaRPr>
          </a:p>
        </p:txBody>
      </p:sp>
      <p:pic>
        <p:nvPicPr>
          <p:cNvPr id="150" name="Google Shape;150;p3" descr="j0283633"/>
          <p:cNvPicPr preferRelativeResize="0"/>
          <p:nvPr/>
        </p:nvPicPr>
        <p:blipFill rotWithShape="1">
          <a:blip r:embed="rId3">
            <a:alphaModFix/>
          </a:blip>
          <a:srcRect/>
          <a:stretch/>
        </p:blipFill>
        <p:spPr>
          <a:xfrm>
            <a:off x="6516687" y="620712"/>
            <a:ext cx="1295400" cy="84613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4"/>
          <p:cNvSpPr txBox="1"/>
          <p:nvPr/>
        </p:nvSpPr>
        <p:spPr>
          <a:xfrm>
            <a:off x="457200" y="274637"/>
            <a:ext cx="8229600" cy="1143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00"/>
              </a:buClr>
              <a:buSzPts val="4400"/>
              <a:buFont typeface="Arial"/>
              <a:buNone/>
            </a:pPr>
            <a:r>
              <a:rPr lang="en-US" sz="4400" b="1" i="0" u="sng">
                <a:solidFill>
                  <a:srgbClr val="FFFF00"/>
                </a:solidFill>
                <a:latin typeface="Arial"/>
                <a:ea typeface="Arial"/>
                <a:cs typeface="Arial"/>
                <a:sym typeface="Arial"/>
              </a:rPr>
              <a:t>Phase 1 – The 7 Aspects</a:t>
            </a:r>
            <a:endParaRPr/>
          </a:p>
        </p:txBody>
      </p:sp>
      <p:sp>
        <p:nvSpPr>
          <p:cNvPr id="156" name="Google Shape;156;p4"/>
          <p:cNvSpPr txBo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609600" marR="0" lvl="0" indent="-609600" algn="l" rtl="0">
              <a:lnSpc>
                <a:spcPct val="100000"/>
              </a:lnSpc>
              <a:spcBef>
                <a:spcPts val="0"/>
              </a:spcBef>
              <a:spcAft>
                <a:spcPts val="0"/>
              </a:spcAft>
              <a:buClr>
                <a:schemeClr val="hlink"/>
              </a:buClr>
              <a:buSzPts val="1920"/>
              <a:buFont typeface="Arial"/>
              <a:buAutoNum type="arabicPeriod"/>
            </a:pPr>
            <a:r>
              <a:rPr lang="en-US" sz="3200" b="0" i="0" u="none">
                <a:solidFill>
                  <a:schemeClr val="lt1"/>
                </a:solidFill>
                <a:latin typeface="Arial"/>
                <a:ea typeface="Arial"/>
                <a:cs typeface="Arial"/>
                <a:sym typeface="Arial"/>
              </a:rPr>
              <a:t>Environmental Sounds</a:t>
            </a:r>
            <a:endParaRPr/>
          </a:p>
          <a:p>
            <a:pPr marL="609600" marR="0" lvl="0" indent="-609600" algn="l" rtl="0">
              <a:lnSpc>
                <a:spcPct val="100000"/>
              </a:lnSpc>
              <a:spcBef>
                <a:spcPts val="640"/>
              </a:spcBef>
              <a:spcAft>
                <a:spcPts val="0"/>
              </a:spcAft>
              <a:buClr>
                <a:schemeClr val="hlink"/>
              </a:buClr>
              <a:buSzPts val="1920"/>
              <a:buFont typeface="Arial"/>
              <a:buAutoNum type="arabicPeriod"/>
            </a:pPr>
            <a:r>
              <a:rPr lang="en-US" sz="3200" b="0" i="0" u="none">
                <a:solidFill>
                  <a:schemeClr val="lt1"/>
                </a:solidFill>
                <a:latin typeface="Arial"/>
                <a:ea typeface="Arial"/>
                <a:cs typeface="Arial"/>
                <a:sym typeface="Arial"/>
              </a:rPr>
              <a:t>Instrumental Sounds</a:t>
            </a:r>
            <a:endParaRPr/>
          </a:p>
          <a:p>
            <a:pPr marL="609600" marR="0" lvl="0" indent="-609600" algn="l" rtl="0">
              <a:lnSpc>
                <a:spcPct val="100000"/>
              </a:lnSpc>
              <a:spcBef>
                <a:spcPts val="640"/>
              </a:spcBef>
              <a:spcAft>
                <a:spcPts val="0"/>
              </a:spcAft>
              <a:buClr>
                <a:schemeClr val="hlink"/>
              </a:buClr>
              <a:buSzPts val="1920"/>
              <a:buFont typeface="Arial"/>
              <a:buAutoNum type="arabicPeriod"/>
            </a:pPr>
            <a:r>
              <a:rPr lang="en-US" sz="3200" b="0" i="0" u="none">
                <a:solidFill>
                  <a:schemeClr val="lt1"/>
                </a:solidFill>
                <a:latin typeface="Arial"/>
                <a:ea typeface="Arial"/>
                <a:cs typeface="Arial"/>
                <a:sym typeface="Arial"/>
              </a:rPr>
              <a:t>Body Percussion</a:t>
            </a:r>
            <a:endParaRPr/>
          </a:p>
          <a:p>
            <a:pPr marL="609600" marR="0" lvl="0" indent="-609600" algn="l" rtl="0">
              <a:lnSpc>
                <a:spcPct val="100000"/>
              </a:lnSpc>
              <a:spcBef>
                <a:spcPts val="640"/>
              </a:spcBef>
              <a:spcAft>
                <a:spcPts val="0"/>
              </a:spcAft>
              <a:buClr>
                <a:schemeClr val="hlink"/>
              </a:buClr>
              <a:buSzPts val="1920"/>
              <a:buFont typeface="Arial"/>
              <a:buAutoNum type="arabicPeriod"/>
            </a:pPr>
            <a:r>
              <a:rPr lang="en-US" sz="3200" b="0" i="0" u="none">
                <a:solidFill>
                  <a:schemeClr val="lt1"/>
                </a:solidFill>
                <a:latin typeface="Arial"/>
                <a:ea typeface="Arial"/>
                <a:cs typeface="Arial"/>
                <a:sym typeface="Arial"/>
              </a:rPr>
              <a:t>Rhythm and Rhyme</a:t>
            </a:r>
            <a:endParaRPr/>
          </a:p>
          <a:p>
            <a:pPr marL="609600" marR="0" lvl="0" indent="-609600" algn="l" rtl="0">
              <a:lnSpc>
                <a:spcPct val="100000"/>
              </a:lnSpc>
              <a:spcBef>
                <a:spcPts val="640"/>
              </a:spcBef>
              <a:spcAft>
                <a:spcPts val="0"/>
              </a:spcAft>
              <a:buClr>
                <a:schemeClr val="hlink"/>
              </a:buClr>
              <a:buSzPts val="1920"/>
              <a:buFont typeface="Arial"/>
              <a:buAutoNum type="arabicPeriod"/>
            </a:pPr>
            <a:r>
              <a:rPr lang="en-US" sz="3200" b="0" i="0" u="none">
                <a:solidFill>
                  <a:schemeClr val="lt1"/>
                </a:solidFill>
                <a:latin typeface="Arial"/>
                <a:ea typeface="Arial"/>
                <a:cs typeface="Arial"/>
                <a:sym typeface="Arial"/>
              </a:rPr>
              <a:t>Alliteration</a:t>
            </a:r>
            <a:endParaRPr/>
          </a:p>
          <a:p>
            <a:pPr marL="609600" marR="0" lvl="0" indent="-609600" algn="l" rtl="0">
              <a:lnSpc>
                <a:spcPct val="100000"/>
              </a:lnSpc>
              <a:spcBef>
                <a:spcPts val="640"/>
              </a:spcBef>
              <a:spcAft>
                <a:spcPts val="0"/>
              </a:spcAft>
              <a:buClr>
                <a:schemeClr val="hlink"/>
              </a:buClr>
              <a:buSzPts val="1920"/>
              <a:buFont typeface="Arial"/>
              <a:buAutoNum type="arabicPeriod"/>
            </a:pPr>
            <a:r>
              <a:rPr lang="en-US" sz="3200" b="0" i="0" u="none">
                <a:solidFill>
                  <a:schemeClr val="lt1"/>
                </a:solidFill>
                <a:latin typeface="Arial"/>
                <a:ea typeface="Arial"/>
                <a:cs typeface="Arial"/>
                <a:sym typeface="Arial"/>
              </a:rPr>
              <a:t>Voice Sounds</a:t>
            </a:r>
            <a:endParaRPr/>
          </a:p>
          <a:p>
            <a:pPr marL="609600" marR="0" lvl="0" indent="-609600" algn="l" rtl="0">
              <a:lnSpc>
                <a:spcPct val="100000"/>
              </a:lnSpc>
              <a:spcBef>
                <a:spcPts val="640"/>
              </a:spcBef>
              <a:spcAft>
                <a:spcPts val="0"/>
              </a:spcAft>
              <a:buClr>
                <a:schemeClr val="hlink"/>
              </a:buClr>
              <a:buSzPts val="1920"/>
              <a:buFont typeface="Arial"/>
              <a:buAutoNum type="arabicPeriod"/>
            </a:pPr>
            <a:r>
              <a:rPr lang="en-US" sz="3200" b="0" i="0" u="none">
                <a:solidFill>
                  <a:schemeClr val="lt1"/>
                </a:solidFill>
                <a:latin typeface="Arial"/>
                <a:ea typeface="Arial"/>
                <a:cs typeface="Arial"/>
                <a:sym typeface="Arial"/>
              </a:rPr>
              <a:t>Oral blending and Segmenting (short sounds)</a:t>
            </a:r>
            <a:endParaRPr/>
          </a:p>
        </p:txBody>
      </p:sp>
      <p:pic>
        <p:nvPicPr>
          <p:cNvPr id="157" name="Google Shape;157;p4" descr="j0283640"/>
          <p:cNvPicPr preferRelativeResize="0"/>
          <p:nvPr/>
        </p:nvPicPr>
        <p:blipFill rotWithShape="1">
          <a:blip r:embed="rId3">
            <a:alphaModFix/>
          </a:blip>
          <a:srcRect/>
          <a:stretch/>
        </p:blipFill>
        <p:spPr>
          <a:xfrm>
            <a:off x="6300787" y="2492375"/>
            <a:ext cx="1873250" cy="179863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5"/>
          <p:cNvSpPr txBox="1"/>
          <p:nvPr/>
        </p:nvSpPr>
        <p:spPr>
          <a:xfrm>
            <a:off x="457200" y="274637"/>
            <a:ext cx="8229600" cy="1143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4400"/>
              <a:buFont typeface="Arial"/>
              <a:buNone/>
            </a:pPr>
            <a:r>
              <a:rPr lang="en-US" sz="4400" b="1" i="0" u="sng" dirty="0">
                <a:solidFill>
                  <a:schemeClr val="lt1"/>
                </a:solidFill>
                <a:latin typeface="Arial"/>
                <a:ea typeface="Arial"/>
                <a:cs typeface="Arial"/>
                <a:sym typeface="Arial"/>
              </a:rPr>
              <a:t>Phase 2 </a:t>
            </a:r>
            <a:endParaRPr dirty="0"/>
          </a:p>
        </p:txBody>
      </p:sp>
      <p:sp>
        <p:nvSpPr>
          <p:cNvPr id="163" name="Google Shape;163;p5"/>
          <p:cNvSpPr txBox="1"/>
          <p:nvPr/>
        </p:nvSpPr>
        <p:spPr>
          <a:xfrm>
            <a:off x="457200" y="1238250"/>
            <a:ext cx="8147050" cy="47117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hlink"/>
              </a:buClr>
              <a:buSzPts val="1440"/>
              <a:buFont typeface="Noto Sans Symbols"/>
              <a:buChar char="■"/>
            </a:pPr>
            <a:r>
              <a:rPr lang="en-US" sz="2400" b="0" i="0" u="none" dirty="0">
                <a:solidFill>
                  <a:schemeClr val="lt1"/>
                </a:solidFill>
                <a:latin typeface="Arial"/>
                <a:ea typeface="Arial"/>
                <a:cs typeface="Arial"/>
                <a:sym typeface="Arial"/>
              </a:rPr>
              <a:t>Teach 19 letter graphemes (shapes) and </a:t>
            </a:r>
            <a:endParaRPr lang="en-US" sz="2400" b="0" i="0" u="none" dirty="0" smtClean="0">
              <a:solidFill>
                <a:schemeClr val="lt1"/>
              </a:solidFill>
              <a:latin typeface="Arial"/>
              <a:ea typeface="Arial"/>
              <a:cs typeface="Arial"/>
              <a:sym typeface="Arial"/>
            </a:endParaRPr>
          </a:p>
          <a:p>
            <a:pPr marR="0" lvl="0" algn="l" rtl="0">
              <a:lnSpc>
                <a:spcPct val="80000"/>
              </a:lnSpc>
              <a:spcBef>
                <a:spcPts val="0"/>
              </a:spcBef>
              <a:spcAft>
                <a:spcPts val="0"/>
              </a:spcAft>
              <a:buClr>
                <a:schemeClr val="hlink"/>
              </a:buClr>
              <a:buSzPts val="1440"/>
            </a:pPr>
            <a:r>
              <a:rPr lang="en-US" sz="2400" dirty="0">
                <a:solidFill>
                  <a:schemeClr val="lt1"/>
                </a:solidFill>
              </a:rPr>
              <a:t> </a:t>
            </a:r>
            <a:r>
              <a:rPr lang="en-US" sz="2400" dirty="0" smtClean="0">
                <a:solidFill>
                  <a:schemeClr val="lt1"/>
                </a:solidFill>
              </a:rPr>
              <a:t>   </a:t>
            </a:r>
            <a:r>
              <a:rPr lang="en-US" sz="2400" b="0" i="0" u="none" dirty="0" smtClean="0">
                <a:solidFill>
                  <a:schemeClr val="lt1"/>
                </a:solidFill>
                <a:latin typeface="Arial"/>
                <a:ea typeface="Arial"/>
                <a:cs typeface="Arial"/>
                <a:sym typeface="Arial"/>
              </a:rPr>
              <a:t>phonemes </a:t>
            </a:r>
            <a:r>
              <a:rPr lang="en-US" sz="2400" b="0" i="0" u="none" dirty="0">
                <a:solidFill>
                  <a:schemeClr val="lt1"/>
                </a:solidFill>
                <a:latin typeface="Arial"/>
                <a:ea typeface="Arial"/>
                <a:cs typeface="Arial"/>
                <a:sym typeface="Arial"/>
              </a:rPr>
              <a:t>(sounds) (GPCs) </a:t>
            </a:r>
            <a:r>
              <a:rPr lang="en-US" sz="2400" b="0" i="0" u="sng" dirty="0">
                <a:solidFill>
                  <a:schemeClr val="lt1"/>
                </a:solidFill>
                <a:latin typeface="Arial"/>
                <a:ea typeface="Arial"/>
                <a:cs typeface="Arial"/>
                <a:sym typeface="Arial"/>
              </a:rPr>
              <a:t>all lower case</a:t>
            </a:r>
            <a:endParaRPr dirty="0"/>
          </a:p>
          <a:p>
            <a:pPr marL="342900" marR="0" lvl="0" indent="-342900" algn="l" rtl="0">
              <a:lnSpc>
                <a:spcPct val="80000"/>
              </a:lnSpc>
              <a:spcBef>
                <a:spcPts val="480"/>
              </a:spcBef>
              <a:spcAft>
                <a:spcPts val="0"/>
              </a:spcAft>
              <a:buClr>
                <a:schemeClr val="lt1"/>
              </a:buClr>
              <a:buSzPts val="2400"/>
              <a:buFont typeface="Times New Roman"/>
              <a:buNone/>
            </a:pPr>
            <a:endParaRPr sz="2400" b="0" i="0" u="none" dirty="0">
              <a:solidFill>
                <a:schemeClr val="lt1"/>
              </a:solidFill>
              <a:latin typeface="Arial"/>
              <a:ea typeface="Arial"/>
              <a:cs typeface="Arial"/>
              <a:sym typeface="Arial"/>
            </a:endParaRPr>
          </a:p>
          <a:p>
            <a:pPr marL="342900" marR="0" lvl="0" indent="-342900" algn="l" rtl="0">
              <a:lnSpc>
                <a:spcPct val="80000"/>
              </a:lnSpc>
              <a:spcBef>
                <a:spcPts val="480"/>
              </a:spcBef>
              <a:spcAft>
                <a:spcPts val="0"/>
              </a:spcAft>
              <a:buClr>
                <a:schemeClr val="hlink"/>
              </a:buClr>
              <a:buSzPts val="1440"/>
              <a:buFont typeface="Noto Sans Symbols"/>
              <a:buChar char="■"/>
            </a:pPr>
            <a:r>
              <a:rPr lang="en-US" sz="2400" b="0" i="0" u="none" dirty="0">
                <a:solidFill>
                  <a:schemeClr val="lt1"/>
                </a:solidFill>
                <a:latin typeface="Arial"/>
                <a:ea typeface="Arial"/>
                <a:cs typeface="Arial"/>
                <a:sym typeface="Arial"/>
              </a:rPr>
              <a:t>Move from oral blending and segmenting to doing </a:t>
            </a:r>
            <a:endParaRPr lang="en-US" sz="2400" b="0" i="0" u="none" dirty="0" smtClean="0">
              <a:solidFill>
                <a:schemeClr val="lt1"/>
              </a:solidFill>
              <a:latin typeface="Arial"/>
              <a:ea typeface="Arial"/>
              <a:cs typeface="Arial"/>
              <a:sym typeface="Arial"/>
            </a:endParaRPr>
          </a:p>
          <a:p>
            <a:pPr marR="0" lvl="0" algn="l" rtl="0">
              <a:lnSpc>
                <a:spcPct val="80000"/>
              </a:lnSpc>
              <a:spcBef>
                <a:spcPts val="480"/>
              </a:spcBef>
              <a:spcAft>
                <a:spcPts val="0"/>
              </a:spcAft>
              <a:buClr>
                <a:schemeClr val="hlink"/>
              </a:buClr>
              <a:buSzPts val="1440"/>
            </a:pPr>
            <a:r>
              <a:rPr lang="en-US" sz="2400" dirty="0">
                <a:solidFill>
                  <a:schemeClr val="lt1"/>
                </a:solidFill>
              </a:rPr>
              <a:t> </a:t>
            </a:r>
            <a:r>
              <a:rPr lang="en-US" sz="2400" dirty="0" smtClean="0">
                <a:solidFill>
                  <a:schemeClr val="lt1"/>
                </a:solidFill>
              </a:rPr>
              <a:t>   </a:t>
            </a:r>
            <a:r>
              <a:rPr lang="en-US" sz="2400" b="0" i="0" u="none" dirty="0" smtClean="0">
                <a:solidFill>
                  <a:schemeClr val="lt1"/>
                </a:solidFill>
                <a:latin typeface="Arial"/>
                <a:ea typeface="Arial"/>
                <a:cs typeface="Arial"/>
                <a:sym typeface="Arial"/>
              </a:rPr>
              <a:t>the </a:t>
            </a:r>
            <a:r>
              <a:rPr lang="en-US" sz="2400" b="0" i="0" u="none" dirty="0">
                <a:solidFill>
                  <a:schemeClr val="lt1"/>
                </a:solidFill>
                <a:latin typeface="Arial"/>
                <a:ea typeface="Arial"/>
                <a:cs typeface="Arial"/>
                <a:sym typeface="Arial"/>
              </a:rPr>
              <a:t>same with letters</a:t>
            </a:r>
            <a:endParaRPr dirty="0"/>
          </a:p>
          <a:p>
            <a:pPr marL="342900" marR="0" lvl="0" indent="-342900" algn="l" rtl="0">
              <a:lnSpc>
                <a:spcPct val="80000"/>
              </a:lnSpc>
              <a:spcBef>
                <a:spcPts val="480"/>
              </a:spcBef>
              <a:spcAft>
                <a:spcPts val="0"/>
              </a:spcAft>
              <a:buClr>
                <a:schemeClr val="lt1"/>
              </a:buClr>
              <a:buSzPts val="2400"/>
              <a:buFont typeface="Times New Roman"/>
              <a:buNone/>
            </a:pPr>
            <a:endParaRPr sz="2400" b="0" i="0" u="none" dirty="0">
              <a:solidFill>
                <a:schemeClr val="lt1"/>
              </a:solidFill>
              <a:latin typeface="Arial"/>
              <a:ea typeface="Arial"/>
              <a:cs typeface="Arial"/>
              <a:sym typeface="Arial"/>
            </a:endParaRPr>
          </a:p>
          <a:p>
            <a:pPr marL="342900" marR="0" lvl="0" indent="-342900" algn="l" rtl="0">
              <a:lnSpc>
                <a:spcPct val="80000"/>
              </a:lnSpc>
              <a:spcBef>
                <a:spcPts val="480"/>
              </a:spcBef>
              <a:spcAft>
                <a:spcPts val="0"/>
              </a:spcAft>
              <a:buClr>
                <a:schemeClr val="hlink"/>
              </a:buClr>
              <a:buSzPts val="1440"/>
              <a:buFont typeface="Noto Sans Symbols"/>
              <a:buChar char="■"/>
            </a:pPr>
            <a:r>
              <a:rPr lang="en-US" sz="2400" b="0" i="0" u="none" dirty="0">
                <a:solidFill>
                  <a:schemeClr val="lt1"/>
                </a:solidFill>
                <a:latin typeface="Arial"/>
                <a:ea typeface="Arial"/>
                <a:cs typeface="Arial"/>
                <a:sym typeface="Arial"/>
              </a:rPr>
              <a:t>Learn to read and spell VC and CVC words using magnetic letters, whiteboards, phoneme fans</a:t>
            </a:r>
            <a:endParaRPr dirty="0"/>
          </a:p>
          <a:p>
            <a:pPr marL="342900" marR="0" lvl="0" indent="-342900" algn="l" rtl="0">
              <a:lnSpc>
                <a:spcPct val="80000"/>
              </a:lnSpc>
              <a:spcBef>
                <a:spcPts val="480"/>
              </a:spcBef>
              <a:spcAft>
                <a:spcPts val="0"/>
              </a:spcAft>
              <a:buClr>
                <a:schemeClr val="lt1"/>
              </a:buClr>
              <a:buSzPts val="2400"/>
              <a:buFont typeface="Times New Roman"/>
              <a:buNone/>
            </a:pPr>
            <a:endParaRPr sz="2400" b="0" i="0" u="none" dirty="0">
              <a:solidFill>
                <a:schemeClr val="lt1"/>
              </a:solidFill>
              <a:latin typeface="Arial"/>
              <a:ea typeface="Arial"/>
              <a:cs typeface="Arial"/>
              <a:sym typeface="Arial"/>
            </a:endParaRPr>
          </a:p>
          <a:p>
            <a:pPr marL="342900" marR="0" lvl="0" indent="-342900" algn="l" rtl="0">
              <a:lnSpc>
                <a:spcPct val="80000"/>
              </a:lnSpc>
              <a:spcBef>
                <a:spcPts val="480"/>
              </a:spcBef>
              <a:spcAft>
                <a:spcPts val="0"/>
              </a:spcAft>
              <a:buClr>
                <a:schemeClr val="hlink"/>
              </a:buClr>
              <a:buSzPts val="1440"/>
              <a:buFont typeface="Noto Sans Symbols"/>
              <a:buChar char="■"/>
            </a:pPr>
            <a:r>
              <a:rPr lang="en-US" sz="2400" b="0" i="0" u="none" dirty="0">
                <a:solidFill>
                  <a:schemeClr val="lt1"/>
                </a:solidFill>
                <a:latin typeface="Arial"/>
                <a:ea typeface="Arial"/>
                <a:cs typeface="Arial"/>
                <a:sym typeface="Arial"/>
              </a:rPr>
              <a:t>Introduced to reading two syllable words and simple captions.</a:t>
            </a:r>
            <a:endParaRPr dirty="0"/>
          </a:p>
          <a:p>
            <a:pPr marL="342900" marR="0" lvl="0" indent="-342900" algn="l" rtl="0">
              <a:lnSpc>
                <a:spcPct val="80000"/>
              </a:lnSpc>
              <a:spcBef>
                <a:spcPts val="480"/>
              </a:spcBef>
              <a:spcAft>
                <a:spcPts val="0"/>
              </a:spcAft>
              <a:buClr>
                <a:schemeClr val="lt1"/>
              </a:buClr>
              <a:buSzPts val="2400"/>
              <a:buFont typeface="Times New Roman"/>
              <a:buNone/>
            </a:pPr>
            <a:endParaRPr sz="2400" b="0" i="0" u="none" dirty="0">
              <a:solidFill>
                <a:schemeClr val="lt1"/>
              </a:solidFill>
              <a:latin typeface="Arial"/>
              <a:ea typeface="Arial"/>
              <a:cs typeface="Arial"/>
              <a:sym typeface="Arial"/>
            </a:endParaRPr>
          </a:p>
          <a:p>
            <a:pPr marL="342900" marR="0" lvl="0" indent="-342900" algn="l" rtl="0">
              <a:lnSpc>
                <a:spcPct val="80000"/>
              </a:lnSpc>
              <a:spcBef>
                <a:spcPts val="480"/>
              </a:spcBef>
              <a:spcAft>
                <a:spcPts val="0"/>
              </a:spcAft>
              <a:buClr>
                <a:schemeClr val="hlink"/>
              </a:buClr>
              <a:buSzPts val="1440"/>
              <a:buFont typeface="Noto Sans Symbols"/>
              <a:buChar char="■"/>
            </a:pPr>
            <a:r>
              <a:rPr lang="en-US" sz="2400" b="0" i="0" u="none" dirty="0">
                <a:solidFill>
                  <a:schemeClr val="lt1"/>
                </a:solidFill>
                <a:latin typeface="Arial"/>
                <a:ea typeface="Arial"/>
                <a:cs typeface="Arial"/>
                <a:sym typeface="Arial"/>
              </a:rPr>
              <a:t>Learn to read the tricky words –  I,  no,  go,  the,  to</a:t>
            </a:r>
            <a:endParaRPr dirty="0"/>
          </a:p>
        </p:txBody>
      </p:sp>
      <p:grpSp>
        <p:nvGrpSpPr>
          <p:cNvPr id="164" name="Google Shape;164;p5"/>
          <p:cNvGrpSpPr/>
          <p:nvPr/>
        </p:nvGrpSpPr>
        <p:grpSpPr>
          <a:xfrm>
            <a:off x="8074025" y="476250"/>
            <a:ext cx="674687" cy="1349375"/>
            <a:chOff x="0" y="-1"/>
            <a:chExt cx="952" cy="2123"/>
          </a:xfrm>
        </p:grpSpPr>
        <p:sp>
          <p:nvSpPr>
            <p:cNvPr id="165" name="Google Shape;165;p5"/>
            <p:cNvSpPr/>
            <p:nvPr/>
          </p:nvSpPr>
          <p:spPr>
            <a:xfrm>
              <a:off x="550" y="1197"/>
              <a:ext cx="386" cy="890"/>
            </a:xfrm>
            <a:custGeom>
              <a:avLst/>
              <a:gdLst/>
              <a:ahLst/>
              <a:cxnLst/>
              <a:rect l="l" t="t" r="r" b="b"/>
              <a:pathLst>
                <a:path w="386" h="890" extrusionOk="0">
                  <a:moveTo>
                    <a:pt x="79" y="11"/>
                  </a:moveTo>
                  <a:lnTo>
                    <a:pt x="43" y="0"/>
                  </a:lnTo>
                  <a:lnTo>
                    <a:pt x="5" y="22"/>
                  </a:lnTo>
                  <a:lnTo>
                    <a:pt x="0" y="63"/>
                  </a:lnTo>
                  <a:lnTo>
                    <a:pt x="11" y="101"/>
                  </a:lnTo>
                  <a:lnTo>
                    <a:pt x="43" y="133"/>
                  </a:lnTo>
                  <a:lnTo>
                    <a:pt x="147" y="222"/>
                  </a:lnTo>
                  <a:lnTo>
                    <a:pt x="201" y="290"/>
                  </a:lnTo>
                  <a:lnTo>
                    <a:pt x="264" y="364"/>
                  </a:lnTo>
                  <a:lnTo>
                    <a:pt x="280" y="411"/>
                  </a:lnTo>
                  <a:lnTo>
                    <a:pt x="291" y="485"/>
                  </a:lnTo>
                  <a:lnTo>
                    <a:pt x="286" y="543"/>
                  </a:lnTo>
                  <a:lnTo>
                    <a:pt x="253" y="600"/>
                  </a:lnTo>
                  <a:lnTo>
                    <a:pt x="223" y="679"/>
                  </a:lnTo>
                  <a:lnTo>
                    <a:pt x="185" y="758"/>
                  </a:lnTo>
                  <a:lnTo>
                    <a:pt x="174" y="833"/>
                  </a:lnTo>
                  <a:lnTo>
                    <a:pt x="174" y="880"/>
                  </a:lnTo>
                  <a:lnTo>
                    <a:pt x="206" y="890"/>
                  </a:lnTo>
                  <a:lnTo>
                    <a:pt x="228" y="864"/>
                  </a:lnTo>
                  <a:lnTo>
                    <a:pt x="270" y="858"/>
                  </a:lnTo>
                  <a:lnTo>
                    <a:pt x="349" y="885"/>
                  </a:lnTo>
                  <a:lnTo>
                    <a:pt x="381" y="885"/>
                  </a:lnTo>
                  <a:lnTo>
                    <a:pt x="386" y="853"/>
                  </a:lnTo>
                  <a:lnTo>
                    <a:pt x="354" y="838"/>
                  </a:lnTo>
                  <a:lnTo>
                    <a:pt x="312" y="822"/>
                  </a:lnTo>
                  <a:lnTo>
                    <a:pt x="239" y="822"/>
                  </a:lnTo>
                  <a:lnTo>
                    <a:pt x="212" y="828"/>
                  </a:lnTo>
                  <a:lnTo>
                    <a:pt x="223" y="779"/>
                  </a:lnTo>
                  <a:lnTo>
                    <a:pt x="243" y="701"/>
                  </a:lnTo>
                  <a:lnTo>
                    <a:pt x="291" y="632"/>
                  </a:lnTo>
                  <a:lnTo>
                    <a:pt x="318" y="559"/>
                  </a:lnTo>
                  <a:lnTo>
                    <a:pt x="334" y="459"/>
                  </a:lnTo>
                  <a:lnTo>
                    <a:pt x="323" y="369"/>
                  </a:lnTo>
                  <a:lnTo>
                    <a:pt x="286" y="274"/>
                  </a:lnTo>
                  <a:lnTo>
                    <a:pt x="223" y="174"/>
                  </a:lnTo>
                  <a:lnTo>
                    <a:pt x="138" y="74"/>
                  </a:lnTo>
                  <a:lnTo>
                    <a:pt x="79" y="11"/>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Times New Roman"/>
                <a:ea typeface="Times New Roman"/>
                <a:cs typeface="Times New Roman"/>
                <a:sym typeface="Times New Roman"/>
              </a:endParaRPr>
            </a:p>
          </p:txBody>
        </p:sp>
        <p:sp>
          <p:nvSpPr>
            <p:cNvPr id="166" name="Google Shape;166;p5"/>
            <p:cNvSpPr/>
            <p:nvPr/>
          </p:nvSpPr>
          <p:spPr>
            <a:xfrm>
              <a:off x="221" y="1179"/>
              <a:ext cx="275" cy="943"/>
            </a:xfrm>
            <a:custGeom>
              <a:avLst/>
              <a:gdLst/>
              <a:ahLst/>
              <a:cxnLst/>
              <a:rect l="l" t="t" r="r" b="b"/>
              <a:pathLst>
                <a:path w="275" h="943" extrusionOk="0">
                  <a:moveTo>
                    <a:pt x="144" y="18"/>
                  </a:moveTo>
                  <a:lnTo>
                    <a:pt x="176" y="0"/>
                  </a:lnTo>
                  <a:lnTo>
                    <a:pt x="218" y="10"/>
                  </a:lnTo>
                  <a:lnTo>
                    <a:pt x="234" y="49"/>
                  </a:lnTo>
                  <a:lnTo>
                    <a:pt x="234" y="89"/>
                  </a:lnTo>
                  <a:lnTo>
                    <a:pt x="210" y="127"/>
                  </a:lnTo>
                  <a:lnTo>
                    <a:pt x="130" y="239"/>
                  </a:lnTo>
                  <a:lnTo>
                    <a:pt x="98" y="322"/>
                  </a:lnTo>
                  <a:lnTo>
                    <a:pt x="57" y="409"/>
                  </a:lnTo>
                  <a:lnTo>
                    <a:pt x="54" y="458"/>
                  </a:lnTo>
                  <a:lnTo>
                    <a:pt x="62" y="531"/>
                  </a:lnTo>
                  <a:lnTo>
                    <a:pt x="83" y="588"/>
                  </a:lnTo>
                  <a:lnTo>
                    <a:pt x="128" y="634"/>
                  </a:lnTo>
                  <a:lnTo>
                    <a:pt x="179" y="704"/>
                  </a:lnTo>
                  <a:lnTo>
                    <a:pt x="236" y="769"/>
                  </a:lnTo>
                  <a:lnTo>
                    <a:pt x="266" y="837"/>
                  </a:lnTo>
                  <a:lnTo>
                    <a:pt x="275" y="886"/>
                  </a:lnTo>
                  <a:lnTo>
                    <a:pt x="250" y="903"/>
                  </a:lnTo>
                  <a:lnTo>
                    <a:pt x="223" y="883"/>
                  </a:lnTo>
                  <a:lnTo>
                    <a:pt x="181" y="888"/>
                  </a:lnTo>
                  <a:lnTo>
                    <a:pt x="109" y="935"/>
                  </a:lnTo>
                  <a:lnTo>
                    <a:pt x="81" y="943"/>
                  </a:lnTo>
                  <a:lnTo>
                    <a:pt x="67" y="914"/>
                  </a:lnTo>
                  <a:lnTo>
                    <a:pt x="93" y="891"/>
                  </a:lnTo>
                  <a:lnTo>
                    <a:pt x="130" y="864"/>
                  </a:lnTo>
                  <a:lnTo>
                    <a:pt x="202" y="846"/>
                  </a:lnTo>
                  <a:lnTo>
                    <a:pt x="228" y="843"/>
                  </a:lnTo>
                  <a:lnTo>
                    <a:pt x="204" y="801"/>
                  </a:lnTo>
                  <a:lnTo>
                    <a:pt x="165" y="729"/>
                  </a:lnTo>
                  <a:lnTo>
                    <a:pt x="101" y="674"/>
                  </a:lnTo>
                  <a:lnTo>
                    <a:pt x="57" y="612"/>
                  </a:lnTo>
                  <a:lnTo>
                    <a:pt x="14" y="518"/>
                  </a:lnTo>
                  <a:lnTo>
                    <a:pt x="0" y="429"/>
                  </a:lnTo>
                  <a:lnTo>
                    <a:pt x="11" y="327"/>
                  </a:lnTo>
                  <a:lnTo>
                    <a:pt x="49" y="213"/>
                  </a:lnTo>
                  <a:lnTo>
                    <a:pt x="104" y="95"/>
                  </a:lnTo>
                  <a:lnTo>
                    <a:pt x="144" y="18"/>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Times New Roman"/>
                <a:ea typeface="Times New Roman"/>
                <a:cs typeface="Times New Roman"/>
                <a:sym typeface="Times New Roman"/>
              </a:endParaRPr>
            </a:p>
          </p:txBody>
        </p:sp>
        <p:sp>
          <p:nvSpPr>
            <p:cNvPr id="167" name="Google Shape;167;p5"/>
            <p:cNvSpPr/>
            <p:nvPr/>
          </p:nvSpPr>
          <p:spPr>
            <a:xfrm>
              <a:off x="417" y="321"/>
              <a:ext cx="280" cy="355"/>
            </a:xfrm>
            <a:custGeom>
              <a:avLst/>
              <a:gdLst/>
              <a:ahLst/>
              <a:cxnLst/>
              <a:rect l="l" t="t" r="r" b="b"/>
              <a:pathLst>
                <a:path w="280" h="355" extrusionOk="0">
                  <a:moveTo>
                    <a:pt x="280" y="10"/>
                  </a:moveTo>
                  <a:lnTo>
                    <a:pt x="247" y="0"/>
                  </a:lnTo>
                  <a:lnTo>
                    <a:pt x="173" y="95"/>
                  </a:lnTo>
                  <a:lnTo>
                    <a:pt x="157" y="76"/>
                  </a:lnTo>
                  <a:lnTo>
                    <a:pt x="125" y="46"/>
                  </a:lnTo>
                  <a:lnTo>
                    <a:pt x="83" y="34"/>
                  </a:lnTo>
                  <a:lnTo>
                    <a:pt x="40" y="44"/>
                  </a:lnTo>
                  <a:lnTo>
                    <a:pt x="14" y="81"/>
                  </a:lnTo>
                  <a:lnTo>
                    <a:pt x="0" y="147"/>
                  </a:lnTo>
                  <a:lnTo>
                    <a:pt x="0" y="206"/>
                  </a:lnTo>
                  <a:lnTo>
                    <a:pt x="8" y="276"/>
                  </a:lnTo>
                  <a:lnTo>
                    <a:pt x="43" y="331"/>
                  </a:lnTo>
                  <a:lnTo>
                    <a:pt x="83" y="355"/>
                  </a:lnTo>
                  <a:lnTo>
                    <a:pt x="144" y="347"/>
                  </a:lnTo>
                  <a:lnTo>
                    <a:pt x="179" y="306"/>
                  </a:lnTo>
                  <a:lnTo>
                    <a:pt x="199" y="223"/>
                  </a:lnTo>
                  <a:lnTo>
                    <a:pt x="199" y="165"/>
                  </a:lnTo>
                  <a:lnTo>
                    <a:pt x="191" y="129"/>
                  </a:lnTo>
                  <a:lnTo>
                    <a:pt x="280" y="1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Times New Roman"/>
                <a:ea typeface="Times New Roman"/>
                <a:cs typeface="Times New Roman"/>
                <a:sym typeface="Times New Roman"/>
              </a:endParaRPr>
            </a:p>
          </p:txBody>
        </p:sp>
        <p:sp>
          <p:nvSpPr>
            <p:cNvPr id="168" name="Google Shape;168;p5"/>
            <p:cNvSpPr/>
            <p:nvPr/>
          </p:nvSpPr>
          <p:spPr>
            <a:xfrm>
              <a:off x="390" y="687"/>
              <a:ext cx="283" cy="616"/>
            </a:xfrm>
            <a:custGeom>
              <a:avLst/>
              <a:gdLst/>
              <a:ahLst/>
              <a:cxnLst/>
              <a:rect l="l" t="t" r="r" b="b"/>
              <a:pathLst>
                <a:path w="283" h="616" extrusionOk="0">
                  <a:moveTo>
                    <a:pt x="6" y="537"/>
                  </a:moveTo>
                  <a:lnTo>
                    <a:pt x="46" y="596"/>
                  </a:lnTo>
                  <a:lnTo>
                    <a:pt x="75" y="615"/>
                  </a:lnTo>
                  <a:lnTo>
                    <a:pt x="128" y="616"/>
                  </a:lnTo>
                  <a:lnTo>
                    <a:pt x="188" y="582"/>
                  </a:lnTo>
                  <a:lnTo>
                    <a:pt x="228" y="506"/>
                  </a:lnTo>
                  <a:lnTo>
                    <a:pt x="252" y="393"/>
                  </a:lnTo>
                  <a:lnTo>
                    <a:pt x="277" y="274"/>
                  </a:lnTo>
                  <a:lnTo>
                    <a:pt x="283" y="179"/>
                  </a:lnTo>
                  <a:lnTo>
                    <a:pt x="283" y="95"/>
                  </a:lnTo>
                  <a:lnTo>
                    <a:pt x="252" y="40"/>
                  </a:lnTo>
                  <a:lnTo>
                    <a:pt x="197" y="8"/>
                  </a:lnTo>
                  <a:lnTo>
                    <a:pt x="118" y="0"/>
                  </a:lnTo>
                  <a:lnTo>
                    <a:pt x="67" y="24"/>
                  </a:lnTo>
                  <a:lnTo>
                    <a:pt x="37" y="64"/>
                  </a:lnTo>
                  <a:lnTo>
                    <a:pt x="24" y="195"/>
                  </a:lnTo>
                  <a:lnTo>
                    <a:pt x="0" y="379"/>
                  </a:lnTo>
                  <a:lnTo>
                    <a:pt x="3" y="485"/>
                  </a:lnTo>
                  <a:lnTo>
                    <a:pt x="6" y="537"/>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Times New Roman"/>
                <a:ea typeface="Times New Roman"/>
                <a:cs typeface="Times New Roman"/>
                <a:sym typeface="Times New Roman"/>
              </a:endParaRPr>
            </a:p>
          </p:txBody>
        </p:sp>
        <p:sp>
          <p:nvSpPr>
            <p:cNvPr id="169" name="Google Shape;169;p5"/>
            <p:cNvSpPr/>
            <p:nvPr/>
          </p:nvSpPr>
          <p:spPr>
            <a:xfrm>
              <a:off x="0" y="-1"/>
              <a:ext cx="465" cy="838"/>
            </a:xfrm>
            <a:custGeom>
              <a:avLst/>
              <a:gdLst/>
              <a:ahLst/>
              <a:cxnLst/>
              <a:rect l="l" t="t" r="r" b="b"/>
              <a:pathLst>
                <a:path w="465" h="838" extrusionOk="0">
                  <a:moveTo>
                    <a:pt x="380" y="680"/>
                  </a:moveTo>
                  <a:lnTo>
                    <a:pt x="449" y="712"/>
                  </a:lnTo>
                  <a:lnTo>
                    <a:pt x="465" y="748"/>
                  </a:lnTo>
                  <a:lnTo>
                    <a:pt x="439" y="838"/>
                  </a:lnTo>
                  <a:lnTo>
                    <a:pt x="359" y="769"/>
                  </a:lnTo>
                  <a:lnTo>
                    <a:pt x="232" y="644"/>
                  </a:lnTo>
                  <a:lnTo>
                    <a:pt x="131" y="501"/>
                  </a:lnTo>
                  <a:lnTo>
                    <a:pt x="85" y="348"/>
                  </a:lnTo>
                  <a:lnTo>
                    <a:pt x="85" y="195"/>
                  </a:lnTo>
                  <a:lnTo>
                    <a:pt x="85" y="137"/>
                  </a:lnTo>
                  <a:lnTo>
                    <a:pt x="0" y="91"/>
                  </a:lnTo>
                  <a:lnTo>
                    <a:pt x="0" y="74"/>
                  </a:lnTo>
                  <a:lnTo>
                    <a:pt x="68" y="95"/>
                  </a:lnTo>
                  <a:lnTo>
                    <a:pt x="74" y="80"/>
                  </a:lnTo>
                  <a:lnTo>
                    <a:pt x="42" y="10"/>
                  </a:lnTo>
                  <a:lnTo>
                    <a:pt x="58" y="0"/>
                  </a:lnTo>
                  <a:lnTo>
                    <a:pt x="85" y="64"/>
                  </a:lnTo>
                  <a:lnTo>
                    <a:pt x="99" y="74"/>
                  </a:lnTo>
                  <a:lnTo>
                    <a:pt x="137" y="0"/>
                  </a:lnTo>
                  <a:lnTo>
                    <a:pt x="153" y="5"/>
                  </a:lnTo>
                  <a:lnTo>
                    <a:pt x="126" y="69"/>
                  </a:lnTo>
                  <a:lnTo>
                    <a:pt x="126" y="85"/>
                  </a:lnTo>
                  <a:lnTo>
                    <a:pt x="211" y="58"/>
                  </a:lnTo>
                  <a:lnTo>
                    <a:pt x="216" y="74"/>
                  </a:lnTo>
                  <a:lnTo>
                    <a:pt x="131" y="105"/>
                  </a:lnTo>
                  <a:lnTo>
                    <a:pt x="121" y="159"/>
                  </a:lnTo>
                  <a:lnTo>
                    <a:pt x="121" y="238"/>
                  </a:lnTo>
                  <a:lnTo>
                    <a:pt x="121" y="322"/>
                  </a:lnTo>
                  <a:lnTo>
                    <a:pt x="126" y="374"/>
                  </a:lnTo>
                  <a:lnTo>
                    <a:pt x="148" y="449"/>
                  </a:lnTo>
                  <a:lnTo>
                    <a:pt x="189" y="522"/>
                  </a:lnTo>
                  <a:lnTo>
                    <a:pt x="264" y="601"/>
                  </a:lnTo>
                  <a:lnTo>
                    <a:pt x="333" y="653"/>
                  </a:lnTo>
                  <a:lnTo>
                    <a:pt x="380" y="68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Times New Roman"/>
                <a:ea typeface="Times New Roman"/>
                <a:cs typeface="Times New Roman"/>
                <a:sym typeface="Times New Roman"/>
              </a:endParaRPr>
            </a:p>
          </p:txBody>
        </p:sp>
        <p:sp>
          <p:nvSpPr>
            <p:cNvPr id="170" name="Google Shape;170;p5"/>
            <p:cNvSpPr/>
            <p:nvPr/>
          </p:nvSpPr>
          <p:spPr>
            <a:xfrm>
              <a:off x="604" y="142"/>
              <a:ext cx="348" cy="664"/>
            </a:xfrm>
            <a:custGeom>
              <a:avLst/>
              <a:gdLst/>
              <a:ahLst/>
              <a:cxnLst/>
              <a:rect l="l" t="t" r="r" b="b"/>
              <a:pathLst>
                <a:path w="348" h="664" extrusionOk="0">
                  <a:moveTo>
                    <a:pt x="237" y="511"/>
                  </a:moveTo>
                  <a:lnTo>
                    <a:pt x="163" y="549"/>
                  </a:lnTo>
                  <a:lnTo>
                    <a:pt x="89" y="565"/>
                  </a:lnTo>
                  <a:lnTo>
                    <a:pt x="16" y="569"/>
                  </a:lnTo>
                  <a:lnTo>
                    <a:pt x="0" y="585"/>
                  </a:lnTo>
                  <a:lnTo>
                    <a:pt x="0" y="644"/>
                  </a:lnTo>
                  <a:lnTo>
                    <a:pt x="43" y="664"/>
                  </a:lnTo>
                  <a:lnTo>
                    <a:pt x="127" y="633"/>
                  </a:lnTo>
                  <a:lnTo>
                    <a:pt x="237" y="585"/>
                  </a:lnTo>
                  <a:lnTo>
                    <a:pt x="305" y="538"/>
                  </a:lnTo>
                  <a:lnTo>
                    <a:pt x="348" y="501"/>
                  </a:lnTo>
                  <a:lnTo>
                    <a:pt x="338" y="385"/>
                  </a:lnTo>
                  <a:lnTo>
                    <a:pt x="291" y="243"/>
                  </a:lnTo>
                  <a:lnTo>
                    <a:pt x="258" y="164"/>
                  </a:lnTo>
                  <a:lnTo>
                    <a:pt x="253" y="121"/>
                  </a:lnTo>
                  <a:lnTo>
                    <a:pt x="316" y="69"/>
                  </a:lnTo>
                  <a:lnTo>
                    <a:pt x="311" y="53"/>
                  </a:lnTo>
                  <a:lnTo>
                    <a:pt x="264" y="91"/>
                  </a:lnTo>
                  <a:lnTo>
                    <a:pt x="253" y="80"/>
                  </a:lnTo>
                  <a:lnTo>
                    <a:pt x="275" y="5"/>
                  </a:lnTo>
                  <a:lnTo>
                    <a:pt x="258" y="5"/>
                  </a:lnTo>
                  <a:lnTo>
                    <a:pt x="237" y="74"/>
                  </a:lnTo>
                  <a:lnTo>
                    <a:pt x="226" y="69"/>
                  </a:lnTo>
                  <a:lnTo>
                    <a:pt x="217" y="0"/>
                  </a:lnTo>
                  <a:lnTo>
                    <a:pt x="195" y="5"/>
                  </a:lnTo>
                  <a:lnTo>
                    <a:pt x="212" y="85"/>
                  </a:lnTo>
                  <a:lnTo>
                    <a:pt x="201" y="85"/>
                  </a:lnTo>
                  <a:lnTo>
                    <a:pt x="142" y="37"/>
                  </a:lnTo>
                  <a:lnTo>
                    <a:pt x="136" y="53"/>
                  </a:lnTo>
                  <a:lnTo>
                    <a:pt x="190" y="105"/>
                  </a:lnTo>
                  <a:lnTo>
                    <a:pt x="212" y="137"/>
                  </a:lnTo>
                  <a:lnTo>
                    <a:pt x="226" y="195"/>
                  </a:lnTo>
                  <a:lnTo>
                    <a:pt x="258" y="284"/>
                  </a:lnTo>
                  <a:lnTo>
                    <a:pt x="285" y="379"/>
                  </a:lnTo>
                  <a:lnTo>
                    <a:pt x="285" y="459"/>
                  </a:lnTo>
                  <a:lnTo>
                    <a:pt x="285" y="490"/>
                  </a:lnTo>
                  <a:lnTo>
                    <a:pt x="237" y="511"/>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Times New Roman"/>
                <a:ea typeface="Times New Roman"/>
                <a:cs typeface="Times New Roman"/>
                <a:sym typeface="Times New Roman"/>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6"/>
          <p:cNvPicPr preferRelativeResize="0"/>
          <p:nvPr/>
        </p:nvPicPr>
        <p:blipFill rotWithShape="1">
          <a:blip r:embed="rId3">
            <a:alphaModFix/>
          </a:blip>
          <a:srcRect/>
          <a:stretch/>
        </p:blipFill>
        <p:spPr>
          <a:xfrm>
            <a:off x="1666875" y="1500187"/>
            <a:ext cx="5810250" cy="3857625"/>
          </a:xfrm>
          <a:prstGeom prst="rect">
            <a:avLst/>
          </a:prstGeom>
          <a:noFill/>
          <a:ln>
            <a:noFill/>
          </a:ln>
        </p:spPr>
      </p:pic>
      <p:sp>
        <p:nvSpPr>
          <p:cNvPr id="176" name="Google Shape;176;p6"/>
          <p:cNvSpPr txBox="1"/>
          <p:nvPr/>
        </p:nvSpPr>
        <p:spPr>
          <a:xfrm>
            <a:off x="852487" y="620712"/>
            <a:ext cx="66246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800"/>
              <a:buFont typeface="Arial"/>
              <a:buNone/>
            </a:pPr>
            <a:r>
              <a:rPr lang="en-US" sz="1800">
                <a:solidFill>
                  <a:schemeClr val="lt1"/>
                </a:solidFill>
              </a:rPr>
              <a:t>St. Mary’s</a:t>
            </a:r>
            <a:r>
              <a:rPr lang="en-US" sz="1800" b="0" i="0" u="none">
                <a:solidFill>
                  <a:schemeClr val="lt1"/>
                </a:solidFill>
                <a:latin typeface="Arial"/>
                <a:ea typeface="Arial"/>
                <a:cs typeface="Arial"/>
                <a:sym typeface="Arial"/>
              </a:rPr>
              <a:t> phonics scheme….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7"/>
          <p:cNvSpPr txBox="1"/>
          <p:nvPr/>
        </p:nvSpPr>
        <p:spPr>
          <a:xfrm>
            <a:off x="457200" y="274637"/>
            <a:ext cx="8229600" cy="1143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2"/>
              </a:buClr>
              <a:buSzPts val="4400"/>
              <a:buFont typeface="Arial"/>
              <a:buNone/>
            </a:pPr>
            <a:r>
              <a:rPr lang="en-US" sz="4400" b="1" i="0" u="sng">
                <a:solidFill>
                  <a:schemeClr val="lt2"/>
                </a:solidFill>
                <a:latin typeface="Arial"/>
                <a:ea typeface="Arial"/>
                <a:cs typeface="Arial"/>
                <a:sym typeface="Arial"/>
              </a:rPr>
              <a:t>Phase 2 - Writing</a:t>
            </a:r>
            <a:endParaRPr/>
          </a:p>
        </p:txBody>
      </p:sp>
      <p:sp>
        <p:nvSpPr>
          <p:cNvPr id="182" name="Google Shape;182;p7"/>
          <p:cNvSpPr txBox="1"/>
          <p:nvPr/>
        </p:nvSpPr>
        <p:spPr>
          <a:xfrm>
            <a:off x="457200" y="1196975"/>
            <a:ext cx="8229600" cy="547211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1440"/>
              <a:buFont typeface="Noto Sans Symbols"/>
              <a:buChar char="■"/>
            </a:pPr>
            <a:r>
              <a:rPr lang="en-US" sz="2400" b="0" i="0" u="none" dirty="0">
                <a:solidFill>
                  <a:schemeClr val="lt1"/>
                </a:solidFill>
                <a:latin typeface="Arial"/>
                <a:ea typeface="Arial"/>
                <a:cs typeface="Arial"/>
                <a:sym typeface="Arial"/>
              </a:rPr>
              <a:t>Until this point, the children have not been taught to form letters correctly.</a:t>
            </a:r>
            <a:endParaRPr dirty="0"/>
          </a:p>
          <a:p>
            <a:pPr marL="342900" marR="0" lvl="0" indent="-342900" algn="l" rtl="0">
              <a:lnSpc>
                <a:spcPct val="100000"/>
              </a:lnSpc>
              <a:spcBef>
                <a:spcPts val="480"/>
              </a:spcBef>
              <a:spcAft>
                <a:spcPts val="0"/>
              </a:spcAft>
              <a:buClr>
                <a:schemeClr val="lt1"/>
              </a:buClr>
              <a:buSzPts val="2400"/>
              <a:buFont typeface="Times New Roman"/>
              <a:buNone/>
            </a:pPr>
            <a:endParaRPr sz="2400" b="0" i="0" u="none" dirty="0">
              <a:solidFill>
                <a:schemeClr val="lt1"/>
              </a:solidFill>
              <a:latin typeface="Arial"/>
              <a:ea typeface="Arial"/>
              <a:cs typeface="Arial"/>
              <a:sym typeface="Arial"/>
            </a:endParaRPr>
          </a:p>
          <a:p>
            <a:pPr marL="342900" marR="0" lvl="0" indent="-342900" algn="l" rtl="0">
              <a:lnSpc>
                <a:spcPct val="100000"/>
              </a:lnSpc>
              <a:spcBef>
                <a:spcPts val="480"/>
              </a:spcBef>
              <a:spcAft>
                <a:spcPts val="0"/>
              </a:spcAft>
              <a:buClr>
                <a:schemeClr val="hlink"/>
              </a:buClr>
              <a:buSzPts val="1440"/>
              <a:buFont typeface="Noto Sans Symbols"/>
              <a:buChar char="■"/>
            </a:pPr>
            <a:r>
              <a:rPr lang="en-US" sz="2400" b="0" i="0" u="none" dirty="0">
                <a:solidFill>
                  <a:schemeClr val="lt1"/>
                </a:solidFill>
                <a:latin typeface="Arial"/>
                <a:ea typeface="Arial"/>
                <a:cs typeface="Arial"/>
                <a:sym typeface="Arial"/>
              </a:rPr>
              <a:t>We have been doing lots of work in Physical Development to get ourselves ready for writing.</a:t>
            </a:r>
            <a:endParaRPr dirty="0"/>
          </a:p>
          <a:p>
            <a:pPr marL="342900" marR="0" lvl="0" indent="-251459" algn="l" rtl="0">
              <a:lnSpc>
                <a:spcPct val="100000"/>
              </a:lnSpc>
              <a:spcBef>
                <a:spcPts val="480"/>
              </a:spcBef>
              <a:spcAft>
                <a:spcPts val="0"/>
              </a:spcAft>
              <a:buClr>
                <a:schemeClr val="hlink"/>
              </a:buClr>
              <a:buSzPts val="1440"/>
              <a:buFont typeface="Noto Sans Symbols"/>
              <a:buNone/>
            </a:pPr>
            <a:endParaRPr sz="2400" b="0" i="0" u="none" dirty="0">
              <a:solidFill>
                <a:schemeClr val="lt1"/>
              </a:solidFill>
              <a:latin typeface="Arial"/>
              <a:ea typeface="Arial"/>
              <a:cs typeface="Arial"/>
              <a:sym typeface="Arial"/>
            </a:endParaRPr>
          </a:p>
          <a:p>
            <a:pPr marL="342900" marR="0" lvl="0" indent="-342900" algn="l" rtl="0">
              <a:lnSpc>
                <a:spcPct val="100000"/>
              </a:lnSpc>
              <a:spcBef>
                <a:spcPts val="480"/>
              </a:spcBef>
              <a:spcAft>
                <a:spcPts val="0"/>
              </a:spcAft>
              <a:buClr>
                <a:schemeClr val="hlink"/>
              </a:buClr>
              <a:buSzPts val="1440"/>
              <a:buFont typeface="Noto Sans Symbols"/>
              <a:buChar char="■"/>
            </a:pPr>
            <a:r>
              <a:rPr lang="en-US" sz="2400" b="0" i="0" u="none" dirty="0">
                <a:solidFill>
                  <a:schemeClr val="lt1"/>
                </a:solidFill>
                <a:latin typeface="Arial"/>
                <a:ea typeface="Arial"/>
                <a:cs typeface="Arial"/>
                <a:sym typeface="Arial"/>
              </a:rPr>
              <a:t>They start by writing these in the air, in the salt, flour, </a:t>
            </a:r>
            <a:endParaRPr lang="en-US" sz="2400" b="0" i="0" u="none" dirty="0" smtClean="0">
              <a:solidFill>
                <a:schemeClr val="lt1"/>
              </a:solidFill>
              <a:latin typeface="Arial"/>
              <a:ea typeface="Arial"/>
              <a:cs typeface="Arial"/>
              <a:sym typeface="Arial"/>
            </a:endParaRPr>
          </a:p>
          <a:p>
            <a:pPr marR="0" lvl="0" algn="l" rtl="0">
              <a:lnSpc>
                <a:spcPct val="100000"/>
              </a:lnSpc>
              <a:spcBef>
                <a:spcPts val="480"/>
              </a:spcBef>
              <a:spcAft>
                <a:spcPts val="0"/>
              </a:spcAft>
              <a:buClr>
                <a:schemeClr val="hlink"/>
              </a:buClr>
              <a:buSzPts val="1440"/>
            </a:pPr>
            <a:r>
              <a:rPr lang="en-US" sz="2400" dirty="0">
                <a:solidFill>
                  <a:schemeClr val="lt1"/>
                </a:solidFill>
              </a:rPr>
              <a:t> </a:t>
            </a:r>
            <a:r>
              <a:rPr lang="en-US" sz="2400" dirty="0" smtClean="0">
                <a:solidFill>
                  <a:schemeClr val="lt1"/>
                </a:solidFill>
              </a:rPr>
              <a:t>    </a:t>
            </a:r>
            <a:r>
              <a:rPr lang="en-US" sz="2400" b="0" i="0" u="none" dirty="0" smtClean="0">
                <a:solidFill>
                  <a:schemeClr val="lt1"/>
                </a:solidFill>
                <a:latin typeface="Arial"/>
                <a:ea typeface="Arial"/>
                <a:cs typeface="Arial"/>
                <a:sym typeface="Arial"/>
              </a:rPr>
              <a:t>in </a:t>
            </a:r>
            <a:r>
              <a:rPr lang="en-US" sz="2400" b="0" i="0" u="none" dirty="0">
                <a:solidFill>
                  <a:schemeClr val="lt1"/>
                </a:solidFill>
                <a:latin typeface="Arial"/>
                <a:ea typeface="Arial"/>
                <a:cs typeface="Arial"/>
                <a:sym typeface="Arial"/>
              </a:rPr>
              <a:t>paint, on each others backs </a:t>
            </a:r>
            <a:r>
              <a:rPr lang="en-US" sz="2400" b="0" i="0" u="none" dirty="0" smtClean="0">
                <a:solidFill>
                  <a:schemeClr val="lt1"/>
                </a:solidFill>
                <a:latin typeface="Arial"/>
                <a:ea typeface="Arial"/>
                <a:cs typeface="Arial"/>
                <a:sym typeface="Arial"/>
              </a:rPr>
              <a:t>and, </a:t>
            </a:r>
            <a:r>
              <a:rPr lang="en-US" sz="2400" b="0" i="0" u="none" dirty="0">
                <a:solidFill>
                  <a:schemeClr val="lt1"/>
                </a:solidFill>
                <a:latin typeface="Arial"/>
                <a:ea typeface="Arial"/>
                <a:cs typeface="Arial"/>
                <a:sym typeface="Arial"/>
              </a:rPr>
              <a:t>if </a:t>
            </a:r>
            <a:r>
              <a:rPr lang="en-US" sz="2400" b="0" i="0" u="none" dirty="0" smtClean="0">
                <a:solidFill>
                  <a:schemeClr val="lt1"/>
                </a:solidFill>
                <a:latin typeface="Arial"/>
                <a:ea typeface="Arial"/>
                <a:cs typeface="Arial"/>
                <a:sym typeface="Arial"/>
              </a:rPr>
              <a:t>appropriate, </a:t>
            </a:r>
          </a:p>
          <a:p>
            <a:pPr marR="0" lvl="0" algn="l" rtl="0">
              <a:lnSpc>
                <a:spcPct val="100000"/>
              </a:lnSpc>
              <a:spcBef>
                <a:spcPts val="480"/>
              </a:spcBef>
              <a:spcAft>
                <a:spcPts val="0"/>
              </a:spcAft>
              <a:buClr>
                <a:schemeClr val="hlink"/>
              </a:buClr>
              <a:buSzPts val="1440"/>
            </a:pPr>
            <a:r>
              <a:rPr lang="en-US" sz="2400" dirty="0">
                <a:solidFill>
                  <a:schemeClr val="lt1"/>
                </a:solidFill>
              </a:rPr>
              <a:t> </a:t>
            </a:r>
            <a:r>
              <a:rPr lang="en-US" sz="2400" dirty="0" smtClean="0">
                <a:solidFill>
                  <a:schemeClr val="lt1"/>
                </a:solidFill>
              </a:rPr>
              <a:t>    </a:t>
            </a:r>
            <a:r>
              <a:rPr lang="en-US" sz="2400" b="0" i="0" u="none" dirty="0" smtClean="0">
                <a:solidFill>
                  <a:schemeClr val="lt1"/>
                </a:solidFill>
                <a:latin typeface="Arial"/>
                <a:ea typeface="Arial"/>
                <a:cs typeface="Arial"/>
                <a:sym typeface="Arial"/>
              </a:rPr>
              <a:t>with </a:t>
            </a:r>
            <a:r>
              <a:rPr lang="en-US" sz="2400" b="0" i="0" u="none" dirty="0">
                <a:solidFill>
                  <a:schemeClr val="lt1"/>
                </a:solidFill>
                <a:latin typeface="Arial"/>
                <a:ea typeface="Arial"/>
                <a:cs typeface="Arial"/>
                <a:sym typeface="Arial"/>
              </a:rPr>
              <a:t>a pencil.</a:t>
            </a:r>
            <a:endParaRPr dirty="0"/>
          </a:p>
          <a:p>
            <a:pPr marL="0" marR="0" lvl="0" indent="0" algn="l" rtl="0">
              <a:lnSpc>
                <a:spcPct val="100000"/>
              </a:lnSpc>
              <a:spcBef>
                <a:spcPts val="0"/>
              </a:spcBef>
              <a:spcAft>
                <a:spcPts val="0"/>
              </a:spcAft>
              <a:buNone/>
            </a:pPr>
            <a:endParaRPr sz="2400" b="0" i="0" u="none" dirty="0">
              <a:solidFill>
                <a:schemeClr val="lt1"/>
              </a:solidFill>
              <a:latin typeface="Arial"/>
              <a:ea typeface="Arial"/>
              <a:cs typeface="Arial"/>
              <a:sym typeface="Arial"/>
            </a:endParaRPr>
          </a:p>
        </p:txBody>
      </p:sp>
      <p:pic>
        <p:nvPicPr>
          <p:cNvPr id="183" name="Google Shape;183;p7" descr="j0299565"/>
          <p:cNvPicPr preferRelativeResize="0"/>
          <p:nvPr/>
        </p:nvPicPr>
        <p:blipFill rotWithShape="1">
          <a:blip r:embed="rId3">
            <a:alphaModFix/>
          </a:blip>
          <a:srcRect/>
          <a:stretch/>
        </p:blipFill>
        <p:spPr>
          <a:xfrm>
            <a:off x="8370887" y="5373687"/>
            <a:ext cx="631825" cy="1295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8"/>
          <p:cNvSpPr txBox="1">
            <a:spLocks noGrp="1"/>
          </p:cNvSpPr>
          <p:nvPr>
            <p:ph type="title"/>
          </p:nvPr>
        </p:nvSpPr>
        <p:spPr>
          <a:xfrm>
            <a:off x="457200" y="-43392"/>
            <a:ext cx="7055380" cy="140053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2800"/>
              <a:buFont typeface="Arial"/>
              <a:buNone/>
            </a:pPr>
            <a:r>
              <a:rPr lang="en-US" sz="2800" b="1" i="0" u="none" dirty="0" err="1">
                <a:solidFill>
                  <a:schemeClr val="lt2"/>
                </a:solidFill>
                <a:latin typeface="Arial"/>
                <a:ea typeface="Arial"/>
                <a:cs typeface="Arial"/>
                <a:sym typeface="Arial"/>
              </a:rPr>
              <a:t>Maths</a:t>
            </a:r>
            <a:r>
              <a:rPr lang="en-US" sz="2800" b="1" i="0" u="none" dirty="0">
                <a:solidFill>
                  <a:schemeClr val="lt2"/>
                </a:solidFill>
                <a:latin typeface="Arial"/>
                <a:ea typeface="Arial"/>
                <a:cs typeface="Arial"/>
                <a:sym typeface="Arial"/>
              </a:rPr>
              <a:t> </a:t>
            </a:r>
            <a:r>
              <a:rPr lang="en-US" sz="2800" b="1" i="0" u="none" dirty="0" smtClean="0">
                <a:solidFill>
                  <a:schemeClr val="lt2"/>
                </a:solidFill>
                <a:latin typeface="Arial"/>
                <a:ea typeface="Arial"/>
                <a:cs typeface="Arial"/>
                <a:sym typeface="Arial"/>
              </a:rPr>
              <a:t>Skills</a:t>
            </a:r>
            <a:endParaRPr dirty="0"/>
          </a:p>
        </p:txBody>
      </p:sp>
      <p:sp>
        <p:nvSpPr>
          <p:cNvPr id="3" name="Rectangle 7"/>
          <p:cNvSpPr>
            <a:spLocks noChangeArrowheads="1"/>
          </p:cNvSpPr>
          <p:nvPr/>
        </p:nvSpPr>
        <p:spPr bwMode="auto">
          <a:xfrm>
            <a:off x="457200" y="162229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err="1" smtClean="0">
                <a:ln>
                  <a:noFill/>
                </a:ln>
                <a:solidFill>
                  <a:srgbClr val="23A7F9"/>
                </a:solidFill>
                <a:effectLst/>
                <a:latin typeface="Arial" panose="020B0604020202020204" pitchFamily="34" charset="0"/>
                <a:cs typeface="Arial" panose="020B0604020202020204" pitchFamily="34" charset="0"/>
              </a:rPr>
              <a:t>Maths</a:t>
            </a:r>
            <a:r>
              <a:rPr kumimoji="0" lang="en-US" altLang="en-US" sz="3200" b="1" i="0" u="none" strike="noStrike" cap="none" normalizeH="0" baseline="0" dirty="0" smtClean="0">
                <a:ln>
                  <a:noFill/>
                </a:ln>
                <a:solidFill>
                  <a:srgbClr val="23A7F9"/>
                </a:solidFill>
                <a:effectLst/>
                <a:latin typeface="Arial" panose="020B0604020202020204" pitchFamily="34" charset="0"/>
                <a:cs typeface="Arial" panose="020B0604020202020204" pitchFamily="34" charset="0"/>
              </a:rPr>
              <a:t>- the counting principles</a:t>
            </a: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t>
            </a:r>
            <a:r>
              <a:rPr kumimoji="0" lang="en-US" altLang="en-US" sz="7800" b="0" i="0" u="none" strike="noStrike" cap="none" normalizeH="0" baseline="0" dirty="0" smtClean="0">
                <a:ln>
                  <a:noFill/>
                </a:ln>
                <a:solidFill>
                  <a:schemeClr val="tx1"/>
                </a:solidFill>
                <a:effectLst/>
                <a:latin typeface="Arial" panose="020B0604020202020204" pitchFamily="34" charset="0"/>
              </a:rPr>
              <a:t> </a:t>
            </a:r>
            <a:r>
              <a:rPr kumimoji="0" lang="en-US" altLang="en-US" sz="1800" b="0" i="0" u="none" strike="noStrike" cap="none" normalizeH="0" baseline="0" dirty="0" smtClean="0">
                <a:ln>
                  <a:noFill/>
                </a:ln>
                <a:solidFill>
                  <a:schemeClr val="tx1"/>
                </a:solidFill>
                <a:effectLst/>
                <a:latin typeface="Arial" panose="020B0604020202020204" pitchFamily="34" charset="0"/>
              </a:rPr>
              <a:t> </a:t>
            </a:r>
            <a:r>
              <a:rPr kumimoji="0" lang="en-US" altLang="en-US" sz="5400" b="0" i="0" u="none" strike="noStrike" cap="none" normalizeH="0" baseline="0" dirty="0" smtClean="0">
                <a:ln>
                  <a:noFill/>
                </a:ln>
                <a:solidFill>
                  <a:schemeClr val="tx1"/>
                </a:solidFill>
                <a:effectLst/>
                <a:latin typeface="Arial" panose="020B0604020202020204" pitchFamily="34" charset="0"/>
              </a:rPr>
              <a:t> </a:t>
            </a:r>
            <a:r>
              <a:rPr kumimoji="0" lang="en-US" altLang="en-US" sz="1800" b="0" i="0" u="none" strike="noStrike" cap="none" normalizeH="0" baseline="0" dirty="0" smtClean="0">
                <a:ln>
                  <a:noFill/>
                </a:ln>
                <a:solidFill>
                  <a:schemeClr val="tx1"/>
                </a:solidFill>
                <a:effectLst/>
                <a:latin typeface="Arial" panose="020B0604020202020204" pitchFamily="34" charset="0"/>
              </a:rPr>
              <a:t> </a:t>
            </a:r>
            <a:r>
              <a:rPr kumimoji="0" lang="en-US" altLang="en-US" sz="5400" b="0" i="0" u="none" strike="noStrike" cap="none" normalizeH="0" baseline="0" dirty="0" smtClean="0">
                <a:ln>
                  <a:noFill/>
                </a:ln>
                <a:solidFill>
                  <a:schemeClr val="tx1"/>
                </a:solidFill>
                <a:effectLst/>
                <a:latin typeface="Arial" panose="020B0604020202020204" pitchFamily="34" charset="0"/>
              </a:rPr>
              <a:t> </a:t>
            </a:r>
            <a:r>
              <a:rPr kumimoji="0" lang="en-US" altLang="en-US" sz="1800" b="0" i="0" u="none" strike="noStrike" cap="none" normalizeH="0" baseline="0" dirty="0" smtClean="0">
                <a:ln>
                  <a:noFill/>
                </a:ln>
                <a:solidFill>
                  <a:schemeClr val="tx1"/>
                </a:solidFill>
                <a:effectLst/>
                <a:latin typeface="Arial" panose="020B0604020202020204" pitchFamily="34" charset="0"/>
              </a:rPr>
              <a:t> </a:t>
            </a:r>
            <a:r>
              <a:rPr kumimoji="0" lang="en-US" altLang="en-US" sz="6200" b="0" i="0" u="none" strike="noStrike" cap="none" normalizeH="0" baseline="0" dirty="0" smtClean="0">
                <a:ln>
                  <a:noFill/>
                </a:ln>
                <a:solidFill>
                  <a:schemeClr val="tx1"/>
                </a:solidFill>
                <a:effectLst/>
                <a:latin typeface="Arial" panose="020B0604020202020204" pitchFamily="34" charset="0"/>
              </a:rPr>
              <a:t> </a:t>
            </a:r>
            <a:r>
              <a:rPr kumimoji="0" lang="en-US" altLang="en-US" sz="1800" b="0" i="0" u="none" strike="noStrike" cap="none" normalizeH="0" baseline="0" dirty="0" smtClean="0">
                <a:ln>
                  <a:noFill/>
                </a:ln>
                <a:solidFill>
                  <a:schemeClr val="tx1"/>
                </a:solidFill>
                <a:effectLst/>
                <a:latin typeface="Arial" panose="020B0604020202020204" pitchFamily="34" charset="0"/>
              </a:rPr>
              <a:t> </a:t>
            </a:r>
            <a:r>
              <a:rPr kumimoji="0" lang="en-US" altLang="en-US" sz="5100" b="0" i="0" u="none" strike="noStrike" cap="none" normalizeH="0" baseline="0" dirty="0" smtClean="0">
                <a:ln>
                  <a:noFill/>
                </a:ln>
                <a:solidFill>
                  <a:schemeClr val="tx1"/>
                </a:solidFill>
                <a:effectLst/>
                <a:latin typeface="Arial" panose="020B060402020202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032" name="Picture 8" descr="https://lh5.googleusercontent.com/GpTmnFI8lAuLl0uDF-yDKXQXHm7ah-GKa2lHH4g103biBdW0GcIJ0_uTUpR24asyUKHZD9076wKqCz3VPslgHw_0QD3YXb0NvJJPJi3ywK7f8lAqlyctoSVH5_4phzON8A4eweRnq3M2K3uaHZYR_8FLLA=s20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512" y="1587217"/>
            <a:ext cx="5648325" cy="1247776"/>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s://lh4.googleusercontent.com/vf_kyqAAsAvEfRjaQ8VG2PW04r6-1R_KSf8IzZg_hS4153SfSSz5X3ZMMVguEN58FLQnuZrkkSL7lygkgirsmNLJtAQTGSHqVdMt3REsIeUSPFj8fEDr30yYMxmrTJR3yzQ6vCSDwU3WfAXfFwHFSVXR1Q=s20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850" y="2823913"/>
            <a:ext cx="5581650" cy="85725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lh6.googleusercontent.com/sVY3Emw97HZX9voIP6cIBBwPLDgEtbs3N9_ZL80-wJ_7M4na1Nk-1pWL7O01_f1Cd-rW96Mg09svupQxThiiWmRCx4H0vpZO33y_FyjovrDqflVN3TXISMLqaXdtKER82zHjzLSjX_JYXK04ViDOf29N4w=s20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512" y="3728713"/>
            <a:ext cx="5581650" cy="857251"/>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https://lh6.googleusercontent.com/bSqAUYvf0Suvt9hQYz4-K3DH5qO6fLqcGec94fOQfa2wNW43UoUvKqOmdq1W2ItJdm3rnruHI06X_1jALaGJociYVrwMJhcdpJ4LUIBh0d1Q2LbIjMnhC3zMBL7LkJOgznzRw27sWgZOTC_z9ruj3WW53Q=s204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4850" y="4688360"/>
            <a:ext cx="5600700" cy="99060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lh5.googleusercontent.com/yFjFUz5qInqY4EaGuTkYnvZDrxzAyO1oJfi34cqK6uo_IDAYVasEMHzARNJalGtbXsesl4f--c5L2Vw8WVj53GMVpFsFywr0IU5mCqQnbbBD9NYZT-iMEp-gzf0K8XUzzP2wLOixE1lGDpdU67PBY6_udA=s204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4850" y="5720318"/>
            <a:ext cx="5657850" cy="8096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1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439</TotalTime>
  <Words>1630</Words>
  <Application>Microsoft Office PowerPoint</Application>
  <PresentationFormat>On-screen Show (4:3)</PresentationFormat>
  <Paragraphs>190</Paragraphs>
  <Slides>28</Slides>
  <Notes>26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28</vt:i4>
      </vt:variant>
    </vt:vector>
  </HeadingPairs>
  <TitlesOfParts>
    <vt:vector size="37" baseType="lpstr">
      <vt:lpstr>Century Gothic</vt:lpstr>
      <vt:lpstr>Arial</vt:lpstr>
      <vt:lpstr>Comic Sans MS</vt:lpstr>
      <vt:lpstr>Schoolbell</vt:lpstr>
      <vt:lpstr>Times New Roman</vt:lpstr>
      <vt:lpstr>Wingdings 3</vt:lpstr>
      <vt:lpstr>Noto Sans Symbols</vt:lpstr>
      <vt:lpstr>Ion</vt:lpstr>
      <vt:lpstr>1_Ion</vt:lpstr>
      <vt:lpstr>Meet the Teacher</vt:lpstr>
      <vt:lpstr>U.K. Timetable</vt:lpstr>
      <vt:lpstr>Baseline Assessments</vt:lpstr>
      <vt:lpstr>PowerPoint Presentation</vt:lpstr>
      <vt:lpstr>PowerPoint Presentation</vt:lpstr>
      <vt:lpstr>PowerPoint Presentation</vt:lpstr>
      <vt:lpstr>PowerPoint Presentation</vt:lpstr>
      <vt:lpstr>PowerPoint Presentation</vt:lpstr>
      <vt:lpstr>Maths Skills</vt:lpstr>
      <vt:lpstr>Maths Skills</vt:lpstr>
      <vt:lpstr>Clothing – Outdoor learning</vt:lpstr>
      <vt:lpstr>Encouraging Independence.</vt:lpstr>
      <vt:lpstr>Reading Books</vt:lpstr>
      <vt:lpstr>Reading Books</vt:lpstr>
      <vt:lpstr>PowerPoint Presentation</vt:lpstr>
      <vt:lpstr>PowerPoint Presentation</vt:lpstr>
      <vt:lpstr>PowerPoint Presentation</vt:lpstr>
      <vt:lpstr>School Uniform</vt:lpstr>
      <vt:lpstr>Learning Journals</vt:lpstr>
      <vt:lpstr>Learning Journals</vt:lpstr>
      <vt:lpstr>Behaviour</vt:lpstr>
      <vt:lpstr> Helpers  </vt:lpstr>
      <vt:lpstr>Water bottles and Fruit</vt:lpstr>
      <vt:lpstr>Free School Milk</vt:lpstr>
      <vt:lpstr>Other bits……</vt:lpstr>
      <vt:lpstr>Dates:</vt:lpstr>
      <vt:lpstr>Things to look forward to;</vt:lpstr>
      <vt:lpstr>Thank you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 the Teacher</dc:title>
  <dc:creator>Administrator</dc:creator>
  <cp:lastModifiedBy>FHancock</cp:lastModifiedBy>
  <cp:revision>25</cp:revision>
  <dcterms:created xsi:type="dcterms:W3CDTF">2010-09-12T19:05:09Z</dcterms:created>
  <dcterms:modified xsi:type="dcterms:W3CDTF">2023-10-10T08:57:25Z</dcterms:modified>
</cp:coreProperties>
</file>