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69" r:id="rId5"/>
    <p:sldId id="270" r:id="rId6"/>
    <p:sldId id="258" r:id="rId7"/>
    <p:sldId id="259" r:id="rId8"/>
    <p:sldId id="260" r:id="rId9"/>
    <p:sldId id="261" r:id="rId10"/>
    <p:sldId id="264" r:id="rId11"/>
    <p:sldId id="265" r:id="rId12"/>
    <p:sldId id="266" r:id="rId13"/>
    <p:sldId id="262"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866063-107B-4579-95D1-E83013D0B6EE}" type="datetimeFigureOut">
              <a:rPr lang="en-GB" smtClean="0"/>
              <a:t>28/09/2022</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887AACF-6A35-4C2E-BC9F-37A6A40F3E3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866063-107B-4579-95D1-E83013D0B6EE}" type="datetimeFigureOut">
              <a:rPr lang="en-GB" smtClean="0"/>
              <a:t>28/09/2022</a:t>
            </a:fld>
            <a:endParaRPr lang="en-GB"/>
          </a:p>
        </p:txBody>
      </p:sp>
      <p:sp>
        <p:nvSpPr>
          <p:cNvPr id="9" name="Slide Number Placeholder 8"/>
          <p:cNvSpPr>
            <a:spLocks noGrp="1"/>
          </p:cNvSpPr>
          <p:nvPr>
            <p:ph type="sldNum" sz="quarter" idx="15"/>
          </p:nvPr>
        </p:nvSpPr>
        <p:spPr/>
        <p:txBody>
          <a:bodyPr rtlCol="0"/>
          <a:lstStyle/>
          <a:p>
            <a:fld id="{7887AACF-6A35-4C2E-BC9F-37A6A40F3E32}" type="slidenum">
              <a:rPr lang="en-GB" smtClean="0"/>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866063-107B-4579-95D1-E83013D0B6EE}" type="datetimeFigureOut">
              <a:rPr lang="en-GB" smtClean="0"/>
              <a:t>28/09/2022</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887AACF-6A35-4C2E-BC9F-37A6A40F3E3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866063-107B-4579-95D1-E83013D0B6EE}" type="datetimeFigureOut">
              <a:rPr lang="en-GB" smtClean="0"/>
              <a:t>28/09/2022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87AACF-6A35-4C2E-BC9F-37A6A40F3E32}" type="slidenum">
              <a:rPr lang="en-GB" smtClean="0"/>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866063-107B-4579-95D1-E83013D0B6EE}" type="datetimeFigureOut">
              <a:rPr lang="en-GB" smtClean="0"/>
              <a:t>28/09/2022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87AACF-6A35-4C2E-BC9F-37A6A40F3E32}" type="slidenum">
              <a:rPr lang="en-GB" smtClean="0"/>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866063-107B-4579-95D1-E83013D0B6EE}" type="datetimeFigureOut">
              <a:rPr lang="en-GB" smtClean="0"/>
              <a:t>28/09/2022</a:t>
            </a:fld>
            <a:endParaRPr lang="en-GB"/>
          </a:p>
        </p:txBody>
      </p:sp>
      <p:sp>
        <p:nvSpPr>
          <p:cNvPr id="7" name="Slide Number Placeholder 6"/>
          <p:cNvSpPr>
            <a:spLocks noGrp="1"/>
          </p:cNvSpPr>
          <p:nvPr>
            <p:ph type="sldNum" sz="quarter" idx="11"/>
          </p:nvPr>
        </p:nvSpPr>
        <p:spPr/>
        <p:txBody>
          <a:bodyPr rtlCol="0"/>
          <a:lstStyle/>
          <a:p>
            <a:fld id="{7887AACF-6A35-4C2E-BC9F-37A6A40F3E32}" type="slidenum">
              <a:rPr lang="en-GB" smtClean="0"/>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66063-107B-4579-95D1-E83013D0B6EE}" type="datetimeFigureOut">
              <a:rPr lang="en-GB" smtClean="0"/>
              <a:t>28/09/2022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87AACF-6A35-4C2E-BC9F-37A6A40F3E3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866063-107B-4579-95D1-E83013D0B6EE}" type="datetimeFigureOut">
              <a:rPr lang="en-GB" smtClean="0"/>
              <a:t>28/09/2022</a:t>
            </a:fld>
            <a:endParaRPr lang="en-GB"/>
          </a:p>
        </p:txBody>
      </p:sp>
      <p:sp>
        <p:nvSpPr>
          <p:cNvPr id="22" name="Slide Number Placeholder 21"/>
          <p:cNvSpPr>
            <a:spLocks noGrp="1"/>
          </p:cNvSpPr>
          <p:nvPr>
            <p:ph type="sldNum" sz="quarter" idx="15"/>
          </p:nvPr>
        </p:nvSpPr>
        <p:spPr/>
        <p:txBody>
          <a:bodyPr rtlCol="0"/>
          <a:lstStyle/>
          <a:p>
            <a:fld id="{7887AACF-6A35-4C2E-BC9F-37A6A40F3E32}" type="slidenum">
              <a:rPr lang="en-GB" smtClean="0"/>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866063-107B-4579-95D1-E83013D0B6EE}" type="datetimeFigureOut">
              <a:rPr lang="en-GB" smtClean="0"/>
              <a:t>28/09/2022</a:t>
            </a:fld>
            <a:endParaRPr lang="en-GB"/>
          </a:p>
        </p:txBody>
      </p:sp>
      <p:sp>
        <p:nvSpPr>
          <p:cNvPr id="18" name="Slide Number Placeholder 17"/>
          <p:cNvSpPr>
            <a:spLocks noGrp="1"/>
          </p:cNvSpPr>
          <p:nvPr>
            <p:ph type="sldNum" sz="quarter" idx="11"/>
          </p:nvPr>
        </p:nvSpPr>
        <p:spPr/>
        <p:txBody>
          <a:bodyPr rtlCol="0"/>
          <a:lstStyle/>
          <a:p>
            <a:fld id="{7887AACF-6A35-4C2E-BC9F-37A6A40F3E32}" type="slidenum">
              <a:rPr lang="en-GB" smtClean="0"/>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866063-107B-4579-95D1-E83013D0B6EE}" type="datetimeFigureOut">
              <a:rPr lang="en-GB" smtClean="0"/>
              <a:t>28/09/2022</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887AACF-6A35-4C2E-BC9F-37A6A40F3E3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sl@stmarysprimarypulborough.co.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453058"/>
            <a:ext cx="6755108" cy="4524315"/>
          </a:xfrm>
          <a:prstGeom prst="rect">
            <a:avLst/>
          </a:prstGeom>
          <a:noFill/>
        </p:spPr>
        <p:txBody>
          <a:bodyPr wrap="square" rtlCol="0">
            <a:spAutoFit/>
          </a:bodyPr>
          <a:lstStyle/>
          <a:p>
            <a:pPr algn="ctr"/>
            <a:r>
              <a:rPr lang="en-GB" sz="3200" b="1" dirty="0">
                <a:solidFill>
                  <a:schemeClr val="accent3"/>
                </a:solidFill>
                <a:latin typeface="Arial Rounded MT Bold" panose="020F0704030504030204" pitchFamily="34" charset="0"/>
              </a:rPr>
              <a:t>  </a:t>
            </a:r>
            <a:r>
              <a:rPr lang="en-GB" sz="3200" b="1" dirty="0">
                <a:solidFill>
                  <a:srgbClr val="00B050"/>
                </a:solidFill>
                <a:latin typeface="Arial Rounded MT Bold" panose="020F0704030504030204" pitchFamily="34" charset="0"/>
              </a:rPr>
              <a:t>Welcome to</a:t>
            </a:r>
          </a:p>
          <a:p>
            <a:pPr algn="ctr"/>
            <a:endParaRPr lang="en-GB" sz="1000" b="1" dirty="0">
              <a:solidFill>
                <a:srgbClr val="00B050"/>
              </a:solidFill>
              <a:latin typeface="Arial Rounded MT Bold" panose="020F0704030504030204" pitchFamily="34" charset="0"/>
            </a:endParaRPr>
          </a:p>
          <a:p>
            <a:pPr algn="ctr"/>
            <a:r>
              <a:rPr lang="en-GB" sz="5400" b="1" dirty="0">
                <a:solidFill>
                  <a:srgbClr val="0070C0"/>
                </a:solidFill>
                <a:latin typeface="Arial Rounded MT Bold" panose="020F0704030504030204" pitchFamily="34" charset="0"/>
              </a:rPr>
              <a:t>Sierra Leone Class </a:t>
            </a:r>
          </a:p>
          <a:p>
            <a:pPr algn="ctr"/>
            <a:endParaRPr lang="en-GB" sz="3200" b="1" dirty="0">
              <a:solidFill>
                <a:srgbClr val="FF0000"/>
              </a:solidFill>
              <a:latin typeface="Comic Sans MS" panose="030F0702030302020204" pitchFamily="66" charset="0"/>
            </a:endParaRPr>
          </a:p>
          <a:p>
            <a:pPr algn="ctr"/>
            <a:endParaRPr lang="en-GB" sz="3200" b="1" dirty="0">
              <a:solidFill>
                <a:srgbClr val="FF0000"/>
              </a:solidFill>
              <a:latin typeface="Comic Sans MS" panose="030F0702030302020204" pitchFamily="66" charset="0"/>
            </a:endParaRPr>
          </a:p>
          <a:p>
            <a:pPr algn="ctr"/>
            <a:endParaRPr lang="en-GB" sz="3200" b="1" dirty="0">
              <a:solidFill>
                <a:srgbClr val="00B05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endParaRPr lang="en-GB" sz="3200" b="1" dirty="0">
              <a:solidFill>
                <a:srgbClr val="FF0000"/>
              </a:solidFill>
              <a:latin typeface="Comic Sans MS" panose="030F0702030302020204" pitchFamily="66" charset="0"/>
            </a:endParaRPr>
          </a:p>
          <a:p>
            <a:pPr algn="ctr"/>
            <a:r>
              <a:rPr lang="en-GB" sz="3200" b="1" dirty="0">
                <a:solidFill>
                  <a:srgbClr val="FF0000"/>
                </a:solidFill>
                <a:latin typeface="Comic Sans MS" panose="030F0702030302020204" pitchFamily="66" charset="0"/>
              </a:rPr>
              <a:t> </a:t>
            </a:r>
          </a:p>
        </p:txBody>
      </p:sp>
      <p:sp>
        <p:nvSpPr>
          <p:cNvPr id="5" name="TextBox 4"/>
          <p:cNvSpPr txBox="1"/>
          <p:nvPr/>
        </p:nvSpPr>
        <p:spPr>
          <a:xfrm>
            <a:off x="1907704" y="5445224"/>
            <a:ext cx="6984776" cy="584775"/>
          </a:xfrm>
          <a:prstGeom prst="rect">
            <a:avLst/>
          </a:prstGeom>
          <a:noFill/>
        </p:spPr>
        <p:txBody>
          <a:bodyPr wrap="square" rtlCol="0">
            <a:spAutoFit/>
          </a:bodyPr>
          <a:lstStyle/>
          <a:p>
            <a:pPr algn="ctr"/>
            <a:r>
              <a:rPr lang="en-GB" sz="3200" dirty="0">
                <a:solidFill>
                  <a:srgbClr val="0000FF"/>
                </a:solidFill>
                <a:latin typeface="Arial Rounded MT Bold" panose="020F0704030504030204" pitchFamily="34" charset="0"/>
              </a:rPr>
              <a:t>Mrs Farrant</a:t>
            </a:r>
          </a:p>
        </p:txBody>
      </p:sp>
      <p:pic>
        <p:nvPicPr>
          <p:cNvPr id="2" name="Picture 1" descr="Sierra Leone Flag HD 1080P Flag waving with Instrumental National Anthem -  YouTube">
            <a:extLst>
              <a:ext uri="{FF2B5EF4-FFF2-40B4-BE49-F238E27FC236}">
                <a16:creationId xmlns:a16="http://schemas.microsoft.com/office/drawing/2014/main" id="{36D88B85-05B7-43B4-49D6-F8C005035E4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1800" y="2348880"/>
            <a:ext cx="4992555" cy="2808312"/>
          </a:xfrm>
          <a:prstGeom prst="rect">
            <a:avLst/>
          </a:prstGeom>
          <a:noFill/>
          <a:ln>
            <a:noFill/>
          </a:ln>
        </p:spPr>
      </p:pic>
    </p:spTree>
    <p:extLst>
      <p:ext uri="{BB962C8B-B14F-4D97-AF65-F5344CB8AC3E}">
        <p14:creationId xmlns:p14="http://schemas.microsoft.com/office/powerpoint/2010/main" val="1960814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2862322"/>
          </a:xfrm>
          <a:prstGeom prst="rect">
            <a:avLst/>
          </a:prstGeom>
          <a:noFill/>
        </p:spPr>
        <p:txBody>
          <a:bodyPr wrap="square" rtlCol="0">
            <a:spAutoFit/>
          </a:bodyPr>
          <a:lstStyle/>
          <a:p>
            <a:r>
              <a:rPr lang="en-GB" sz="1800" dirty="0">
                <a:solidFill>
                  <a:srgbClr val="0070C0"/>
                </a:solidFill>
                <a:effectLst/>
                <a:latin typeface="Comic Sans MS" panose="030F0702030302020204" pitchFamily="66" charset="0"/>
                <a:ea typeface="Times New Roman" panose="02020603050405020304" pitchFamily="18" charset="0"/>
              </a:rPr>
              <a:t>As part of our teacher assessments for this year, the Year 4 children will be sitting the Multiplication Tables Check which will see how well they know their Times Tables. </a:t>
            </a:r>
          </a:p>
          <a:p>
            <a:endParaRPr lang="en-GB" sz="1800" dirty="0">
              <a:solidFill>
                <a:srgbClr val="0070C0"/>
              </a:solidFill>
              <a:effectLst/>
              <a:latin typeface="Comic Sans MS" panose="030F0702030302020204" pitchFamily="66" charset="0"/>
              <a:ea typeface="Times New Roman" panose="02020603050405020304" pitchFamily="18" charset="0"/>
            </a:endParaRPr>
          </a:p>
          <a:p>
            <a:r>
              <a:rPr lang="en-GB" sz="1800" dirty="0">
                <a:solidFill>
                  <a:srgbClr val="0070C0"/>
                </a:solidFill>
                <a:effectLst/>
                <a:latin typeface="Comic Sans MS" panose="030F0702030302020204" pitchFamily="66" charset="0"/>
                <a:ea typeface="Times New Roman" panose="02020603050405020304" pitchFamily="18" charset="0"/>
              </a:rPr>
              <a:t>Under the National </a:t>
            </a:r>
            <a:r>
              <a:rPr lang="en-GB" sz="1800" dirty="0" smtClean="0">
                <a:solidFill>
                  <a:srgbClr val="0070C0"/>
                </a:solidFill>
                <a:effectLst/>
                <a:latin typeface="Comic Sans MS" panose="030F0702030302020204" pitchFamily="66" charset="0"/>
                <a:ea typeface="Times New Roman" panose="02020603050405020304" pitchFamily="18" charset="0"/>
              </a:rPr>
              <a:t>Curriculum, </a:t>
            </a:r>
            <a:r>
              <a:rPr lang="en-GB" sz="1800" dirty="0">
                <a:solidFill>
                  <a:srgbClr val="0070C0"/>
                </a:solidFill>
                <a:effectLst/>
                <a:latin typeface="Comic Sans MS" panose="030F0702030302020204" pitchFamily="66" charset="0"/>
                <a:ea typeface="Times New Roman" panose="02020603050405020304" pitchFamily="18" charset="0"/>
              </a:rPr>
              <a:t>primary school children are expected to know their 12 times tables by the end of Year 4. We have been preparing students to know their times tables by the end of Year 4 for quite some time now with our weekly Times Tables tests and opportunities to use Times Tables Rockstars.</a:t>
            </a:r>
          </a:p>
          <a:p>
            <a:endParaRPr lang="en-GB" dirty="0">
              <a:latin typeface="Comic Sans MS" panose="030F0702030302020204" pitchFamily="66" charset="0"/>
            </a:endParaRPr>
          </a:p>
        </p:txBody>
      </p:sp>
    </p:spTree>
    <p:extLst>
      <p:ext uri="{BB962C8B-B14F-4D97-AF65-F5344CB8AC3E}">
        <p14:creationId xmlns:p14="http://schemas.microsoft.com/office/powerpoint/2010/main" val="110203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422493"/>
          </a:xfrm>
          <a:prstGeom prst="rect">
            <a:avLst/>
          </a:prstGeom>
          <a:noFill/>
        </p:spPr>
        <p:txBody>
          <a:bodyPr wrap="square" rtlCol="0">
            <a:spAutoFit/>
          </a:bodyPr>
          <a:lstStyle/>
          <a:p>
            <a:r>
              <a:rPr lang="en-GB" sz="1800" b="1" dirty="0">
                <a:solidFill>
                  <a:srgbClr val="0070C0"/>
                </a:solidFill>
                <a:effectLst/>
                <a:latin typeface="Comic Sans MS" panose="030F0702030302020204" pitchFamily="66" charset="0"/>
                <a:ea typeface="Times New Roman" panose="02020603050405020304" pitchFamily="18" charset="0"/>
              </a:rPr>
              <a:t>The check itself:</a:t>
            </a:r>
            <a:endParaRPr lang="en-GB" sz="1800" dirty="0">
              <a:solidFill>
                <a:srgbClr val="0070C0"/>
              </a:solidFill>
              <a:effectLst/>
              <a:latin typeface="Comic Sans MS" panose="030F0702030302020204" pitchFamily="66"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will take place in the first three weeks after the May half term.</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will be online using a computer or tablet. We will talking to the children to see what device they would prefer to use when completing the check. </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will be done on a one-to-one basis.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will take no longer than 5 minutes.</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will feature 25 questions and children will have 6 seconds to answer each question with a 3 second rest period between each question.</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does not contain any </a:t>
            </a:r>
            <a:r>
              <a:rPr lang="en-GB" sz="1800" dirty="0" smtClean="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problem-solving </a:t>
            </a: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and will involve questions in the format of ‘3 x 4 = </a:t>
            </a:r>
            <a:r>
              <a:rPr lang="en-GB" sz="1800" dirty="0" smtClean="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 </a:t>
            </a: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and </a:t>
            </a:r>
            <a:r>
              <a:rPr lang="en-GB" sz="1800" dirty="0" smtClean="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‘5 </a:t>
            </a: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x 6 = ?’</a:t>
            </a:r>
          </a:p>
        </p:txBody>
      </p:sp>
    </p:spTree>
    <p:extLst>
      <p:ext uri="{BB962C8B-B14F-4D97-AF65-F5344CB8AC3E}">
        <p14:creationId xmlns:p14="http://schemas.microsoft.com/office/powerpoint/2010/main" val="1361472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1558-B953-4F7B-860E-0F20799AD083}"/>
              </a:ext>
            </a:extLst>
          </p:cNvPr>
          <p:cNvSpPr>
            <a:spLocks noGrp="1"/>
          </p:cNvSpPr>
          <p:nvPr>
            <p:ph type="title"/>
          </p:nvPr>
        </p:nvSpPr>
        <p:spPr/>
        <p:txBody>
          <a:bodyPr/>
          <a:lstStyle/>
          <a:p>
            <a:pPr algn="ctr"/>
            <a:r>
              <a:rPr lang="en-GB" b="1" dirty="0">
                <a:solidFill>
                  <a:srgbClr val="0070C0"/>
                </a:solidFill>
                <a:latin typeface="Comic Sans MS" panose="030F0702030302020204" pitchFamily="66" charset="0"/>
              </a:rPr>
              <a:t>MTC</a:t>
            </a:r>
            <a:br>
              <a:rPr lang="en-GB" b="1" dirty="0">
                <a:solidFill>
                  <a:srgbClr val="0070C0"/>
                </a:solidFill>
                <a:latin typeface="Comic Sans MS" panose="030F0702030302020204" pitchFamily="66" charset="0"/>
              </a:rPr>
            </a:br>
            <a:r>
              <a:rPr lang="en-GB" b="1" dirty="0">
                <a:solidFill>
                  <a:srgbClr val="0070C0"/>
                </a:solidFill>
                <a:latin typeface="Comic Sans MS" panose="030F0702030302020204" pitchFamily="66" charset="0"/>
              </a:rPr>
              <a:t>Times Tables Check</a:t>
            </a:r>
          </a:p>
        </p:txBody>
      </p:sp>
      <p:sp>
        <p:nvSpPr>
          <p:cNvPr id="3" name="TextBox 2">
            <a:extLst>
              <a:ext uri="{FF2B5EF4-FFF2-40B4-BE49-F238E27FC236}">
                <a16:creationId xmlns:a16="http://schemas.microsoft.com/office/drawing/2014/main" id="{D240E5C9-2AD4-47EE-8667-A694B051BD66}"/>
              </a:ext>
            </a:extLst>
          </p:cNvPr>
          <p:cNvSpPr txBox="1"/>
          <p:nvPr/>
        </p:nvSpPr>
        <p:spPr>
          <a:xfrm>
            <a:off x="683568" y="1628800"/>
            <a:ext cx="7200800" cy="4466992"/>
          </a:xfrm>
          <a:prstGeom prst="rect">
            <a:avLst/>
          </a:prstGeom>
          <a:noFill/>
        </p:spPr>
        <p:txBody>
          <a:bodyPr wrap="square" rtlCol="0">
            <a:spAutoFit/>
          </a:bodyPr>
          <a:lstStyle/>
          <a:p>
            <a:r>
              <a:rPr lang="en-GB" sz="1800" b="1" dirty="0">
                <a:solidFill>
                  <a:srgbClr val="0070C0"/>
                </a:solidFill>
                <a:effectLst/>
                <a:latin typeface="Comic Sans MS" panose="030F0702030302020204" pitchFamily="66" charset="0"/>
                <a:ea typeface="Times New Roman" panose="02020603050405020304" pitchFamily="18" charset="0"/>
              </a:rPr>
              <a:t>Practise at Home:</a:t>
            </a:r>
            <a:r>
              <a:rPr lang="en-GB" sz="1800" dirty="0">
                <a:solidFill>
                  <a:srgbClr val="0070C0"/>
                </a:solidFill>
                <a:effectLst/>
                <a:latin typeface="Comic Sans MS" panose="030F0702030302020204" pitchFamily="66" charset="0"/>
                <a:ea typeface="Times New Roman" panose="02020603050405020304" pitchFamily="18" charset="0"/>
              </a:rPr>
              <a:t> Because </a:t>
            </a:r>
            <a:r>
              <a:rPr lang="en-GB" sz="1800" dirty="0" smtClean="0">
                <a:solidFill>
                  <a:srgbClr val="0070C0"/>
                </a:solidFill>
                <a:effectLst/>
                <a:latin typeface="Comic Sans MS" panose="030F0702030302020204" pitchFamily="66" charset="0"/>
                <a:ea typeface="Times New Roman" panose="02020603050405020304" pitchFamily="18" charset="0"/>
              </a:rPr>
              <a:t>Maths </a:t>
            </a:r>
            <a:r>
              <a:rPr lang="en-GB" sz="1800" dirty="0">
                <a:solidFill>
                  <a:srgbClr val="0070C0"/>
                </a:solidFill>
                <a:effectLst/>
                <a:latin typeface="Comic Sans MS" panose="030F0702030302020204" pitchFamily="66" charset="0"/>
                <a:ea typeface="Times New Roman" panose="02020603050405020304" pitchFamily="18" charset="0"/>
              </a:rPr>
              <a:t>is such a big subject, and we will of course continue to teach the full curriculum, we will need your continued support to help practise the times tables with your children. Some easy ways to do this include:</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asking questions such as “What’s 7 x 8?”</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reciting Times Tables by rote (4 times 1 is 4, 4 times 2 is 8, etc)</a:t>
            </a: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using apps and games (see below </a:t>
            </a:r>
            <a:r>
              <a:rPr lang="en-GB" sz="1800" dirty="0" smtClean="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about resources to which our students have access)</a:t>
            </a:r>
            <a:endPar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Lst>
            </a:pPr>
            <a:endParaRPr lang="en-GB"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err="1">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Topmarks</a:t>
            </a:r>
            <a:r>
              <a:rPr lang="en-GB" sz="1800" dirty="0">
                <a:solidFill>
                  <a:srgbClr val="0070C0"/>
                </a:solidFill>
                <a:effectLst/>
                <a:latin typeface="Comic Sans MS" panose="030F0702030302020204" pitchFamily="66"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0070C0"/>
                </a:solidFill>
                <a:latin typeface="Comic Sans MS" panose="030F0702030302020204" pitchFamily="66" charset="0"/>
                <a:ea typeface="Calibri" panose="020F0502020204030204" pitchFamily="34" charset="0"/>
                <a:cs typeface="Times New Roman" panose="02020603050405020304" pitchFamily="18" charset="0"/>
              </a:rPr>
              <a:t>TTRockstars</a:t>
            </a:r>
            <a:endParaRPr lang="en-GB"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dirty="0" err="1">
                <a:solidFill>
                  <a:srgbClr val="0070C0"/>
                </a:solidFill>
                <a:latin typeface="Comic Sans MS" panose="030F0702030302020204" pitchFamily="66" charset="0"/>
                <a:ea typeface="Calibri" panose="020F0502020204030204" pitchFamily="34" charset="0"/>
                <a:cs typeface="Times New Roman" panose="02020603050405020304" pitchFamily="18" charset="0"/>
              </a:rPr>
              <a:t>Mathsframe</a:t>
            </a:r>
            <a:endParaRPr lang="en-GB" dirty="0">
              <a:solidFill>
                <a:srgbClr val="0070C0"/>
              </a:solidFill>
              <a:latin typeface="Comic Sans MS" panose="030F0702030302020204" pitchFamily="66"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542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9392"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Important Dates </a:t>
            </a:r>
          </a:p>
        </p:txBody>
      </p:sp>
      <p:sp>
        <p:nvSpPr>
          <p:cNvPr id="3" name="TextBox 2"/>
          <p:cNvSpPr txBox="1"/>
          <p:nvPr/>
        </p:nvSpPr>
        <p:spPr>
          <a:xfrm>
            <a:off x="323528" y="1268760"/>
            <a:ext cx="8352928" cy="4154984"/>
          </a:xfrm>
          <a:prstGeom prst="rect">
            <a:avLst/>
          </a:prstGeom>
          <a:noFill/>
        </p:spPr>
        <p:txBody>
          <a:bodyPr wrap="square" rtlCol="0">
            <a:spAutoFit/>
          </a:bodyPr>
          <a:lstStyle/>
          <a:p>
            <a:pPr marL="342900" lvl="0" indent="-342900" algn="just">
              <a:buSzPts val="800"/>
              <a:buFont typeface="Symbol" panose="05050102010706020507" pitchFamily="18" charset="2"/>
              <a:buChar char=""/>
              <a:tabLst>
                <a:tab pos="226695" algn="l"/>
              </a:tabLst>
            </a:pPr>
            <a:r>
              <a:rPr lang="en-US" sz="2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Half Term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Monday 24</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October</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Friday </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28</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October</a:t>
            </a:r>
          </a:p>
          <a:p>
            <a:pPr lvl="0" algn="just">
              <a:buSzPts val="800"/>
              <a:tabLst>
                <a:tab pos="226695" algn="l"/>
              </a:tabLst>
            </a:pP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INSET Day </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Friday 21</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st</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October</a:t>
            </a:r>
          </a:p>
          <a:p>
            <a:pPr marL="342900" indent="-342900" algn="just">
              <a:buSzPts val="800"/>
              <a:buFont typeface="Symbol" panose="05050102010706020507" pitchFamily="18" charset="2"/>
              <a:buChar char=""/>
              <a:tabLst>
                <a:tab pos="226695" algn="l"/>
              </a:tabLst>
            </a:pPr>
            <a:endPar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Class Assembly – Friday 4</a:t>
            </a:r>
            <a:r>
              <a:rPr lang="en-US" sz="2400" baseline="30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November at 9am</a:t>
            </a:r>
          </a:p>
          <a:p>
            <a:pPr algn="just">
              <a:buSzPts val="800"/>
              <a:tabLst>
                <a:tab pos="226695" algn="l"/>
              </a:tabLst>
            </a:pP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indent="-342900" algn="just">
              <a:buSzPts val="800"/>
              <a:buFont typeface="Symbol" panose="05050102010706020507" pitchFamily="18" charset="2"/>
              <a:buChar char=""/>
              <a:tabLst>
                <a:tab pos="226695" algn="l"/>
              </a:tabLst>
            </a:pPr>
            <a:r>
              <a:rPr lang="en-US" sz="2400" b="1"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Parents’ </a:t>
            </a:r>
            <a:r>
              <a:rPr lang="en-US" sz="2400" b="1"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Evenings </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Tuesday 8</a:t>
            </a:r>
            <a:r>
              <a:rPr lang="en-US" sz="2400" baseline="300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November and Thursday 10</a:t>
            </a:r>
            <a:r>
              <a:rPr lang="en-US" sz="2400" baseline="300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a:t>
            </a:r>
            <a:r>
              <a:rPr lang="en-US" sz="24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November from 3.30pm-6pm via the School Cloud</a:t>
            </a:r>
            <a:endParaRPr lang="en-US" sz="2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342900" lvl="0" indent="-342900" algn="just">
              <a:buSzPts val="800"/>
              <a:buFont typeface="Symbol" panose="05050102010706020507" pitchFamily="18" charset="2"/>
              <a:buChar char=""/>
              <a:tabLst>
                <a:tab pos="226695" algn="l"/>
              </a:tabLst>
            </a:pPr>
            <a:endParaRPr lang="en-GB" sz="2400" dirty="0">
              <a:solidFill>
                <a:srgbClr val="FF0000"/>
              </a:solidFill>
              <a:effectLst/>
              <a:latin typeface="Comic Sans MS" panose="030F0702030302020204" pitchFamily="66"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87272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Any Questions? </a:t>
            </a:r>
          </a:p>
        </p:txBody>
      </p:sp>
      <p:sp>
        <p:nvSpPr>
          <p:cNvPr id="3" name="TextBox 2"/>
          <p:cNvSpPr txBox="1"/>
          <p:nvPr/>
        </p:nvSpPr>
        <p:spPr>
          <a:xfrm>
            <a:off x="323528" y="1268760"/>
            <a:ext cx="7776864" cy="3970318"/>
          </a:xfrm>
          <a:prstGeom prst="rect">
            <a:avLst/>
          </a:prstGeom>
          <a:noFill/>
        </p:spPr>
        <p:txBody>
          <a:bodyPr wrap="square" rtlCol="0">
            <a:spAutoFit/>
          </a:bodyPr>
          <a:lstStyle/>
          <a:p>
            <a:pPr algn="ctr">
              <a:lnSpc>
                <a:spcPct val="80000"/>
              </a:lnSpc>
            </a:pPr>
            <a:r>
              <a:rPr lang="en-GB" sz="2800" dirty="0">
                <a:solidFill>
                  <a:srgbClr val="0070C0"/>
                </a:solidFill>
                <a:latin typeface="Comic Sans MS" panose="030F0702030302020204" pitchFamily="66" charset="0"/>
              </a:rPr>
              <a:t>*Reminder that we are a </a:t>
            </a:r>
            <a:r>
              <a:rPr lang="en-GB" sz="2800" dirty="0" smtClean="0">
                <a:solidFill>
                  <a:srgbClr val="0070C0"/>
                </a:solidFill>
                <a:latin typeface="Comic Sans MS" panose="030F0702030302020204" pitchFamily="66" charset="0"/>
              </a:rPr>
              <a:t>nut-free </a:t>
            </a:r>
            <a:r>
              <a:rPr lang="en-GB" sz="2800" dirty="0">
                <a:solidFill>
                  <a:srgbClr val="0070C0"/>
                </a:solidFill>
                <a:latin typeface="Comic Sans MS" panose="030F0702030302020204" pitchFamily="66" charset="0"/>
              </a:rPr>
              <a:t>school*</a:t>
            </a:r>
            <a:endParaRPr lang="en-GB" altLang="en-US" sz="2800" dirty="0">
              <a:solidFill>
                <a:srgbClr val="0070C0"/>
              </a:solidFill>
              <a:latin typeface="Comic Sans MS" panose="030F0702030302020204" pitchFamily="66" charset="0"/>
            </a:endParaRPr>
          </a:p>
          <a:p>
            <a:pPr>
              <a:lnSpc>
                <a:spcPct val="80000"/>
              </a:lnSpc>
            </a:pPr>
            <a:endParaRPr lang="en-GB" altLang="en-US" sz="2800" dirty="0">
              <a:solidFill>
                <a:srgbClr val="0070C0"/>
              </a:solidFill>
              <a:latin typeface="Comic Sans MS" panose="030F0702030302020204" pitchFamily="66" charset="0"/>
            </a:endParaRPr>
          </a:p>
          <a:p>
            <a:pPr>
              <a:lnSpc>
                <a:spcPct val="80000"/>
              </a:lnSpc>
            </a:pPr>
            <a:r>
              <a:rPr lang="en-GB" altLang="en-US" sz="2800" dirty="0">
                <a:solidFill>
                  <a:srgbClr val="0070C0"/>
                </a:solidFill>
                <a:latin typeface="Comic Sans MS" panose="030F0702030302020204" pitchFamily="66" charset="0"/>
              </a:rPr>
              <a:t>If there is anything that you are curious or concerned about, please use our class email address: </a:t>
            </a:r>
          </a:p>
          <a:p>
            <a:pPr>
              <a:lnSpc>
                <a:spcPct val="80000"/>
              </a:lnSpc>
            </a:pPr>
            <a:endParaRPr lang="en-GB" altLang="en-US" sz="2800" dirty="0">
              <a:solidFill>
                <a:srgbClr val="0070C0"/>
              </a:solidFill>
              <a:latin typeface="Comic Sans MS" panose="030F0702030302020204" pitchFamily="66" charset="0"/>
              <a:hlinkClick r:id="rId2"/>
            </a:endParaRPr>
          </a:p>
          <a:p>
            <a:pPr>
              <a:lnSpc>
                <a:spcPct val="80000"/>
              </a:lnSpc>
            </a:pPr>
            <a:r>
              <a:rPr lang="en-GB" altLang="en-US" sz="2800" dirty="0">
                <a:solidFill>
                  <a:srgbClr val="FF0000"/>
                </a:solidFill>
                <a:latin typeface="Comic Sans MS" panose="030F0702030302020204" pitchFamily="66" charset="0"/>
                <a:hlinkClick r:id="rId2"/>
              </a:rPr>
              <a:t>sl@stmarysprimarypulborough.co.uk</a:t>
            </a:r>
            <a:r>
              <a:rPr lang="en-GB" altLang="en-US" sz="2800" dirty="0">
                <a:solidFill>
                  <a:srgbClr val="FF0000"/>
                </a:solidFill>
                <a:latin typeface="Comic Sans MS" panose="030F0702030302020204" pitchFamily="66" charset="0"/>
              </a:rPr>
              <a:t> </a:t>
            </a: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sz="2800" dirty="0">
              <a:solidFill>
                <a:srgbClr val="FF0000"/>
              </a:solidFill>
              <a:latin typeface="Comic Sans MS" panose="030F0702030302020204" pitchFamily="66" charset="0"/>
            </a:endParaRPr>
          </a:p>
          <a:p>
            <a:pPr>
              <a:lnSpc>
                <a:spcPct val="80000"/>
              </a:lnSpc>
            </a:pPr>
            <a:endParaRPr lang="en-GB" altLang="en-US"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9528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33904" y="50786"/>
            <a:ext cx="6162432"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Sierra Leone Class Timetable  </a:t>
            </a:r>
          </a:p>
        </p:txBody>
      </p:sp>
      <p:sp>
        <p:nvSpPr>
          <p:cNvPr id="6" name="TextBox 5"/>
          <p:cNvSpPr txBox="1"/>
          <p:nvPr/>
        </p:nvSpPr>
        <p:spPr>
          <a:xfrm>
            <a:off x="179512" y="987341"/>
            <a:ext cx="8424936" cy="5786199"/>
          </a:xfrm>
          <a:prstGeom prst="rect">
            <a:avLst/>
          </a:prstGeom>
          <a:noFill/>
        </p:spPr>
        <p:txBody>
          <a:bodyPr wrap="square" rtlCol="0">
            <a:spAutoFit/>
          </a:bodyPr>
          <a:lstStyle/>
          <a:p>
            <a:r>
              <a:rPr lang="en-GB" sz="1400" dirty="0">
                <a:solidFill>
                  <a:srgbClr val="0070C0"/>
                </a:solidFill>
                <a:latin typeface="Comic Sans MS" panose="030F0702030302020204" pitchFamily="66" charset="0"/>
              </a:rPr>
              <a:t>Our class timetable is flexible and therefore will differ slightly on a weekly basis depending on what we need to focus on. </a:t>
            </a:r>
          </a:p>
          <a:p>
            <a:endParaRPr lang="en-GB" sz="7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PE:</a:t>
            </a:r>
            <a:r>
              <a:rPr lang="en-GB" sz="1400" dirty="0">
                <a:solidFill>
                  <a:srgbClr val="0070C0"/>
                </a:solidFill>
                <a:latin typeface="Comic Sans MS" panose="030F0702030302020204" pitchFamily="66" charset="0"/>
              </a:rPr>
              <a:t>    </a:t>
            </a:r>
          </a:p>
          <a:p>
            <a:r>
              <a:rPr lang="en-GB" sz="1400" dirty="0">
                <a:solidFill>
                  <a:srgbClr val="0070C0"/>
                </a:solidFill>
                <a:latin typeface="Comic Sans MS" panose="030F0702030302020204" pitchFamily="66" charset="0"/>
              </a:rPr>
              <a:t>Swimming on </a:t>
            </a:r>
            <a:r>
              <a:rPr lang="en-GB" sz="1400" dirty="0" smtClean="0">
                <a:solidFill>
                  <a:srgbClr val="0070C0"/>
                </a:solidFill>
                <a:latin typeface="Comic Sans MS" panose="030F0702030302020204" pitchFamily="66" charset="0"/>
              </a:rPr>
              <a:t>Mondays, </a:t>
            </a:r>
            <a:r>
              <a:rPr lang="en-GB" sz="1400" dirty="0">
                <a:solidFill>
                  <a:srgbClr val="0070C0"/>
                </a:solidFill>
                <a:latin typeface="Comic Sans MS" panose="030F0702030302020204" pitchFamily="66" charset="0"/>
              </a:rPr>
              <a:t>then indoor PE on Mondays with Mrs Farrant</a:t>
            </a:r>
          </a:p>
          <a:p>
            <a:r>
              <a:rPr lang="en-GB" sz="1400" dirty="0">
                <a:solidFill>
                  <a:srgbClr val="0070C0"/>
                </a:solidFill>
                <a:latin typeface="Comic Sans MS" panose="030F0702030302020204" pitchFamily="66" charset="0"/>
              </a:rPr>
              <a:t>Outdoor PE with Mrs Burbidge on Fridays – Tag Rugby and Ultimate Frisbee</a:t>
            </a:r>
          </a:p>
          <a:p>
            <a:endParaRPr lang="en-GB" sz="3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Spellings:</a:t>
            </a:r>
          </a:p>
          <a:p>
            <a:r>
              <a:rPr lang="en-GB" sz="1400" dirty="0">
                <a:solidFill>
                  <a:srgbClr val="0070C0"/>
                </a:solidFill>
                <a:latin typeface="Comic Sans MS" panose="030F0702030302020204" pitchFamily="66" charset="0"/>
              </a:rPr>
              <a:t>These are given out each week on a </a:t>
            </a:r>
            <a:r>
              <a:rPr lang="en-GB" sz="1400" dirty="0" smtClean="0">
                <a:solidFill>
                  <a:srgbClr val="0070C0"/>
                </a:solidFill>
                <a:latin typeface="Comic Sans MS" panose="030F0702030302020204" pitchFamily="66" charset="0"/>
              </a:rPr>
              <a:t>Monday </a:t>
            </a:r>
            <a:r>
              <a:rPr lang="en-GB" sz="1400" dirty="0">
                <a:solidFill>
                  <a:srgbClr val="0070C0"/>
                </a:solidFill>
                <a:latin typeface="Comic Sans MS" panose="030F0702030302020204" pitchFamily="66" charset="0"/>
              </a:rPr>
              <a:t>and will then be tested on the following Monday. We will practise spellings in class. Children will keep their spelling book in school. Each Monday the children will bring home a paper copy of the spellings and a copy can also be found on Google Classroom.</a:t>
            </a:r>
          </a:p>
          <a:p>
            <a:endParaRPr lang="en-GB" sz="8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Homework:</a:t>
            </a:r>
          </a:p>
          <a:p>
            <a:r>
              <a:rPr lang="en-GB" sz="1400" dirty="0">
                <a:solidFill>
                  <a:srgbClr val="0070C0"/>
                </a:solidFill>
                <a:latin typeface="Comic Sans MS" panose="030F0702030302020204" pitchFamily="66" charset="0"/>
              </a:rPr>
              <a:t>‘Homework grid’ format will continue. The children have been encouraged to plan in </a:t>
            </a:r>
            <a:r>
              <a:rPr lang="en-GB" sz="1400" dirty="0" smtClean="0">
                <a:solidFill>
                  <a:srgbClr val="0070C0"/>
                </a:solidFill>
                <a:latin typeface="Comic Sans MS" panose="030F0702030302020204" pitchFamily="66" charset="0"/>
              </a:rPr>
              <a:t>advance which </a:t>
            </a:r>
            <a:r>
              <a:rPr lang="en-GB" sz="1400" dirty="0">
                <a:solidFill>
                  <a:srgbClr val="0070C0"/>
                </a:solidFill>
                <a:latin typeface="Comic Sans MS" panose="030F0702030302020204" pitchFamily="66" charset="0"/>
              </a:rPr>
              <a:t>tasks they will complete over the whole </a:t>
            </a:r>
            <a:r>
              <a:rPr lang="en-GB" sz="1400" dirty="0" smtClean="0">
                <a:solidFill>
                  <a:srgbClr val="0070C0"/>
                </a:solidFill>
                <a:latin typeface="Comic Sans MS" panose="030F0702030302020204" pitchFamily="66" charset="0"/>
              </a:rPr>
              <a:t>term. </a:t>
            </a:r>
            <a:endParaRPr lang="en-GB" sz="1400" dirty="0">
              <a:solidFill>
                <a:srgbClr val="0070C0"/>
              </a:solidFill>
              <a:latin typeface="Comic Sans MS" panose="030F0702030302020204" pitchFamily="66" charset="0"/>
            </a:endParaRPr>
          </a:p>
          <a:p>
            <a:r>
              <a:rPr lang="en-GB" sz="1400" dirty="0">
                <a:solidFill>
                  <a:srgbClr val="0070C0"/>
                </a:solidFill>
                <a:latin typeface="Comic Sans MS" panose="030F0702030302020204" pitchFamily="66" charset="0"/>
              </a:rPr>
              <a:t>Two English and two Maths tasks should be completed each half term. In KS2 children should spend roughly 1 hour on their homework each week. Try and encourage your children to plan with you when homework is going to happen. The more child-led it is, the easier it should be to do </a:t>
            </a:r>
            <a:r>
              <a:rPr lang="en-GB" sz="1400" dirty="0">
                <a:solidFill>
                  <a:srgbClr val="0070C0"/>
                </a:solidFill>
                <a:latin typeface="Comic Sans MS" panose="030F0702030302020204" pitchFamily="66" charset="0"/>
                <a:sym typeface="Wingdings" panose="05000000000000000000" pitchFamily="2" charset="2"/>
              </a:rPr>
              <a:t> </a:t>
            </a:r>
            <a:endParaRPr lang="en-GB" sz="1400" dirty="0">
              <a:solidFill>
                <a:srgbClr val="0070C0"/>
              </a:solidFill>
              <a:latin typeface="Comic Sans MS" panose="030F0702030302020204" pitchFamily="66" charset="0"/>
            </a:endParaRPr>
          </a:p>
          <a:p>
            <a:r>
              <a:rPr lang="en-GB" sz="1400" dirty="0">
                <a:solidFill>
                  <a:srgbClr val="0070C0"/>
                </a:solidFill>
                <a:latin typeface="Comic Sans MS" panose="030F0702030302020204" pitchFamily="66" charset="0"/>
              </a:rPr>
              <a:t>Please send in homework to be shared each </a:t>
            </a:r>
            <a:r>
              <a:rPr lang="en-GB" sz="1400" dirty="0" smtClean="0">
                <a:solidFill>
                  <a:srgbClr val="0070C0"/>
                </a:solidFill>
                <a:latin typeface="Comic Sans MS" panose="030F0702030302020204" pitchFamily="66" charset="0"/>
              </a:rPr>
              <a:t>week; </a:t>
            </a:r>
            <a:r>
              <a:rPr lang="en-GB" sz="1400" dirty="0">
                <a:solidFill>
                  <a:srgbClr val="0070C0"/>
                </a:solidFill>
                <a:latin typeface="Comic Sans MS" panose="030F0702030302020204" pitchFamily="66" charset="0"/>
              </a:rPr>
              <a:t>we will do this by Friday morning at the latest – thank you already, if you have done this. </a:t>
            </a:r>
          </a:p>
          <a:p>
            <a:endParaRPr lang="en-GB" sz="700" dirty="0">
              <a:solidFill>
                <a:srgbClr val="0070C0"/>
              </a:solidFill>
              <a:latin typeface="Comic Sans MS" panose="030F0702030302020204" pitchFamily="66" charset="0"/>
            </a:endParaRPr>
          </a:p>
          <a:p>
            <a:r>
              <a:rPr lang="en-GB" sz="1400" u="sng" dirty="0">
                <a:solidFill>
                  <a:srgbClr val="0070C0"/>
                </a:solidFill>
                <a:latin typeface="Comic Sans MS" panose="030F0702030302020204" pitchFamily="66" charset="0"/>
              </a:rPr>
              <a:t>My Maths: </a:t>
            </a:r>
            <a:r>
              <a:rPr lang="en-GB" sz="1400" dirty="0">
                <a:solidFill>
                  <a:srgbClr val="0070C0"/>
                </a:solidFill>
                <a:latin typeface="Comic Sans MS" panose="030F0702030302020204" pitchFamily="66" charset="0"/>
              </a:rPr>
              <a:t>Interactive online programme to support </a:t>
            </a:r>
            <a:r>
              <a:rPr lang="en-GB" sz="1400" dirty="0" smtClean="0">
                <a:solidFill>
                  <a:srgbClr val="0070C0"/>
                </a:solidFill>
                <a:latin typeface="Comic Sans MS" panose="030F0702030302020204" pitchFamily="66" charset="0"/>
              </a:rPr>
              <a:t>class-based </a:t>
            </a:r>
            <a:r>
              <a:rPr lang="en-GB" sz="1400" dirty="0">
                <a:solidFill>
                  <a:srgbClr val="0070C0"/>
                </a:solidFill>
                <a:latin typeface="Comic Sans MS" panose="030F0702030302020204" pitchFamily="66" charset="0"/>
              </a:rPr>
              <a:t>Maths learning.</a:t>
            </a:r>
          </a:p>
          <a:p>
            <a:r>
              <a:rPr lang="en-GB" sz="1400" u="sng" dirty="0">
                <a:solidFill>
                  <a:srgbClr val="0070C0"/>
                </a:solidFill>
                <a:latin typeface="Comic Sans MS" panose="030F0702030302020204" pitchFamily="66" charset="0"/>
              </a:rPr>
              <a:t>Times Tables Rockstars: </a:t>
            </a:r>
            <a:r>
              <a:rPr lang="en-GB" sz="1400" dirty="0">
                <a:solidFill>
                  <a:srgbClr val="0070C0"/>
                </a:solidFill>
                <a:latin typeface="Comic Sans MS" panose="030F0702030302020204" pitchFamily="66" charset="0"/>
              </a:rPr>
              <a:t>Please practise times tables at home as often as possible to help increase fluency and improve the children’s speed of recall.</a:t>
            </a:r>
          </a:p>
          <a:p>
            <a:r>
              <a:rPr lang="en-GB" sz="1400" u="sng" dirty="0" err="1">
                <a:solidFill>
                  <a:srgbClr val="0070C0"/>
                </a:solidFill>
                <a:latin typeface="Comic Sans MS" panose="030F0702030302020204" pitchFamily="66" charset="0"/>
              </a:rPr>
              <a:t>Numbots</a:t>
            </a:r>
            <a:r>
              <a:rPr lang="en-GB" sz="1400" u="sng" dirty="0">
                <a:solidFill>
                  <a:srgbClr val="0070C0"/>
                </a:solidFill>
                <a:latin typeface="Comic Sans MS" panose="030F0702030302020204" pitchFamily="66" charset="0"/>
              </a:rPr>
              <a:t>: </a:t>
            </a:r>
            <a:r>
              <a:rPr lang="en-GB" sz="1400" dirty="0">
                <a:solidFill>
                  <a:srgbClr val="0070C0"/>
                </a:solidFill>
                <a:latin typeface="Comic Sans MS" panose="030F0702030302020204" pitchFamily="66" charset="0"/>
              </a:rPr>
              <a:t>If your child needs to practise their number facts and fluency, please use this. </a:t>
            </a:r>
            <a:endParaRPr lang="en-GB" sz="1400" dirty="0" smtClean="0">
              <a:solidFill>
                <a:srgbClr val="0070C0"/>
              </a:solidFill>
              <a:latin typeface="Comic Sans MS" panose="030F0702030302020204" pitchFamily="66" charset="0"/>
            </a:endParaRPr>
          </a:p>
          <a:p>
            <a:r>
              <a:rPr lang="en-GB" sz="1400" dirty="0" smtClean="0">
                <a:solidFill>
                  <a:srgbClr val="0070C0"/>
                </a:solidFill>
                <a:latin typeface="Comic Sans MS" panose="030F0702030302020204" pitchFamily="66" charset="0"/>
              </a:rPr>
              <a:t>The </a:t>
            </a:r>
            <a:r>
              <a:rPr lang="en-GB" sz="1400" dirty="0">
                <a:solidFill>
                  <a:srgbClr val="0070C0"/>
                </a:solidFill>
                <a:latin typeface="Comic Sans MS" panose="030F0702030302020204" pitchFamily="66" charset="0"/>
              </a:rPr>
              <a:t>login is the same as </a:t>
            </a:r>
            <a:r>
              <a:rPr lang="en-GB" sz="1400" dirty="0" err="1">
                <a:solidFill>
                  <a:srgbClr val="0070C0"/>
                </a:solidFill>
                <a:latin typeface="Comic Sans MS" panose="030F0702030302020204" pitchFamily="66" charset="0"/>
              </a:rPr>
              <a:t>TTRockstars</a:t>
            </a:r>
            <a:r>
              <a:rPr lang="en-GB" sz="1400" dirty="0">
                <a:solidFill>
                  <a:srgbClr val="0070C0"/>
                </a:solidFill>
                <a:latin typeface="Comic Sans MS" panose="030F0702030302020204" pitchFamily="66" charset="0"/>
              </a:rPr>
              <a:t>. </a:t>
            </a:r>
          </a:p>
          <a:p>
            <a:endParaRPr lang="en-GB" sz="900" dirty="0">
              <a:solidFill>
                <a:srgbClr val="0070C0"/>
              </a:solidFill>
              <a:latin typeface="Comic Sans MS" panose="030F0702030302020204" pitchFamily="66" charset="0"/>
            </a:endParaRPr>
          </a:p>
          <a:p>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223640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p:txBody>
          <a:bodyPr/>
          <a:lstStyle/>
          <a:p>
            <a:pPr algn="ctr"/>
            <a:r>
              <a:rPr lang="en-GB" sz="2800" b="1" dirty="0">
                <a:solidFill>
                  <a:srgbClr val="0070C0"/>
                </a:solidFill>
                <a:latin typeface="Arial Rounded MT Bold" panose="020F0704030504030204" pitchFamily="34" charset="0"/>
              </a:rPr>
              <a:t>Sierra Leone Class Curriculum</a:t>
            </a:r>
            <a:br>
              <a:rPr lang="en-GB" sz="2800" b="1" dirty="0">
                <a:solidFill>
                  <a:srgbClr val="0070C0"/>
                </a:solidFill>
                <a:latin typeface="Arial Rounded MT Bold" panose="020F0704030504030204" pitchFamily="34" charset="0"/>
              </a:rPr>
            </a:b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457200" y="980728"/>
            <a:ext cx="8075240" cy="5493224"/>
          </a:xfrm>
        </p:spPr>
        <p:txBody>
          <a:bodyPr>
            <a:normAutofit fontScale="32500" lnSpcReduction="20000"/>
          </a:bodyPr>
          <a:lstStyle/>
          <a:p>
            <a:pPr marL="0" indent="0" algn="just">
              <a:buNone/>
            </a:pPr>
            <a:r>
              <a:rPr lang="en-US" sz="37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the term – Rumble in the Jungle: </a:t>
            </a:r>
            <a:endPar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are looking forward to beginning this term’s fantastic geography topic in which the children will be learning all about the rainforest! We will begin our learning journey by decorating our classrooms with a variety of rainforest plants and creatures to inspire our learning. Much of our literacy and geography work will be centred around this exciting theme where we will be learning about issues such as deforestation and how to protect rainforest environments. </a:t>
            </a:r>
          </a:p>
          <a:p>
            <a:pPr marL="0" indent="0" algn="just">
              <a:spcBef>
                <a:spcPts val="400"/>
              </a:spcBef>
              <a:buNone/>
            </a:pPr>
            <a:r>
              <a:rPr lang="en-GB" sz="2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5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After the half-term holiday our topic will be all about the USA, another fascinating geography/history topic, Road Trip USA: w</a:t>
            </a:r>
            <a:r>
              <a:rPr lang="en-US" sz="3700" dirty="0">
                <a:solidFill>
                  <a:srgbClr val="0070C0"/>
                </a:solidFill>
                <a:effectLst/>
                <a:latin typeface="Comic Sans MS" panose="030F0702030302020204" pitchFamily="66" charset="0"/>
                <a:ea typeface="MS Mincho" panose="02020609040205080304" pitchFamily="49" charset="-128"/>
                <a:cs typeface="Calibri" panose="020F0502020204030204" pitchFamily="34" charset="0"/>
              </a:rPr>
              <a:t>e will teach children about the United States, past and present, developing children’s knowledge of Native American culture, map reading, and the physical and human features of key locations in the United States.</a:t>
            </a:r>
          </a:p>
          <a:p>
            <a:pPr marL="0" indent="0" algn="just">
              <a:spcBef>
                <a:spcPts val="400"/>
              </a:spcBef>
              <a:buNone/>
            </a:pPr>
            <a:endParaRPr lang="en-US" sz="2800" dirty="0">
              <a:solidFill>
                <a:srgbClr val="0070C0"/>
              </a:solidFill>
              <a:latin typeface="Comic Sans MS" panose="030F0702030302020204" pitchFamily="66" charset="0"/>
              <a:ea typeface="MS Mincho" panose="02020609040205080304" pitchFamily="49" charset="-128"/>
              <a:cs typeface="Calibri" panose="020F0502020204030204" pitchFamily="34" charset="0"/>
            </a:endParaRPr>
          </a:p>
          <a:p>
            <a:pPr marL="0" indent="0" algn="just">
              <a:spcBef>
                <a:spcPts val="400"/>
              </a:spcBef>
              <a:buNone/>
            </a:pPr>
            <a:r>
              <a:rPr lang="en-GB"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a:t>
            </a:r>
            <a:r>
              <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for Spring Term 1 – Ancient Egypt, a predominantly history theme</a:t>
            </a:r>
          </a:p>
          <a:p>
            <a:pPr marL="0" indent="0" algn="just">
              <a:spcBef>
                <a:spcPts val="400"/>
              </a:spcBef>
              <a:buNone/>
            </a:pPr>
            <a:r>
              <a:rPr lang="en-GB" sz="37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Theme for Spring Term 2 – Misty Mountains Winding Rivers</a:t>
            </a:r>
          </a:p>
          <a:p>
            <a:pPr marL="0" indent="0" algn="just">
              <a:spcBef>
                <a:spcPts val="400"/>
              </a:spcBef>
              <a:buNone/>
            </a:pPr>
            <a:r>
              <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Summer Term 1 – Traders and Raiders a predominantly history theme about the Anglo Saxons and the Vikings</a:t>
            </a:r>
          </a:p>
          <a:p>
            <a:pPr marL="0" indent="0" algn="just">
              <a:spcBef>
                <a:spcPts val="400"/>
              </a:spcBef>
              <a:buNone/>
            </a:pPr>
            <a:r>
              <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Theme for Summer Term 2 – Rumbles, a </a:t>
            </a:r>
            <a:r>
              <a:rPr lang="en-GB" sz="37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geography based theme looking at how mountains are formed, earthquakes and tsunamis. </a:t>
            </a:r>
            <a:endPar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US" sz="2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2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US" sz="37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English: </a:t>
            </a:r>
            <a:endPar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US"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Here are the main themes we will follow during the term. This year, you will notice that </a:t>
            </a:r>
            <a:r>
              <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a:t>
            </a:r>
            <a:r>
              <a:rPr lang="en-US"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have timetabled fewer units to enable us to cover them in greater depth </a:t>
            </a:r>
            <a:r>
              <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and to </a:t>
            </a:r>
            <a:r>
              <a:rPr lang="en-US"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ensure the children become familiar with the requirements for each genre. </a:t>
            </a:r>
            <a:endPar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endPar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spcBef>
                <a:spcPts val="400"/>
              </a:spcBef>
              <a:buNone/>
            </a:pPr>
            <a:r>
              <a:rPr lang="en-US"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Descriptive </a:t>
            </a:r>
            <a:r>
              <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writing</a:t>
            </a:r>
            <a:r>
              <a:rPr lang="en-GB" sz="37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  </a:t>
            </a:r>
            <a:r>
              <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Letter writing,  </a:t>
            </a:r>
            <a:r>
              <a:rPr lang="en-US" sz="37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Non-chronological report,  </a:t>
            </a:r>
            <a:r>
              <a:rPr lang="en-US" sz="37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Newspaper article,  </a:t>
            </a:r>
            <a:r>
              <a:rPr lang="en-US" sz="37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Diary </a:t>
            </a:r>
            <a:r>
              <a:rPr lang="en-US" sz="37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Entry</a:t>
            </a:r>
          </a:p>
          <a:p>
            <a:pPr marL="0" lvl="0" indent="0" algn="just">
              <a:spcBef>
                <a:spcPts val="400"/>
              </a:spcBef>
              <a:buNone/>
            </a:pPr>
            <a:endParaRPr lang="en-US" sz="2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spcBef>
                <a:spcPts val="400"/>
              </a:spcBef>
              <a:buNone/>
            </a:pPr>
            <a:r>
              <a:rPr lang="en-US"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Throughout the academic year we will be teaching reading skills using a guided reading approach, alongside independent reading using the Accelerated Reader program.</a:t>
            </a:r>
            <a:endParaRPr lang="en-GB" sz="37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US" sz="1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Bef>
                <a:spcPts val="400"/>
              </a:spcBef>
              <a:buNone/>
            </a:pPr>
            <a:r>
              <a:rPr lang="en-US" sz="14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spcBef>
                <a:spcPts val="400"/>
              </a:spcBef>
              <a:buNone/>
            </a:pPr>
            <a:endParaRPr lang="en-GB" dirty="0"/>
          </a:p>
        </p:txBody>
      </p:sp>
    </p:spTree>
    <p:extLst>
      <p:ext uri="{BB962C8B-B14F-4D97-AF65-F5344CB8AC3E}">
        <p14:creationId xmlns:p14="http://schemas.microsoft.com/office/powerpoint/2010/main" val="142826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a:xfrm>
            <a:off x="457200" y="274638"/>
            <a:ext cx="7467600" cy="490066"/>
          </a:xfrm>
        </p:spPr>
        <p:txBody>
          <a:bodyPr>
            <a:normAutofit fontScale="90000"/>
          </a:bodyPr>
          <a:lstStyle/>
          <a:p>
            <a:pPr algn="ctr"/>
            <a:r>
              <a:rPr lang="en-GB" sz="2800" b="1" dirty="0">
                <a:solidFill>
                  <a:srgbClr val="0070C0"/>
                </a:solidFill>
                <a:latin typeface="Arial Rounded MT Bold" panose="020F0704030504030204" pitchFamily="34" charset="0"/>
              </a:rPr>
              <a:t>Sierra Leone Class </a:t>
            </a:r>
            <a:r>
              <a:rPr lang="en-GB" sz="2800" b="1" dirty="0" smtClean="0">
                <a:solidFill>
                  <a:srgbClr val="0070C0"/>
                </a:solidFill>
                <a:latin typeface="Arial Rounded MT Bold" panose="020F0704030504030204" pitchFamily="34" charset="0"/>
              </a:rPr>
              <a:t>Curriculum</a:t>
            </a: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395536" y="764704"/>
            <a:ext cx="7920880" cy="5760640"/>
          </a:xfrm>
        </p:spPr>
        <p:txBody>
          <a:bodyPr>
            <a:normAutofit fontScale="25000" lnSpcReduction="20000"/>
          </a:bodyPr>
          <a:lstStyle/>
          <a:p>
            <a:pPr marL="0" indent="0" algn="just">
              <a:buNone/>
            </a:pPr>
            <a:r>
              <a:rPr lang="en-US" sz="4800" b="1" u="sng" dirty="0" err="1">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Maths</a:t>
            </a:r>
            <a:r>
              <a:rPr lang="en-US"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Number and Place Value							</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Addition and Subtraction</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lv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Multiplication and Division</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8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p>
          <a:p>
            <a:pPr marL="0" indent="0" algn="just">
              <a:buNone/>
            </a:pPr>
            <a:r>
              <a:rPr lang="en-US"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Science:</a:t>
            </a:r>
            <a:r>
              <a:rPr lang="en-US" sz="48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800" b="1"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Our Science topic for this term is ‘Living Things and their Habitats.’ This will be closely linked to our rainforest theme and will include learning more about the characteristics of living things and how they can be classified. We will also investigate the impact that environmental changes can have on living things. </a:t>
            </a:r>
          </a:p>
          <a:p>
            <a:pPr marL="0" indent="0" algn="just">
              <a:buNone/>
            </a:pP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During Autumn 2 </a:t>
            </a:r>
            <a:r>
              <a:rPr lang="en-US" sz="48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term, we will </a:t>
            </a: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look at electricity and circuits.</a:t>
            </a: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Spring 1 </a:t>
            </a:r>
            <a:r>
              <a:rPr lang="en-US" sz="48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term, </a:t>
            </a: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look at </a:t>
            </a: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States of Matter</a:t>
            </a: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Spring 2 </a:t>
            </a:r>
            <a:r>
              <a:rPr lang="en-US" sz="48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term, </a:t>
            </a: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look at Soun</a:t>
            </a: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 and during the Summer Term we will look at Humans, including animals regarding </a:t>
            </a:r>
            <a:r>
              <a:rPr lang="en-US" sz="48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digestion </a:t>
            </a: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and teeth. Alongside these </a:t>
            </a:r>
            <a:r>
              <a:rPr lang="en-US" sz="4800" dirty="0" smtClean="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different Science topics </a:t>
            </a:r>
            <a:r>
              <a:rPr lang="en-US" sz="4800"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rPr>
              <a:t>we will look at a variety of different and diverse scientists who relate to this curriculum.</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RE:</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will be exploring the themes of Creation, Incarnation and Sikhism.</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1600" b="1" u="none" strike="noStrike"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16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Computing:</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will continue to use an online computing platform called Purple Mash. The children have their own individual logins for use in and out of school. This term we will be focusing on coding, e-Safety and then spreadsheets. They will also be developing their word processing skills. </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algn="just"/>
            <a:endParaRPr lang="en-GB" sz="1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Geography:</a:t>
            </a:r>
            <a:r>
              <a:rPr lang="en-GB" sz="48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begin by locating rainforest environments and describing their climates and physical features. We will then be looking at the different layers of the rainforest and understanding the importance of rainforest resources. </a:t>
            </a:r>
          </a:p>
          <a:p>
            <a:pPr marL="0" indent="0" algn="just">
              <a:buNone/>
              <a:tabLst>
                <a:tab pos="1254760" algn="l"/>
              </a:tabLst>
            </a:pPr>
            <a:endParaRPr lang="en-GB" sz="2000" b="1" u="sng"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4800" b="1" u="sng"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History</a:t>
            </a:r>
            <a:r>
              <a:rPr lang="en-GB" sz="48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tabLst>
                <a:tab pos="1254760" algn="l"/>
              </a:tabLst>
            </a:pPr>
            <a:r>
              <a:rPr lang="en-GB" sz="48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 will find out about some of the history of the USA.</a:t>
            </a:r>
          </a:p>
          <a:p>
            <a:pPr marL="0" indent="0" algn="just">
              <a:buNone/>
            </a:pPr>
            <a:r>
              <a:rPr lang="en-US" sz="4400" b="1" u="none" strike="noStrike"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44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4400" dirty="0">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4400" dirty="0">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84231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DAA73-AA24-5794-1A11-B0C990BB8C4A}"/>
              </a:ext>
            </a:extLst>
          </p:cNvPr>
          <p:cNvSpPr>
            <a:spLocks noGrp="1"/>
          </p:cNvSpPr>
          <p:nvPr>
            <p:ph type="title"/>
          </p:nvPr>
        </p:nvSpPr>
        <p:spPr/>
        <p:txBody>
          <a:bodyPr/>
          <a:lstStyle/>
          <a:p>
            <a:pPr algn="ctr"/>
            <a:r>
              <a:rPr lang="en-GB" sz="2800" b="1" dirty="0">
                <a:solidFill>
                  <a:srgbClr val="0070C0"/>
                </a:solidFill>
                <a:latin typeface="Arial Rounded MT Bold" panose="020F0704030504030204" pitchFamily="34" charset="0"/>
              </a:rPr>
              <a:t>Sierra Leone Class Curriculum</a:t>
            </a:r>
            <a:br>
              <a:rPr lang="en-GB" sz="2800" b="1" dirty="0">
                <a:solidFill>
                  <a:srgbClr val="0070C0"/>
                </a:solidFill>
                <a:latin typeface="Arial Rounded MT Bold" panose="020F0704030504030204" pitchFamily="34" charset="0"/>
              </a:rPr>
            </a:br>
            <a:endParaRPr lang="en-GB" dirty="0"/>
          </a:p>
        </p:txBody>
      </p:sp>
      <p:sp>
        <p:nvSpPr>
          <p:cNvPr id="3" name="Content Placeholder 2">
            <a:extLst>
              <a:ext uri="{FF2B5EF4-FFF2-40B4-BE49-F238E27FC236}">
                <a16:creationId xmlns:a16="http://schemas.microsoft.com/office/drawing/2014/main" id="{C22D71F2-31F2-54F3-4CEB-4FAE83E796F0}"/>
              </a:ext>
            </a:extLst>
          </p:cNvPr>
          <p:cNvSpPr>
            <a:spLocks noGrp="1"/>
          </p:cNvSpPr>
          <p:nvPr>
            <p:ph sz="quarter" idx="1"/>
          </p:nvPr>
        </p:nvSpPr>
        <p:spPr>
          <a:xfrm>
            <a:off x="395536" y="908720"/>
            <a:ext cx="7920880" cy="5616624"/>
          </a:xfrm>
        </p:spPr>
        <p:txBody>
          <a:bodyPr>
            <a:normAutofit fontScale="70000" lnSpcReduction="20000"/>
          </a:bodyPr>
          <a:lstStyle/>
          <a:p>
            <a:pPr marL="0" indent="0" algn="just">
              <a:buNone/>
            </a:pPr>
            <a:r>
              <a:rPr lang="en-US" sz="22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MFL</a:t>
            </a:r>
            <a:r>
              <a:rPr lang="en-US" sz="22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Miss </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Bell will be teaching Spanish to the children. This will take place during PPA time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on Fridays</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r>
              <a:rPr lang="en-US" sz="2200" dirty="0" smtClean="0">
                <a:solidFill>
                  <a:srgbClr val="0070C0"/>
                </a:solidFill>
                <a:effectLst/>
                <a:latin typeface="Comic Sans MS" panose="030F0702030302020204" pitchFamily="66" charset="0"/>
                <a:ea typeface="MS Mincho" panose="02020609040205080304" pitchFamily="49" charset="-128"/>
                <a:cs typeface="Arial" panose="020B0604020202020204" pitchFamily="34" charset="0"/>
              </a:rPr>
              <a:t>They </a:t>
            </a:r>
            <a:r>
              <a:rPr lang="en-US" sz="2200" dirty="0">
                <a:solidFill>
                  <a:srgbClr val="0070C0"/>
                </a:solidFill>
                <a:effectLst/>
                <a:latin typeface="Comic Sans MS" panose="030F0702030302020204" pitchFamily="66" charset="0"/>
                <a:ea typeface="MS Mincho" panose="02020609040205080304" pitchFamily="49" charset="-128"/>
                <a:cs typeface="Arial" panose="020B0604020202020204" pitchFamily="34" charset="0"/>
              </a:rPr>
              <a:t>will be talking about countries/nationalities, describing what they look like, high-frequency verbs and some simple adjectival agreement, and Christmas activities</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22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RHE (Relationship and Health Education): </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Aft>
                <a:spcPts val="600"/>
              </a:spcAft>
              <a:buNone/>
            </a:pP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we will be learning about Democracy and then Drugs, Tobacco and Alcohol. </a:t>
            </a:r>
          </a:p>
          <a:p>
            <a:pPr marL="0" indent="0" algn="just">
              <a:spcAft>
                <a:spcPts val="600"/>
              </a:spcAft>
              <a:buNone/>
            </a:pPr>
            <a:r>
              <a:rPr lang="en-US" sz="22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Music</a:t>
            </a:r>
            <a:r>
              <a:rPr lang="en-US" sz="22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Aft>
                <a:spcPts val="600"/>
              </a:spcAft>
              <a:buNone/>
            </a:pP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term the children will continue to learn the recorder on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Wednesdays, </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starting on the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21</a:t>
            </a:r>
            <a:r>
              <a:rPr lang="en-US" sz="2200" baseline="300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st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September</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  In the Spring term the children will have the opportunity to learn the clarinet.</a:t>
            </a:r>
          </a:p>
          <a:p>
            <a:pPr marL="0" indent="0" algn="just">
              <a:spcAft>
                <a:spcPts val="600"/>
              </a:spcAft>
              <a:buNone/>
            </a:pPr>
            <a:r>
              <a:rPr lang="en-US" sz="22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PE:</a:t>
            </a:r>
            <a:endParaRPr lang="en-GB"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spcAft>
                <a:spcPts val="600"/>
              </a:spcAft>
              <a:buNone/>
            </a:pP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This half term we will be using Tag Rugby to develop a variety of physical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skills, </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including movement, agility, balance, coordination, spatial awareness and developing tactics </a:t>
            </a:r>
            <a:r>
              <a:rPr lang="en-US" sz="2200" dirty="0" smtClean="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and working </a:t>
            </a:r>
            <a:r>
              <a:rPr lang="en-US" sz="22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as part of a team. On Mondays the children will continue swimming up until the half-term holiday. After the holiday the children will be taking part in Line Dancing lessons as part of Road Trip to the USA.</a:t>
            </a:r>
          </a:p>
          <a:p>
            <a:pPr marL="0" indent="0" algn="just">
              <a:buNone/>
            </a:pPr>
            <a:r>
              <a:rPr lang="en-US" sz="2000" b="1"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Art and DT</a:t>
            </a:r>
            <a:r>
              <a:rPr lang="en-US" sz="2000" u="sng"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t>
            </a:r>
            <a:endParaRPr lang="en-GB" sz="2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r>
              <a:rPr lang="en-US" sz="2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rPr>
              <a:t>Art will be based on Henri Rousseau and his animals in the rainforest’s artwork. After half-term the children will learn how to make an apple pie in DT.</a:t>
            </a:r>
            <a:endParaRPr lang="en-GB" sz="20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1100"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US" sz="1800" b="1" dirty="0">
              <a:solidFill>
                <a:srgbClr val="0070C0"/>
              </a:solidFill>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US" sz="1800" b="1" dirty="0">
              <a:solidFill>
                <a:srgbClr val="0070C0"/>
              </a:solidFill>
              <a:effectLst/>
              <a:latin typeface="Comic Sans MS" panose="030F0702030302020204" pitchFamily="66" charset="0"/>
              <a:ea typeface="MS Mincho" panose="02020609040205080304" pitchFamily="49" charset="-128"/>
              <a:cs typeface="Times New Roman" panose="02020603050405020304" pitchFamily="18" charset="0"/>
            </a:endParaRPr>
          </a:p>
          <a:p>
            <a:pPr marL="0" indent="0" algn="just">
              <a:buNone/>
            </a:pP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844838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6712"/>
            <a:ext cx="8480207" cy="5078313"/>
          </a:xfrm>
          <a:prstGeom prst="rect">
            <a:avLst/>
          </a:prstGeom>
        </p:spPr>
        <p:txBody>
          <a:bodyPr wrap="none">
            <a:spAutoFit/>
          </a:bodyPr>
          <a:lstStyle/>
          <a:p>
            <a:r>
              <a:rPr lang="en-GB" u="sng" dirty="0">
                <a:solidFill>
                  <a:srgbClr val="0070C0"/>
                </a:solidFill>
                <a:latin typeface="Comic Sans MS" panose="030F0702030302020204" pitchFamily="66" charset="0"/>
              </a:rPr>
              <a:t>Reading logs: </a:t>
            </a:r>
          </a:p>
          <a:p>
            <a:pPr marL="285750" indent="-285750">
              <a:buFont typeface="Arial"/>
              <a:buChar char="•"/>
            </a:pPr>
            <a:r>
              <a:rPr lang="en-GB" dirty="0">
                <a:solidFill>
                  <a:srgbClr val="0070C0"/>
                </a:solidFill>
                <a:latin typeface="Comic Sans MS" panose="030F0702030302020204" pitchFamily="66" charset="0"/>
              </a:rPr>
              <a:t> These will be collected and checked every day of the week and written </a:t>
            </a:r>
          </a:p>
          <a:p>
            <a:r>
              <a:rPr lang="en-GB" dirty="0">
                <a:solidFill>
                  <a:srgbClr val="0070C0"/>
                </a:solidFill>
                <a:latin typeface="Comic Sans MS" panose="030F0702030302020204" pitchFamily="66" charset="0"/>
              </a:rPr>
              <a:t>in at least once a week</a:t>
            </a:r>
          </a:p>
          <a:p>
            <a:pPr marL="285750" indent="-285750">
              <a:buFont typeface="Arial"/>
              <a:buChar char="•"/>
            </a:pPr>
            <a:r>
              <a:rPr lang="en-GB" dirty="0">
                <a:solidFill>
                  <a:srgbClr val="0070C0"/>
                </a:solidFill>
                <a:latin typeface="Comic Sans MS" panose="030F0702030302020204" pitchFamily="66" charset="0"/>
              </a:rPr>
              <a:t>Please feel free to leave comments for me in your child’s reading log – </a:t>
            </a:r>
          </a:p>
          <a:p>
            <a:r>
              <a:rPr lang="en-GB" dirty="0">
                <a:solidFill>
                  <a:srgbClr val="0070C0"/>
                </a:solidFill>
                <a:latin typeface="Comic Sans MS" panose="030F0702030302020204" pitchFamily="66" charset="0"/>
              </a:rPr>
              <a:t>     they are an important dialogue between home and school. </a:t>
            </a:r>
          </a:p>
          <a:p>
            <a:pPr marL="285750" indent="-285750">
              <a:buFont typeface="Arial"/>
              <a:buChar char="•"/>
            </a:pPr>
            <a:r>
              <a:rPr lang="en-GB" dirty="0">
                <a:solidFill>
                  <a:srgbClr val="0070C0"/>
                </a:solidFill>
                <a:latin typeface="Comic Sans MS" panose="030F0702030302020204" pitchFamily="66" charset="0"/>
              </a:rPr>
              <a:t>Children may change their books from the KS2 library. </a:t>
            </a:r>
          </a:p>
          <a:p>
            <a:pPr marL="285750" indent="-285750">
              <a:buFont typeface="Arial"/>
              <a:buChar char="•"/>
            </a:pPr>
            <a:r>
              <a:rPr lang="en-GB" dirty="0">
                <a:solidFill>
                  <a:srgbClr val="0070C0"/>
                </a:solidFill>
                <a:latin typeface="Comic Sans MS" panose="030F0702030302020204" pitchFamily="66" charset="0"/>
              </a:rPr>
              <a:t>We encourage the children to include their own comments and reflections </a:t>
            </a:r>
          </a:p>
          <a:p>
            <a:r>
              <a:rPr lang="en-GB" dirty="0">
                <a:solidFill>
                  <a:srgbClr val="0070C0"/>
                </a:solidFill>
                <a:latin typeface="Comic Sans MS" panose="030F0702030302020204" pitchFamily="66" charset="0"/>
              </a:rPr>
              <a:t>     about what they have read:</a:t>
            </a:r>
          </a:p>
          <a:p>
            <a:pPr lvl="1"/>
            <a:r>
              <a:rPr lang="en-GB" dirty="0">
                <a:solidFill>
                  <a:srgbClr val="0070C0"/>
                </a:solidFill>
                <a:latin typeface="Comic Sans MS" panose="030F0702030302020204" pitchFamily="66" charset="0"/>
              </a:rPr>
              <a:t>     Which part of the book did you most enjoy?</a:t>
            </a:r>
          </a:p>
          <a:p>
            <a:pPr lvl="1"/>
            <a:r>
              <a:rPr lang="en-GB" dirty="0">
                <a:solidFill>
                  <a:srgbClr val="0070C0"/>
                </a:solidFill>
                <a:latin typeface="Comic Sans MS" panose="030F0702030302020204" pitchFamily="66" charset="0"/>
              </a:rPr>
              <a:t>     What did you like/dislike about a particular character?</a:t>
            </a:r>
          </a:p>
          <a:p>
            <a:pPr lvl="1"/>
            <a:r>
              <a:rPr lang="en-GB" dirty="0">
                <a:solidFill>
                  <a:srgbClr val="0070C0"/>
                </a:solidFill>
                <a:latin typeface="Comic Sans MS" panose="030F0702030302020204" pitchFamily="66" charset="0"/>
              </a:rPr>
              <a:t>     What do you predict might happen next?</a:t>
            </a:r>
          </a:p>
          <a:p>
            <a:pPr lvl="1"/>
            <a:r>
              <a:rPr lang="en-GB" dirty="0">
                <a:solidFill>
                  <a:srgbClr val="0070C0"/>
                </a:solidFill>
                <a:latin typeface="Comic Sans MS" panose="030F0702030302020204" pitchFamily="66" charset="0"/>
              </a:rPr>
              <a:t>      Would you recommend this book to a friend? Why/why not?</a:t>
            </a:r>
          </a:p>
          <a:p>
            <a:pPr marL="285750" indent="-285750">
              <a:buFont typeface="Arial"/>
              <a:buChar char="•"/>
            </a:pPr>
            <a:r>
              <a:rPr lang="en-GB" dirty="0">
                <a:solidFill>
                  <a:srgbClr val="0070C0"/>
                </a:solidFill>
                <a:latin typeface="Comic Sans MS" panose="030F0702030302020204" pitchFamily="66" charset="0"/>
              </a:rPr>
              <a:t>Regular home reading will be rewarded with dojo points!</a:t>
            </a:r>
          </a:p>
          <a:p>
            <a:endParaRPr lang="en-GB" dirty="0">
              <a:solidFill>
                <a:srgbClr val="0070C0"/>
              </a:solidFill>
              <a:latin typeface="Comic Sans MS" panose="030F0702030302020204" pitchFamily="66" charset="0"/>
            </a:endParaRPr>
          </a:p>
          <a:p>
            <a:r>
              <a:rPr lang="en-GB" u="sng" dirty="0">
                <a:solidFill>
                  <a:srgbClr val="0070C0"/>
                </a:solidFill>
                <a:latin typeface="Comic Sans MS" panose="030F0702030302020204" pitchFamily="66" charset="0"/>
              </a:rPr>
              <a:t>Other staff who will be working with Sierra Leone class:</a:t>
            </a:r>
          </a:p>
          <a:p>
            <a:pPr marL="285750" indent="-285750">
              <a:buFont typeface="Arial"/>
              <a:buChar char="•"/>
            </a:pPr>
            <a:r>
              <a:rPr lang="en-GB" dirty="0" smtClean="0">
                <a:solidFill>
                  <a:srgbClr val="0070C0"/>
                </a:solidFill>
                <a:latin typeface="Comic Sans MS" panose="030F0702030302020204" pitchFamily="66" charset="0"/>
              </a:rPr>
              <a:t>Miss </a:t>
            </a:r>
            <a:r>
              <a:rPr lang="en-GB" dirty="0">
                <a:solidFill>
                  <a:srgbClr val="0070C0"/>
                </a:solidFill>
                <a:latin typeface="Comic Sans MS" panose="030F0702030302020204" pitchFamily="66" charset="0"/>
              </a:rPr>
              <a:t>Bell– Spanish – Friday</a:t>
            </a:r>
          </a:p>
          <a:p>
            <a:pPr marL="285750" indent="-285750">
              <a:buFont typeface="Arial"/>
              <a:buChar char="•"/>
            </a:pPr>
            <a:r>
              <a:rPr lang="en-GB" dirty="0">
                <a:solidFill>
                  <a:srgbClr val="0070C0"/>
                </a:solidFill>
                <a:latin typeface="Comic Sans MS" panose="030F0702030302020204" pitchFamily="66" charset="0"/>
              </a:rPr>
              <a:t>Outdoor PE – Mrs Burbidge. </a:t>
            </a:r>
          </a:p>
          <a:p>
            <a:pPr marL="285750" indent="-285750">
              <a:buFont typeface="Arial"/>
              <a:buChar char="•"/>
            </a:pPr>
            <a:r>
              <a:rPr lang="en-GB" dirty="0">
                <a:solidFill>
                  <a:srgbClr val="0070C0"/>
                </a:solidFill>
                <a:latin typeface="Comic Sans MS" panose="030F0702030302020204" pitchFamily="66" charset="0"/>
              </a:rPr>
              <a:t>Mrs Adams – our wonderful TA </a:t>
            </a:r>
          </a:p>
        </p:txBody>
      </p:sp>
      <p:sp>
        <p:nvSpPr>
          <p:cNvPr id="3" name="TextBox 2"/>
          <p:cNvSpPr txBox="1"/>
          <p:nvPr/>
        </p:nvSpPr>
        <p:spPr>
          <a:xfrm>
            <a:off x="1403648" y="18853"/>
            <a:ext cx="597666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Sierra Leone Class Timetable  </a:t>
            </a:r>
          </a:p>
        </p:txBody>
      </p:sp>
    </p:spTree>
    <p:extLst>
      <p:ext uri="{BB962C8B-B14F-4D97-AF65-F5344CB8AC3E}">
        <p14:creationId xmlns:p14="http://schemas.microsoft.com/office/powerpoint/2010/main" val="1693007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404664"/>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School Uniform</a:t>
            </a:r>
          </a:p>
        </p:txBody>
      </p:sp>
      <p:sp>
        <p:nvSpPr>
          <p:cNvPr id="3" name="TextBox 2"/>
          <p:cNvSpPr txBox="1"/>
          <p:nvPr/>
        </p:nvSpPr>
        <p:spPr>
          <a:xfrm>
            <a:off x="323528" y="1268760"/>
            <a:ext cx="7776864" cy="4401205"/>
          </a:xfrm>
          <a:prstGeom prst="rect">
            <a:avLst/>
          </a:prstGeom>
          <a:noFill/>
        </p:spPr>
        <p:txBody>
          <a:bodyPr wrap="square" rtlCol="0">
            <a:spAutoFit/>
          </a:bodyPr>
          <a:lstStyle/>
          <a:p>
            <a:r>
              <a:rPr lang="en-GB" sz="2800" dirty="0">
                <a:solidFill>
                  <a:srgbClr val="0070C0"/>
                </a:solidFill>
                <a:latin typeface="Comic Sans MS" panose="030F0702030302020204" pitchFamily="66" charset="0"/>
              </a:rPr>
              <a:t>Please make sure that your child’s school uniform is clearly labelled.</a:t>
            </a:r>
          </a:p>
          <a:p>
            <a:r>
              <a:rPr lang="en-GB" sz="2800" dirty="0">
                <a:solidFill>
                  <a:srgbClr val="0070C0"/>
                </a:solidFill>
                <a:latin typeface="Comic Sans MS" panose="030F0702030302020204" pitchFamily="66" charset="0"/>
              </a:rPr>
              <a:t> </a:t>
            </a:r>
          </a:p>
          <a:p>
            <a:endParaRPr lang="en-GB" sz="2800" dirty="0">
              <a:solidFill>
                <a:srgbClr val="0070C0"/>
              </a:solidFill>
              <a:latin typeface="Comic Sans MS" panose="030F0702030302020204" pitchFamily="66" charset="0"/>
            </a:endParaRPr>
          </a:p>
          <a:p>
            <a:r>
              <a:rPr lang="en-GB" sz="2800" dirty="0">
                <a:solidFill>
                  <a:srgbClr val="0070C0"/>
                </a:solidFill>
                <a:latin typeface="Comic Sans MS" panose="030F0702030302020204" pitchFamily="66" charset="0"/>
              </a:rPr>
              <a:t>Uniform must follow the school’s policy. </a:t>
            </a:r>
          </a:p>
          <a:p>
            <a:endParaRPr lang="en-GB" sz="2800" dirty="0">
              <a:solidFill>
                <a:srgbClr val="0070C0"/>
              </a:solidFill>
              <a:latin typeface="Comic Sans MS" panose="030F0702030302020204" pitchFamily="66" charset="0"/>
            </a:endParaRPr>
          </a:p>
          <a:p>
            <a:endParaRPr lang="en-GB" sz="2800" dirty="0">
              <a:solidFill>
                <a:srgbClr val="0070C0"/>
              </a:solidFill>
              <a:latin typeface="Comic Sans MS" panose="030F0702030302020204" pitchFamily="66" charset="0"/>
            </a:endParaRPr>
          </a:p>
          <a:p>
            <a:r>
              <a:rPr lang="en-GB" sz="2800" dirty="0">
                <a:solidFill>
                  <a:srgbClr val="0070C0"/>
                </a:solidFill>
                <a:latin typeface="Comic Sans MS" panose="030F0702030302020204" pitchFamily="66" charset="0"/>
              </a:rPr>
              <a:t>Earrings must be removed for PE and swimming lessons. (unless you have emailed </a:t>
            </a:r>
            <a:r>
              <a:rPr lang="en-GB" sz="2800">
                <a:solidFill>
                  <a:srgbClr val="0070C0"/>
                </a:solidFill>
                <a:latin typeface="Comic Sans MS" panose="030F0702030302020204" pitchFamily="66" charset="0"/>
              </a:rPr>
              <a:t>a </a:t>
            </a:r>
            <a:r>
              <a:rPr lang="en-GB" sz="2800" smtClean="0">
                <a:solidFill>
                  <a:srgbClr val="0070C0"/>
                </a:solidFill>
                <a:latin typeface="Comic Sans MS" panose="030F0702030302020204" pitchFamily="66" charset="0"/>
              </a:rPr>
              <a:t>disclaimer)</a:t>
            </a:r>
            <a:endParaRPr lang="en-GB" sz="28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262179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1217" y="404663"/>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What to bring to school </a:t>
            </a:r>
          </a:p>
        </p:txBody>
      </p:sp>
      <p:sp>
        <p:nvSpPr>
          <p:cNvPr id="3" name="TextBox 2"/>
          <p:cNvSpPr txBox="1"/>
          <p:nvPr/>
        </p:nvSpPr>
        <p:spPr>
          <a:xfrm>
            <a:off x="323528" y="1268760"/>
            <a:ext cx="7776864" cy="4985980"/>
          </a:xfrm>
          <a:prstGeom prst="rect">
            <a:avLst/>
          </a:prstGeom>
          <a:noFill/>
        </p:spPr>
        <p:txBody>
          <a:bodyPr wrap="square" rtlCol="0">
            <a:spAutoFit/>
          </a:bodyPr>
          <a:lstStyle/>
          <a:p>
            <a:r>
              <a:rPr lang="en-GB" sz="2400" dirty="0">
                <a:solidFill>
                  <a:srgbClr val="0070C0"/>
                </a:solidFill>
                <a:latin typeface="Comic Sans MS" panose="030F0702030302020204" pitchFamily="66" charset="0"/>
              </a:rPr>
              <a:t>Named water </a:t>
            </a:r>
            <a:r>
              <a:rPr lang="en-GB" sz="2400" dirty="0" smtClean="0">
                <a:solidFill>
                  <a:srgbClr val="0070C0"/>
                </a:solidFill>
                <a:latin typeface="Comic Sans MS" panose="030F0702030302020204" pitchFamily="66" charset="0"/>
              </a:rPr>
              <a:t>bottles, </a:t>
            </a:r>
            <a:r>
              <a:rPr lang="en-GB" sz="2400" dirty="0">
                <a:solidFill>
                  <a:srgbClr val="0070C0"/>
                </a:solidFill>
                <a:latin typeface="Comic Sans MS" panose="030F0702030302020204" pitchFamily="66" charset="0"/>
              </a:rPr>
              <a:t>please</a:t>
            </a:r>
          </a:p>
          <a:p>
            <a:r>
              <a:rPr lang="en-GB" sz="2400" dirty="0">
                <a:solidFill>
                  <a:srgbClr val="0070C0"/>
                </a:solidFill>
                <a:latin typeface="Comic Sans MS" panose="030F0702030302020204" pitchFamily="66" charset="0"/>
              </a:rPr>
              <a:t>Balanced healthy packed lunch and a healthy snack for break</a:t>
            </a:r>
          </a:p>
          <a:p>
            <a:r>
              <a:rPr lang="en-GB" sz="2400" dirty="0">
                <a:solidFill>
                  <a:srgbClr val="0070C0"/>
                </a:solidFill>
                <a:latin typeface="Comic Sans MS" panose="030F0702030302020204" pitchFamily="66" charset="0"/>
              </a:rPr>
              <a:t>Reading Logs and reading books </a:t>
            </a:r>
            <a:r>
              <a:rPr lang="en-GB" sz="2400" dirty="0" smtClean="0">
                <a:solidFill>
                  <a:srgbClr val="0070C0"/>
                </a:solidFill>
                <a:latin typeface="Comic Sans MS" panose="030F0702030302020204" pitchFamily="66" charset="0"/>
              </a:rPr>
              <a:t>daily to school, </a:t>
            </a:r>
            <a:r>
              <a:rPr lang="en-GB" sz="2400" dirty="0">
                <a:solidFill>
                  <a:srgbClr val="0070C0"/>
                </a:solidFill>
                <a:latin typeface="Comic Sans MS" panose="030F0702030302020204" pitchFamily="66" charset="0"/>
              </a:rPr>
              <a:t>to home and vice versa</a:t>
            </a:r>
          </a:p>
          <a:p>
            <a:endParaRPr lang="en-GB" sz="2400" dirty="0">
              <a:solidFill>
                <a:srgbClr val="0070C0"/>
              </a:solidFill>
              <a:latin typeface="Comic Sans MS" panose="030F0702030302020204" pitchFamily="66" charset="0"/>
            </a:endParaRPr>
          </a:p>
          <a:p>
            <a:r>
              <a:rPr lang="en-GB" sz="2400" dirty="0">
                <a:solidFill>
                  <a:srgbClr val="0070C0"/>
                </a:solidFill>
                <a:latin typeface="Comic Sans MS" panose="030F0702030302020204" pitchFamily="66" charset="0"/>
              </a:rPr>
              <a:t>Changes this year:</a:t>
            </a:r>
          </a:p>
          <a:p>
            <a:pPr marL="342900" indent="-342900">
              <a:buFont typeface="Arial" panose="020B0604020202020204" pitchFamily="34" charset="0"/>
              <a:buChar char="•"/>
            </a:pPr>
            <a:r>
              <a:rPr lang="en-GB" sz="2400" dirty="0">
                <a:solidFill>
                  <a:srgbClr val="0070C0"/>
                </a:solidFill>
                <a:latin typeface="Comic Sans MS" panose="030F0702030302020204" pitchFamily="66" charset="0"/>
              </a:rPr>
              <a:t>PE kits should now all be in school every Monday and taken home each Friday to be washed. </a:t>
            </a:r>
          </a:p>
          <a:p>
            <a:pPr marL="342900" indent="-342900">
              <a:buFont typeface="Arial" panose="020B0604020202020204" pitchFamily="34" charset="0"/>
              <a:buChar char="•"/>
            </a:pPr>
            <a:r>
              <a:rPr lang="en-GB" sz="2400" dirty="0">
                <a:solidFill>
                  <a:srgbClr val="0070C0"/>
                </a:solidFill>
                <a:latin typeface="Comic Sans MS" panose="030F0702030302020204" pitchFamily="66" charset="0"/>
              </a:rPr>
              <a:t>Spelling books will stay in school and lists handed out and also found on Google Classroom.</a:t>
            </a: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904863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188640"/>
            <a:ext cx="5616624" cy="584775"/>
          </a:xfrm>
          <a:prstGeom prst="rect">
            <a:avLst/>
          </a:prstGeom>
          <a:noFill/>
        </p:spPr>
        <p:txBody>
          <a:bodyPr wrap="square" rtlCol="0">
            <a:spAutoFit/>
          </a:bodyPr>
          <a:lstStyle/>
          <a:p>
            <a:pPr algn="ctr"/>
            <a:r>
              <a:rPr lang="en-GB" sz="3200" b="1" dirty="0">
                <a:solidFill>
                  <a:srgbClr val="0070C0"/>
                </a:solidFill>
                <a:latin typeface="Arial Rounded MT Bold" panose="020F0704030504030204" pitchFamily="34" charset="0"/>
              </a:rPr>
              <a:t>Behaviour</a:t>
            </a:r>
            <a:r>
              <a:rPr lang="en-GB" sz="3200" b="1" dirty="0">
                <a:solidFill>
                  <a:schemeClr val="accent3"/>
                </a:solidFill>
                <a:latin typeface="Arial Rounded MT Bold" panose="020F0704030504030204" pitchFamily="34" charset="0"/>
              </a:rPr>
              <a:t> </a:t>
            </a:r>
          </a:p>
        </p:txBody>
      </p:sp>
      <p:sp>
        <p:nvSpPr>
          <p:cNvPr id="3" name="TextBox 2"/>
          <p:cNvSpPr txBox="1"/>
          <p:nvPr/>
        </p:nvSpPr>
        <p:spPr>
          <a:xfrm>
            <a:off x="395536" y="836712"/>
            <a:ext cx="7776864" cy="5355312"/>
          </a:xfrm>
          <a:prstGeom prst="rect">
            <a:avLst/>
          </a:prstGeom>
          <a:noFill/>
        </p:spPr>
        <p:txBody>
          <a:bodyPr wrap="square" rtlCol="0">
            <a:spAutoFit/>
          </a:bodyPr>
          <a:lstStyle/>
          <a:p>
            <a:r>
              <a:rPr lang="en-GB" dirty="0">
                <a:solidFill>
                  <a:srgbClr val="0070C0"/>
                </a:solidFill>
                <a:latin typeface="Comic Sans MS" panose="030F0702030302020204" pitchFamily="66" charset="0"/>
              </a:rPr>
              <a:t>Good behaviour in the class is rewarded using the dojo system. </a:t>
            </a:r>
          </a:p>
          <a:p>
            <a:r>
              <a:rPr lang="en-GB" dirty="0">
                <a:solidFill>
                  <a:srgbClr val="0070C0"/>
                </a:solidFill>
                <a:latin typeface="Comic Sans MS" panose="030F0702030302020204" pitchFamily="66" charset="0"/>
              </a:rPr>
              <a:t>Dojo points are added up each week and at the end of each term.  </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Each week there will be a class dojo champion/s (the person with the most dojos). </a:t>
            </a:r>
          </a:p>
          <a:p>
            <a:endParaRPr lang="en-GB" dirty="0">
              <a:solidFill>
                <a:srgbClr val="0070C0"/>
              </a:solidFill>
              <a:latin typeface="Comic Sans MS" panose="030F0702030302020204" pitchFamily="66" charset="0"/>
            </a:endParaRP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Weekly class dojo target:</a:t>
            </a:r>
          </a:p>
          <a:p>
            <a:r>
              <a:rPr lang="en-GB" dirty="0">
                <a:solidFill>
                  <a:srgbClr val="0070C0"/>
                </a:solidFill>
                <a:latin typeface="Comic Sans MS" panose="030F0702030302020204" pitchFamily="66" charset="0"/>
              </a:rPr>
              <a:t>5 weeks – Bronze Star</a:t>
            </a:r>
          </a:p>
          <a:p>
            <a:r>
              <a:rPr lang="en-GB" dirty="0">
                <a:solidFill>
                  <a:srgbClr val="0070C0"/>
                </a:solidFill>
                <a:latin typeface="Comic Sans MS" panose="030F0702030302020204" pitchFamily="66" charset="0"/>
              </a:rPr>
              <a:t>15 weeks – Silver Star</a:t>
            </a:r>
          </a:p>
          <a:p>
            <a:r>
              <a:rPr lang="en-GB" dirty="0">
                <a:solidFill>
                  <a:srgbClr val="0070C0"/>
                </a:solidFill>
                <a:latin typeface="Comic Sans MS" panose="030F0702030302020204" pitchFamily="66" charset="0"/>
              </a:rPr>
              <a:t>25 weeks – Gold Star</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We will also be awarding a class ‘Star of the Week’ each Friday.</a:t>
            </a:r>
          </a:p>
          <a:p>
            <a:r>
              <a:rPr lang="en-GB" dirty="0">
                <a:solidFill>
                  <a:srgbClr val="0070C0"/>
                </a:solidFill>
                <a:latin typeface="Comic Sans MS" panose="030F0702030302020204" pitchFamily="66" charset="0"/>
              </a:rPr>
              <a:t>This will be presented to somebody who has worked exceptionally hard or demonstrated one (or more) of the school’s Christian Values.</a:t>
            </a:r>
          </a:p>
          <a:p>
            <a:endParaRPr lang="en-GB" dirty="0">
              <a:solidFill>
                <a:srgbClr val="0070C0"/>
              </a:solidFill>
              <a:latin typeface="Comic Sans MS" panose="030F0702030302020204" pitchFamily="66" charset="0"/>
            </a:endParaRPr>
          </a:p>
          <a:p>
            <a:r>
              <a:rPr lang="en-GB" dirty="0">
                <a:solidFill>
                  <a:srgbClr val="0070C0"/>
                </a:solidFill>
                <a:latin typeface="Comic Sans MS" panose="030F0702030302020204" pitchFamily="66" charset="0"/>
              </a:rPr>
              <a:t>Happy Book certificates are awarded at the end of each half term. </a:t>
            </a:r>
          </a:p>
          <a:p>
            <a:endParaRPr lang="en-GB" dirty="0">
              <a:solidFill>
                <a:srgbClr val="0070C0"/>
              </a:solidFill>
              <a:latin typeface="Comic Sans MS" panose="030F0702030302020204" pitchFamily="66" charset="0"/>
            </a:endParaRPr>
          </a:p>
          <a:p>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283651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601</TotalTime>
  <Words>1908</Words>
  <Application>Microsoft Office PowerPoint</Application>
  <PresentationFormat>On-screen Show (4:3)</PresentationFormat>
  <Paragraphs>180</Paragraphs>
  <Slides>14</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Arial Rounded MT Bold</vt:lpstr>
      <vt:lpstr>Calibri</vt:lpstr>
      <vt:lpstr>Cambria</vt:lpstr>
      <vt:lpstr>Century Schoolbook</vt:lpstr>
      <vt:lpstr>Comic Sans MS</vt:lpstr>
      <vt:lpstr>MS Mincho</vt:lpstr>
      <vt:lpstr>Symbol</vt:lpstr>
      <vt:lpstr>Times New Roman</vt:lpstr>
      <vt:lpstr>Wingdings</vt:lpstr>
      <vt:lpstr>Wingdings 2</vt:lpstr>
      <vt:lpstr>Oriel</vt:lpstr>
      <vt:lpstr>PowerPoint Presentation</vt:lpstr>
      <vt:lpstr>PowerPoint Presentation</vt:lpstr>
      <vt:lpstr>Sierra Leone Class Curriculum </vt:lpstr>
      <vt:lpstr>Sierra Leone Class Curriculum</vt:lpstr>
      <vt:lpstr>Sierra Leone Class Curriculum </vt:lpstr>
      <vt:lpstr>PowerPoint Presentation</vt:lpstr>
      <vt:lpstr>PowerPoint Presentation</vt:lpstr>
      <vt:lpstr>PowerPoint Presentation</vt:lpstr>
      <vt:lpstr>PowerPoint Presentation</vt:lpstr>
      <vt:lpstr>MTC Times Tables Check</vt:lpstr>
      <vt:lpstr>MTC Times Tables Check</vt:lpstr>
      <vt:lpstr>MTC Times Tables Check</vt:lpstr>
      <vt:lpstr>PowerPoint Presentation</vt:lpstr>
      <vt:lpstr>PowerPoint Presentation</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 McElduff</dc:creator>
  <cp:lastModifiedBy>FHancock</cp:lastModifiedBy>
  <cp:revision>83</cp:revision>
  <dcterms:created xsi:type="dcterms:W3CDTF">2015-09-14T11:28:31Z</dcterms:created>
  <dcterms:modified xsi:type="dcterms:W3CDTF">2022-09-28T10:19:58Z</dcterms:modified>
</cp:coreProperties>
</file>