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1" r:id="rId1"/>
  </p:sldMasterIdLst>
  <p:handoutMasterIdLst>
    <p:handoutMasterId r:id="rId10"/>
  </p:handoutMasterIdLst>
  <p:sldIdLst>
    <p:sldId id="276" r:id="rId2"/>
    <p:sldId id="260" r:id="rId3"/>
    <p:sldId id="258" r:id="rId4"/>
    <p:sldId id="262" r:id="rId5"/>
    <p:sldId id="269" r:id="rId6"/>
    <p:sldId id="265" r:id="rId7"/>
    <p:sldId id="268" r:id="rId8"/>
    <p:sldId id="267" r:id="rId9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FFFF66"/>
    <a:srgbClr val="FF99FF"/>
    <a:srgbClr val="F0D6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 u="none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u="none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 u="none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ED228E4F-4DD4-4414-AA7C-9592F2DA4B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3CF2DF-7B0A-4309-871E-0D0E0D915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226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FC640E-C540-4939-8E23-A7E8F787BA1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86799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FAD104-C0C4-4F68-A404-765F8F75EBA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595536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74688" y="971550"/>
            <a:ext cx="600075" cy="1970088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“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999288" y="2613025"/>
            <a:ext cx="601662" cy="1970088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rtlCol="0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785388-E630-458F-B9AA-8DD8AC61CE1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684854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497910-3619-4117-8DA0-C4CB3631DEA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987269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2795588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222875" y="2133600"/>
            <a:ext cx="0" cy="3967163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039811-1CE4-4D2B-899A-82D5FB02EE5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672000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2795588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222875" y="2133600"/>
            <a:ext cx="0" cy="3967163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BFDE02-4FE9-4287-A854-7862633D833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383041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8ACB75-D29C-4D5C-81F7-2E27DC18D3F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706956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41444F-4BA5-453E-ABEA-962DB9FB8FB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82700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A89AA8-F4E6-47A8-8FEB-3C4B5D86030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18617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7B52F3-AA10-4C25-8DD8-02761B69CB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30526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D76B3-DB7A-40D6-BF76-527BF7FEE7A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4935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75DD2B-9253-46E5-B3B7-861254F8E6D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99682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26460A-7213-4819-8382-76FC48D37A7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02853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A30DEE-EED3-47D1-9902-FAF1F1651D5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52124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B5A1AB-AB66-4FE5-BDCC-4472EDAD4D1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27969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1FCCF-FB26-4ADE-BF29-1DE9A23F2CC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0929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413" y="0"/>
            <a:ext cx="685800" cy="11001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42" name="Title Placeholder 1"/>
          <p:cNvSpPr>
            <a:spLocks noGrp="1"/>
          </p:cNvSpPr>
          <p:nvPr>
            <p:ph type="title"/>
          </p:nvPr>
        </p:nvSpPr>
        <p:spPr bwMode="auto">
          <a:xfrm>
            <a:off x="484188" y="452438"/>
            <a:ext cx="7056437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4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27088" y="2052638"/>
            <a:ext cx="6711950" cy="419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588" y="1828800"/>
            <a:ext cx="990600" cy="22860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18" y="3263107"/>
            <a:ext cx="3859213" cy="2286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050" y="295275"/>
            <a:ext cx="628650" cy="7683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2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DA80A6B-AEFF-4A47-9B3A-6A14755388F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152" r:id="rId1"/>
    <p:sldLayoutId id="2147484153" r:id="rId2"/>
    <p:sldLayoutId id="2147484154" r:id="rId3"/>
    <p:sldLayoutId id="2147484155" r:id="rId4"/>
    <p:sldLayoutId id="2147484156" r:id="rId5"/>
    <p:sldLayoutId id="2147484157" r:id="rId6"/>
    <p:sldLayoutId id="2147484158" r:id="rId7"/>
    <p:sldLayoutId id="2147484159" r:id="rId8"/>
    <p:sldLayoutId id="2147484160" r:id="rId9"/>
    <p:sldLayoutId id="2147484161" r:id="rId10"/>
    <p:sldLayoutId id="2147484162" r:id="rId11"/>
    <p:sldLayoutId id="2147484166" r:id="rId12"/>
    <p:sldLayoutId id="2147484163" r:id="rId13"/>
    <p:sldLayoutId id="2147484167" r:id="rId14"/>
    <p:sldLayoutId id="2147484168" r:id="rId15"/>
    <p:sldLayoutId id="2147484164" r:id="rId16"/>
    <p:sldLayoutId id="2147484165" r:id="rId17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entury Gothic" panose="020B0502020202020204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entury Gothic" panose="020B0502020202020204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entury Gothic" panose="020B0502020202020204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entury Gothic" panose="020B0502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rgbClr val="8AD0D6"/>
        </a:buClr>
        <a:buSzPct val="80000"/>
        <a:buFont typeface="Wingdings 3" panose="05040102010807070707" pitchFamily="18" charset="2"/>
        <a:buChar char=""/>
        <a:defRPr sz="200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rgbClr val="8AD0D6"/>
        </a:buClr>
        <a:buSzPct val="80000"/>
        <a:buFont typeface="Wingdings 3" panose="05040102010807070707" pitchFamily="18" charset="2"/>
        <a:buChar char=""/>
        <a:defRPr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rgbClr val="8AD0D6"/>
        </a:buClr>
        <a:buSzPct val="80000"/>
        <a:buFont typeface="Wingdings 3" panose="05040102010807070707" pitchFamily="18" charset="2"/>
        <a:buChar char=""/>
        <a:defRPr sz="160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rgbClr val="8AD0D6"/>
        </a:buClr>
        <a:buSzPct val="80000"/>
        <a:buFont typeface="Wingdings 3" panose="05040102010807070707" pitchFamily="18" charset="2"/>
        <a:buChar char=""/>
        <a:defRPr sz="140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rgbClr val="8AD0D6"/>
        </a:buClr>
        <a:buSzPct val="80000"/>
        <a:buFont typeface="Wingdings 3" panose="05040102010807070707" pitchFamily="18" charset="2"/>
        <a:buChar char=""/>
        <a:defRPr sz="140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a@stmarysprimarypulborough.co.uk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5" descr="blackboar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404813"/>
            <a:ext cx="8497888" cy="611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1411288" y="477838"/>
            <a:ext cx="6121400" cy="1079500"/>
          </a:xfrm>
        </p:spPr>
        <p:txBody>
          <a:bodyPr/>
          <a:lstStyle/>
          <a:p>
            <a:pPr algn="ctr" eaLnBrk="1" hangingPunct="1"/>
            <a:r>
              <a:rPr lang="en-GB" altLang="en-US" sz="4000" b="1" u="sng" smtClean="0">
                <a:solidFill>
                  <a:srgbClr val="FFFF66"/>
                </a:solidFill>
                <a:latin typeface="AbcTeacher" pitchFamily="2" charset="0"/>
              </a:rPr>
              <a:t>Meet the Teacher</a:t>
            </a:r>
            <a:r>
              <a:rPr lang="en-GB" altLang="en-US" sz="4000" b="1" smtClean="0">
                <a:solidFill>
                  <a:srgbClr val="FFFF66"/>
                </a:solidFill>
                <a:latin typeface="AbcTeacher" pitchFamily="2" charset="0"/>
              </a:rPr>
              <a:t> </a:t>
            </a:r>
            <a:br>
              <a:rPr lang="en-GB" altLang="en-US" sz="4000" b="1" smtClean="0">
                <a:solidFill>
                  <a:srgbClr val="FFFF66"/>
                </a:solidFill>
                <a:latin typeface="AbcTeacher" pitchFamily="2" charset="0"/>
              </a:rPr>
            </a:br>
            <a:r>
              <a:rPr lang="en-GB" altLang="en-US" sz="2400" b="1" u="sng" smtClean="0">
                <a:solidFill>
                  <a:srgbClr val="FFFF66"/>
                </a:solidFill>
                <a:latin typeface="AbcTeacher" pitchFamily="2" charset="0"/>
              </a:rPr>
              <a:t>South Africa Class – September 2023</a:t>
            </a:r>
            <a:endParaRPr lang="en-GB" altLang="en-US" sz="2400" b="1" u="sng" smtClean="0">
              <a:solidFill>
                <a:srgbClr val="CCFFCC"/>
              </a:solidFill>
              <a:latin typeface="AbcTeacher" pitchFamily="2" charset="0"/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idx="1"/>
          </p:nvPr>
        </p:nvSpPr>
        <p:spPr>
          <a:xfrm>
            <a:off x="819150" y="1804988"/>
            <a:ext cx="6711950" cy="4464050"/>
          </a:xfrm>
        </p:spPr>
        <p:txBody>
          <a:bodyPr rtlCol="0">
            <a:normAutofit/>
          </a:bodyPr>
          <a:lstStyle/>
          <a:p>
            <a:pPr marL="342906" indent="-27432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Tx/>
              <a:buNone/>
              <a:defRPr/>
            </a:pPr>
            <a:r>
              <a:rPr lang="en-GB" altLang="en-US" b="1" dirty="0" smtClean="0">
                <a:solidFill>
                  <a:srgbClr val="FF0000"/>
                </a:solidFill>
                <a:latin typeface="AbcTeacher" pitchFamily="2" charset="0"/>
              </a:rPr>
              <a:t>Miss Turner – South Africa Class</a:t>
            </a:r>
          </a:p>
          <a:p>
            <a:pPr marL="342906" indent="-27432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Tx/>
              <a:buNone/>
              <a:defRPr/>
            </a:pPr>
            <a:r>
              <a:rPr lang="en-GB" altLang="en-US" b="1" dirty="0" smtClean="0">
                <a:solidFill>
                  <a:srgbClr val="FF0000"/>
                </a:solidFill>
                <a:latin typeface="AbcTeacher" pitchFamily="2" charset="0"/>
              </a:rPr>
              <a:t>TA support: </a:t>
            </a:r>
          </a:p>
          <a:p>
            <a:pPr marL="342906" indent="-27432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Tx/>
              <a:buNone/>
              <a:defRPr/>
            </a:pPr>
            <a:r>
              <a:rPr lang="en-GB" altLang="en-US" b="1" dirty="0" smtClean="0">
                <a:solidFill>
                  <a:srgbClr val="FF0000"/>
                </a:solidFill>
                <a:latin typeface="AbcTeacher" pitchFamily="2" charset="0"/>
              </a:rPr>
              <a:t>Mrs Shepherd - Monday</a:t>
            </a:r>
          </a:p>
          <a:p>
            <a:pPr marL="342906" indent="-27432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Tx/>
              <a:buNone/>
              <a:defRPr/>
            </a:pPr>
            <a:r>
              <a:rPr lang="en-GB" altLang="en-US" b="1" dirty="0" smtClean="0">
                <a:solidFill>
                  <a:srgbClr val="FF0000"/>
                </a:solidFill>
                <a:latin typeface="AbcTeacher" pitchFamily="2" charset="0"/>
              </a:rPr>
              <a:t>Mrs Bryan – Tues, Weds, Thurs, Fri</a:t>
            </a:r>
          </a:p>
          <a:p>
            <a:pPr marL="342906" indent="-27432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Tx/>
              <a:buNone/>
              <a:defRPr/>
            </a:pPr>
            <a:r>
              <a:rPr lang="en-GB" altLang="en-US" b="1" dirty="0" smtClean="0">
                <a:solidFill>
                  <a:srgbClr val="FF0000"/>
                </a:solidFill>
                <a:latin typeface="AbcTeacher" pitchFamily="2" charset="0"/>
                <a:hlinkClick r:id="rId3"/>
              </a:rPr>
              <a:t>sa@stmarysprimarypulborough.co.uk</a:t>
            </a:r>
            <a:endParaRPr lang="en-GB" altLang="en-US" b="1" dirty="0" smtClean="0">
              <a:solidFill>
                <a:srgbClr val="FF0000"/>
              </a:solidFill>
              <a:latin typeface="AbcTeacher" pitchFamily="2" charset="0"/>
            </a:endParaRPr>
          </a:p>
          <a:p>
            <a:pPr marL="342906" indent="-27432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panose="05040102010807070707" pitchFamily="18" charset="2"/>
              <a:buNone/>
              <a:defRPr/>
            </a:pPr>
            <a:endParaRPr lang="en-GB" altLang="en-US" b="1" dirty="0">
              <a:solidFill>
                <a:srgbClr val="FF0000"/>
              </a:solidFill>
              <a:latin typeface="AbcTeacher" pitchFamily="2" charset="0"/>
            </a:endParaRPr>
          </a:p>
          <a:p>
            <a:pPr marL="342906" indent="-27432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Tx/>
              <a:buNone/>
              <a:defRPr/>
            </a:pPr>
            <a:r>
              <a:rPr lang="en-GB" altLang="en-US" b="1" dirty="0" smtClean="0">
                <a:solidFill>
                  <a:srgbClr val="FF0000"/>
                </a:solidFill>
                <a:latin typeface="AbcTeacher" pitchFamily="2" charset="0"/>
              </a:rPr>
              <a:t>PPA Teachers (Thursday)</a:t>
            </a:r>
          </a:p>
          <a:p>
            <a:pPr marL="342906" indent="-27432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Tx/>
              <a:buNone/>
              <a:defRPr/>
            </a:pPr>
            <a:r>
              <a:rPr lang="en-GB" altLang="en-US" b="1" dirty="0" smtClean="0">
                <a:solidFill>
                  <a:srgbClr val="FF0000"/>
                </a:solidFill>
                <a:latin typeface="AbcTeacher" pitchFamily="2" charset="0"/>
              </a:rPr>
              <a:t>Mrs </a:t>
            </a:r>
            <a:r>
              <a:rPr lang="en-GB" altLang="en-US" b="1" dirty="0" err="1" smtClean="0">
                <a:solidFill>
                  <a:srgbClr val="FF0000"/>
                </a:solidFill>
                <a:latin typeface="AbcTeacher" pitchFamily="2" charset="0"/>
              </a:rPr>
              <a:t>Callender</a:t>
            </a:r>
            <a:r>
              <a:rPr lang="en-GB" altLang="en-US" b="1" dirty="0" smtClean="0">
                <a:solidFill>
                  <a:srgbClr val="FF0000"/>
                </a:solidFill>
                <a:latin typeface="AbcTeacher" pitchFamily="2" charset="0"/>
              </a:rPr>
              <a:t> – Outdoor PE (Games/Athletics)</a:t>
            </a:r>
          </a:p>
          <a:p>
            <a:pPr marL="342906" indent="-27432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Tx/>
              <a:buNone/>
              <a:defRPr/>
            </a:pPr>
            <a:r>
              <a:rPr lang="en-GB" altLang="en-US" b="1" dirty="0" smtClean="0">
                <a:solidFill>
                  <a:srgbClr val="FF0000"/>
                </a:solidFill>
                <a:latin typeface="AbcTeacher" pitchFamily="2" charset="0"/>
              </a:rPr>
              <a:t>Miss Bell – Spanish</a:t>
            </a:r>
          </a:p>
          <a:p>
            <a:pPr marL="342906" indent="-27432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Tx/>
              <a:buNone/>
              <a:defRPr/>
            </a:pPr>
            <a:endParaRPr lang="en-GB" altLang="en-US" sz="2400" b="1" dirty="0" smtClean="0">
              <a:solidFill>
                <a:srgbClr val="FF0000"/>
              </a:solidFill>
              <a:latin typeface="AbcTeacher" pitchFamily="2" charset="0"/>
            </a:endParaRPr>
          </a:p>
        </p:txBody>
      </p:sp>
      <p:pic>
        <p:nvPicPr>
          <p:cNvPr id="6149" name="Picture 6" descr="Flag of South Africa.sv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3950" y="1804988"/>
            <a:ext cx="2160588" cy="143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" descr="blackboar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404813"/>
            <a:ext cx="8353425" cy="554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620713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b="1" u="sng" smtClean="0">
                <a:solidFill>
                  <a:srgbClr val="CCFFCC"/>
                </a:solidFill>
                <a:latin typeface="AbcTeacher" pitchFamily="2" charset="0"/>
              </a:rPr>
              <a:t>Lunches, Snacks and Water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idx="1"/>
          </p:nvPr>
        </p:nvSpPr>
        <p:spPr>
          <a:xfrm>
            <a:off x="1116013" y="1557338"/>
            <a:ext cx="6711950" cy="4195762"/>
          </a:xfrm>
        </p:spPr>
        <p:txBody>
          <a:bodyPr rtlCol="0">
            <a:normAutofit fontScale="85000" lnSpcReduction="20000"/>
          </a:bodyPr>
          <a:lstStyle/>
          <a:p>
            <a:pPr marL="342906" indent="-274320" defTabSz="457207" eaLnBrk="1" fontAlgn="auto" hangingPunct="1"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  <a:buFontTx/>
              <a:buNone/>
              <a:defRPr/>
            </a:pPr>
            <a:r>
              <a:rPr lang="en-GB" altLang="en-US" sz="3000" dirty="0" smtClean="0">
                <a:solidFill>
                  <a:srgbClr val="FF0000"/>
                </a:solidFill>
                <a:latin typeface="AbcTeacher" pitchFamily="2" charset="0"/>
              </a:rPr>
              <a:t>   </a:t>
            </a:r>
            <a:r>
              <a:rPr lang="en-GB" altLang="en-US" sz="3000" b="1" dirty="0" smtClean="0">
                <a:solidFill>
                  <a:srgbClr val="FF0000"/>
                </a:solidFill>
                <a:latin typeface="AbcTeacher" pitchFamily="2" charset="0"/>
              </a:rPr>
              <a:t>Sign up for hot school meals at the </a:t>
            </a:r>
            <a:r>
              <a:rPr lang="en-GB" altLang="en-US" sz="3000" b="1" dirty="0">
                <a:solidFill>
                  <a:srgbClr val="FF0000"/>
                </a:solidFill>
                <a:latin typeface="AbcTeacher" pitchFamily="2" charset="0"/>
              </a:rPr>
              <a:t>S</a:t>
            </a:r>
            <a:r>
              <a:rPr lang="en-GB" altLang="en-US" sz="3000" b="1" dirty="0" smtClean="0">
                <a:solidFill>
                  <a:srgbClr val="FF0000"/>
                </a:solidFill>
                <a:latin typeface="AbcTeacher" pitchFamily="2" charset="0"/>
              </a:rPr>
              <a:t>chool </a:t>
            </a:r>
            <a:r>
              <a:rPr lang="en-GB" altLang="en-US" sz="3000" b="1" dirty="0">
                <a:solidFill>
                  <a:srgbClr val="FF0000"/>
                </a:solidFill>
                <a:latin typeface="AbcTeacher" pitchFamily="2" charset="0"/>
              </a:rPr>
              <a:t>O</a:t>
            </a:r>
            <a:r>
              <a:rPr lang="en-GB" altLang="en-US" sz="3000" b="1" dirty="0" smtClean="0">
                <a:solidFill>
                  <a:srgbClr val="FF0000"/>
                </a:solidFill>
                <a:latin typeface="AbcTeacher" pitchFamily="2" charset="0"/>
              </a:rPr>
              <a:t>ffice</a:t>
            </a:r>
            <a:r>
              <a:rPr lang="en-GB" altLang="en-US" sz="3000" b="1" dirty="0" smtClean="0">
                <a:solidFill>
                  <a:srgbClr val="FF0000"/>
                </a:solidFill>
                <a:latin typeface="AbcTeacher" pitchFamily="2" charset="0"/>
              </a:rPr>
              <a:t>.</a:t>
            </a:r>
          </a:p>
          <a:p>
            <a:pPr marL="342906" indent="-274320" defTabSz="457207" eaLnBrk="1" fontAlgn="auto" hangingPunct="1"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  <a:buFontTx/>
              <a:buNone/>
              <a:defRPr/>
            </a:pPr>
            <a:r>
              <a:rPr lang="en-GB" altLang="en-US" sz="3000" dirty="0" smtClean="0">
                <a:solidFill>
                  <a:srgbClr val="FF0000"/>
                </a:solidFill>
                <a:latin typeface="AbcTeacher" pitchFamily="2" charset="0"/>
              </a:rPr>
              <a:t>   Fruit/healthy snack can be brought in for break times. </a:t>
            </a:r>
          </a:p>
          <a:p>
            <a:pPr marL="342906" indent="-274320" defTabSz="457207" eaLnBrk="1" fontAlgn="auto" hangingPunct="1"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  <a:buFontTx/>
              <a:buNone/>
              <a:defRPr/>
            </a:pPr>
            <a:r>
              <a:rPr lang="en-GB" altLang="en-US" sz="3000" dirty="0">
                <a:solidFill>
                  <a:srgbClr val="FF0000"/>
                </a:solidFill>
                <a:latin typeface="AbcTeacher" pitchFamily="2" charset="0"/>
              </a:rPr>
              <a:t> </a:t>
            </a:r>
            <a:r>
              <a:rPr lang="en-GB" altLang="en-US" sz="3000" dirty="0" smtClean="0">
                <a:solidFill>
                  <a:srgbClr val="FF0000"/>
                </a:solidFill>
                <a:latin typeface="AbcTeacher" pitchFamily="2" charset="0"/>
              </a:rPr>
              <a:t>  Please note that we are a </a:t>
            </a:r>
            <a:r>
              <a:rPr lang="en-GB" altLang="en-US" sz="3000" b="1" dirty="0" smtClean="0">
                <a:solidFill>
                  <a:srgbClr val="FF0000"/>
                </a:solidFill>
                <a:latin typeface="AbcTeacher" pitchFamily="2" charset="0"/>
              </a:rPr>
              <a:t>nut-free</a:t>
            </a:r>
            <a:r>
              <a:rPr lang="en-GB" altLang="en-US" sz="3000" dirty="0" smtClean="0">
                <a:solidFill>
                  <a:srgbClr val="FF0000"/>
                </a:solidFill>
                <a:latin typeface="AbcTeacher" pitchFamily="2" charset="0"/>
              </a:rPr>
              <a:t> </a:t>
            </a:r>
            <a:r>
              <a:rPr lang="en-GB" altLang="en-US" sz="3000" dirty="0" smtClean="0">
                <a:solidFill>
                  <a:srgbClr val="FF0000"/>
                </a:solidFill>
                <a:latin typeface="AbcTeacher" pitchFamily="2" charset="0"/>
              </a:rPr>
              <a:t>school. </a:t>
            </a:r>
          </a:p>
          <a:p>
            <a:pPr marL="342906" indent="-27432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Tx/>
              <a:buNone/>
              <a:defRPr/>
            </a:pPr>
            <a:r>
              <a:rPr lang="en-GB" altLang="en-US" sz="3000" dirty="0" smtClean="0">
                <a:solidFill>
                  <a:srgbClr val="FF0000"/>
                </a:solidFill>
                <a:latin typeface="AbcTeacher" pitchFamily="2" charset="0"/>
              </a:rPr>
              <a:t>   Water bottles</a:t>
            </a:r>
            <a:r>
              <a:rPr lang="en-US" altLang="en-US" sz="3000" dirty="0" smtClean="0">
                <a:solidFill>
                  <a:srgbClr val="FF0000"/>
                </a:solidFill>
                <a:latin typeface="AbcTeacher" pitchFamily="2" charset="0"/>
              </a:rPr>
              <a:t> are kept in the classroom and can be accessed at all times – please ensure these are named.</a:t>
            </a:r>
            <a:endParaRPr lang="en-GB" altLang="en-US" sz="3000" dirty="0" smtClean="0">
              <a:solidFill>
                <a:srgbClr val="FF0000"/>
              </a:solidFill>
              <a:latin typeface="AbcTeacher" pitchFamily="2" charset="0"/>
            </a:endParaRPr>
          </a:p>
          <a:p>
            <a:pPr marL="342906" indent="-27432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Tx/>
              <a:buNone/>
              <a:defRPr/>
            </a:pPr>
            <a:endParaRPr lang="en-GB" altLang="en-US" sz="3000" dirty="0" smtClean="0">
              <a:solidFill>
                <a:schemeClr val="bg1"/>
              </a:solidFill>
              <a:latin typeface="AbcTeacher" pitchFamily="2" charset="0"/>
            </a:endParaRPr>
          </a:p>
          <a:p>
            <a:pPr marL="342906" indent="-27432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Tx/>
              <a:buNone/>
              <a:defRPr/>
            </a:pPr>
            <a:r>
              <a:rPr lang="en-GB" altLang="en-US" sz="3000" dirty="0" smtClean="0">
                <a:solidFill>
                  <a:schemeClr val="bg1"/>
                </a:solidFill>
                <a:latin typeface="AbcTeacher" pitchFamily="2" charset="0"/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5" descr="blackboar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15888"/>
            <a:ext cx="8497888" cy="655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8229600" cy="720725"/>
          </a:xfrm>
        </p:spPr>
        <p:txBody>
          <a:bodyPr/>
          <a:lstStyle/>
          <a:p>
            <a:pPr eaLnBrk="1" hangingPunct="1"/>
            <a:r>
              <a:rPr lang="en-GB" altLang="en-US" b="1" u="sng" smtClean="0">
                <a:solidFill>
                  <a:srgbClr val="CCFFCC"/>
                </a:solidFill>
                <a:latin typeface="AbcTeacher" pitchFamily="2" charset="0"/>
              </a:rPr>
              <a:t>Homework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idx="1"/>
          </p:nvPr>
        </p:nvSpPr>
        <p:spPr>
          <a:xfrm>
            <a:off x="120650" y="836613"/>
            <a:ext cx="8447088" cy="51117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altLang="en-US" sz="3600" smtClean="0">
                <a:solidFill>
                  <a:schemeClr val="bg1"/>
                </a:solidFill>
                <a:latin typeface="AbcTeacher" pitchFamily="2" charset="0"/>
              </a:rPr>
              <a:t>	</a:t>
            </a:r>
            <a:r>
              <a:rPr lang="en-GB" altLang="en-US" sz="1700" b="1" smtClean="0">
                <a:solidFill>
                  <a:srgbClr val="FF0000"/>
                </a:solidFill>
                <a:latin typeface="AbcTeacher" pitchFamily="2" charset="0"/>
              </a:rPr>
              <a:t>Log in details for all online learning platforms have been shared via email.</a:t>
            </a:r>
          </a:p>
          <a:p>
            <a:pPr eaLnBrk="1" hangingPunct="1">
              <a:lnSpc>
                <a:spcPct val="80000"/>
              </a:lnSpc>
              <a:buFont typeface="Wingdings 3" panose="05040102010807070707" pitchFamily="18" charset="2"/>
              <a:buNone/>
            </a:pPr>
            <a:r>
              <a:rPr lang="en-GB" altLang="en-US" sz="1700" b="1" smtClean="0">
                <a:solidFill>
                  <a:srgbClr val="FF0000"/>
                </a:solidFill>
                <a:latin typeface="AbcTeacher" pitchFamily="2" charset="0"/>
              </a:rPr>
              <a:t>	Homework grids – will be shared on Google Classroom half termly. Please submit an electronic version of work or upload a photograph, or return your home learning to school so that feedback can be provided.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altLang="en-US" sz="1700" b="1" smtClean="0">
                <a:solidFill>
                  <a:srgbClr val="FF0000"/>
                </a:solidFill>
                <a:latin typeface="AbcTeacher" pitchFamily="2" charset="0"/>
              </a:rPr>
              <a:t>	It is expected that children will complete one piece of homework each week so that the workload is spread evenly. There are English, Maths, Science and Art/DT tasks to choose from.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altLang="en-US" sz="1700" b="1" smtClean="0">
                <a:solidFill>
                  <a:srgbClr val="FF0000"/>
                </a:solidFill>
                <a:latin typeface="AbcTeacher" pitchFamily="2" charset="0"/>
              </a:rPr>
              <a:t>	Tasks are centred towards our topics – ‘Into the Unknown’ and ‘Peasants, Princes and Pestilence.’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altLang="en-US" sz="1700" b="1" smtClean="0">
                <a:solidFill>
                  <a:srgbClr val="FF0000"/>
                </a:solidFill>
                <a:latin typeface="AbcTeacher" pitchFamily="2" charset="0"/>
              </a:rPr>
              <a:t>    	</a:t>
            </a:r>
            <a:r>
              <a:rPr lang="en-GB" altLang="en-US" sz="1700" b="1" u="sng" smtClean="0">
                <a:solidFill>
                  <a:srgbClr val="FF0000"/>
                </a:solidFill>
                <a:latin typeface="AbcTeacher" pitchFamily="2" charset="0"/>
              </a:rPr>
              <a:t>Reading log:</a:t>
            </a:r>
            <a:r>
              <a:rPr lang="en-GB" altLang="en-US" sz="1700" b="1" smtClean="0">
                <a:solidFill>
                  <a:srgbClr val="FF0000"/>
                </a:solidFill>
                <a:latin typeface="AbcTeacher" pitchFamily="2" charset="0"/>
              </a:rPr>
              <a:t> Our expectation is at least 3 entries each week.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altLang="en-US" sz="1700" b="1" smtClean="0">
                <a:solidFill>
                  <a:srgbClr val="FF0000"/>
                </a:solidFill>
                <a:latin typeface="AbcTeacher" pitchFamily="2" charset="0"/>
              </a:rPr>
              <a:t>      Reading logs will be checked daily and home reading will be rewarded with dojo points.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altLang="en-US" sz="1700" b="1" smtClean="0">
                <a:solidFill>
                  <a:srgbClr val="FF0000"/>
                </a:solidFill>
                <a:latin typeface="AbcTeacher" pitchFamily="2" charset="0"/>
              </a:rPr>
              <a:t>	Please encourage children to include their personal responses to texts read.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altLang="en-US" sz="1700" b="1" smtClean="0">
                <a:solidFill>
                  <a:srgbClr val="FF0000"/>
                </a:solidFill>
                <a:latin typeface="AbcTeacher" pitchFamily="2" charset="0"/>
              </a:rPr>
              <a:t>	</a:t>
            </a:r>
            <a:r>
              <a:rPr lang="en-GB" altLang="en-US" sz="1700" b="1" u="sng" smtClean="0">
                <a:solidFill>
                  <a:srgbClr val="FF0000"/>
                </a:solidFill>
                <a:latin typeface="AbcTeacher" pitchFamily="2" charset="0"/>
              </a:rPr>
              <a:t>Spellings:</a:t>
            </a:r>
            <a:r>
              <a:rPr lang="en-GB" altLang="en-US" sz="1700" b="1" smtClean="0">
                <a:solidFill>
                  <a:srgbClr val="FF0000"/>
                </a:solidFill>
                <a:latin typeface="AbcTeacher" pitchFamily="2" charset="0"/>
              </a:rPr>
              <a:t> Monday (statutory lists of spellings for new NC and occurring in SATs). Spelling books remain in school and word lists will be uploaded to Google Classroom each week.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altLang="en-US" sz="1700" b="1" smtClean="0">
                <a:solidFill>
                  <a:srgbClr val="FF0000"/>
                </a:solidFill>
                <a:latin typeface="AbcTeacher" pitchFamily="2" charset="0"/>
              </a:rPr>
              <a:t>     </a:t>
            </a:r>
            <a:r>
              <a:rPr lang="en-GB" altLang="en-US" sz="1700" b="1" u="sng" smtClean="0">
                <a:solidFill>
                  <a:srgbClr val="FF0000"/>
                </a:solidFill>
                <a:latin typeface="AbcTeacher" pitchFamily="2" charset="0"/>
              </a:rPr>
              <a:t>Maths:</a:t>
            </a:r>
            <a:r>
              <a:rPr lang="en-GB" altLang="en-US" sz="1700" b="1" smtClean="0">
                <a:solidFill>
                  <a:srgbClr val="FF0000"/>
                </a:solidFill>
                <a:latin typeface="AbcTeacher" pitchFamily="2" charset="0"/>
              </a:rPr>
              <a:t> TT Rockstars – little and often!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altLang="en-US" sz="1700" b="1" smtClean="0">
                <a:solidFill>
                  <a:srgbClr val="FF0000"/>
                </a:solidFill>
                <a:latin typeface="AbcTeacher" pitchFamily="2" charset="0"/>
              </a:rPr>
              <a:t>	</a:t>
            </a:r>
            <a:r>
              <a:rPr lang="en-GB" altLang="en-US" sz="1700" b="1" u="sng" smtClean="0">
                <a:solidFill>
                  <a:srgbClr val="FF0000"/>
                </a:solidFill>
                <a:latin typeface="AbcTeacher" pitchFamily="2" charset="0"/>
              </a:rPr>
              <a:t>Accelerated Reader and MyOn:</a:t>
            </a:r>
            <a:r>
              <a:rPr lang="en-GB" altLang="en-US" sz="1700" b="1" smtClean="0">
                <a:solidFill>
                  <a:srgbClr val="FF0000"/>
                </a:solidFill>
                <a:latin typeface="AbcTeacher" pitchFamily="2" charset="0"/>
              </a:rPr>
              <a:t> Online platform for reading. Please encourage children to complete the relevant quiz once they have finished their book.</a:t>
            </a:r>
            <a:endParaRPr lang="en-GB" altLang="en-US" sz="2200" b="1" smtClean="0">
              <a:solidFill>
                <a:srgbClr val="FF0000"/>
              </a:solidFill>
              <a:latin typeface="AbcTeacher" pitchFamily="2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altLang="en-US" b="1" smtClean="0">
                <a:solidFill>
                  <a:srgbClr val="FF0000"/>
                </a:solidFill>
                <a:latin typeface="AbcTeacher" pitchFamily="2" charset="0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5" descr="blackboar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404813"/>
            <a:ext cx="8496300" cy="5640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76250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b="1" u="sng" smtClean="0">
                <a:solidFill>
                  <a:srgbClr val="CCFFCC"/>
                </a:solidFill>
                <a:latin typeface="AbcTeacher" pitchFamily="2" charset="0"/>
              </a:rPr>
              <a:t>Rewards and Sanctions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433388" y="1285875"/>
            <a:ext cx="8229600" cy="3878263"/>
          </a:xfrm>
        </p:spPr>
        <p:txBody>
          <a:bodyPr rtlCol="0">
            <a:normAutofit/>
          </a:bodyPr>
          <a:lstStyle/>
          <a:p>
            <a:pPr marL="342906" indent="-274320" algn="ctr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Tx/>
              <a:buNone/>
              <a:defRPr/>
            </a:pPr>
            <a:r>
              <a:rPr lang="en-GB" altLang="en-US" sz="2800" b="1" dirty="0" smtClean="0">
                <a:solidFill>
                  <a:srgbClr val="FF0000"/>
                </a:solidFill>
                <a:latin typeface="AbcTeacher" pitchFamily="2" charset="0"/>
              </a:rPr>
              <a:t>Everybody at St Mary’s School believes in praising positive behaviour and hard work!    </a:t>
            </a:r>
          </a:p>
          <a:p>
            <a:pPr marL="342906" indent="-27432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n-GB" altLang="en-US" sz="2800" b="1" dirty="0" smtClean="0">
                <a:solidFill>
                  <a:srgbClr val="FF0000"/>
                </a:solidFill>
                <a:latin typeface="AbcTeacher" pitchFamily="2" charset="0"/>
              </a:rPr>
              <a:t>Dojo points:</a:t>
            </a:r>
            <a:r>
              <a:rPr lang="en-US" altLang="en-US" sz="2800" b="1" dirty="0" smtClean="0">
                <a:solidFill>
                  <a:srgbClr val="FF0000"/>
                </a:solidFill>
                <a:latin typeface="AbcTeacher" pitchFamily="2" charset="0"/>
              </a:rPr>
              <a:t> </a:t>
            </a:r>
            <a:r>
              <a:rPr lang="en-GB" altLang="en-US" sz="2800" b="1" dirty="0" smtClean="0">
                <a:solidFill>
                  <a:srgbClr val="FF0000"/>
                </a:solidFill>
                <a:latin typeface="AbcTeacher" pitchFamily="2" charset="0"/>
              </a:rPr>
              <a:t>gold, silver and bronze badges</a:t>
            </a:r>
          </a:p>
          <a:p>
            <a:pPr marL="342906" indent="-27432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n-GB" altLang="en-US" sz="2800" b="1" dirty="0" smtClean="0">
                <a:solidFill>
                  <a:srgbClr val="FF0000"/>
                </a:solidFill>
                <a:latin typeface="AbcTeacher" pitchFamily="2" charset="0"/>
              </a:rPr>
              <a:t>School Celebrations – Happy Book awards, vine leaves, TT </a:t>
            </a:r>
            <a:r>
              <a:rPr lang="en-GB" altLang="en-US" sz="2800" b="1" dirty="0" err="1" smtClean="0">
                <a:solidFill>
                  <a:srgbClr val="FF0000"/>
                </a:solidFill>
                <a:latin typeface="AbcTeacher" pitchFamily="2" charset="0"/>
              </a:rPr>
              <a:t>Rockstars</a:t>
            </a:r>
            <a:r>
              <a:rPr lang="en-GB" altLang="en-US" sz="2800" b="1" dirty="0" smtClean="0">
                <a:solidFill>
                  <a:srgbClr val="FF0000"/>
                </a:solidFill>
                <a:latin typeface="AbcTeacher" pitchFamily="2" charset="0"/>
              </a:rPr>
              <a:t> </a:t>
            </a:r>
            <a:r>
              <a:rPr lang="en-GB" altLang="en-US" sz="2800" b="1" dirty="0" err="1" smtClean="0">
                <a:solidFill>
                  <a:srgbClr val="FF0000"/>
                </a:solidFill>
                <a:latin typeface="AbcTeacher" pitchFamily="2" charset="0"/>
              </a:rPr>
              <a:t>leaderboard</a:t>
            </a:r>
            <a:endParaRPr lang="en-GB" altLang="en-US" sz="2800" b="1" dirty="0" smtClean="0">
              <a:solidFill>
                <a:srgbClr val="FF0000"/>
              </a:solidFill>
              <a:latin typeface="AbcTeacher" pitchFamily="2" charset="0"/>
            </a:endParaRPr>
          </a:p>
          <a:p>
            <a:pPr marL="342906" indent="-27432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n-GB" altLang="en-US" sz="2800" b="1" dirty="0" smtClean="0">
                <a:solidFill>
                  <a:srgbClr val="FF0000"/>
                </a:solidFill>
                <a:latin typeface="AbcTeacher" pitchFamily="2" charset="0"/>
              </a:rPr>
              <a:t>Class Awards – Star of the Week, Dojo Champion  </a:t>
            </a:r>
          </a:p>
          <a:p>
            <a:pPr marL="68586" indent="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panose="05040102010807070707" pitchFamily="18" charset="2"/>
              <a:buNone/>
              <a:defRPr/>
            </a:pPr>
            <a:endParaRPr lang="en-GB" altLang="en-US" b="1" dirty="0" smtClean="0">
              <a:solidFill>
                <a:srgbClr val="FF0000"/>
              </a:solidFill>
              <a:latin typeface="AbcTeacher" pitchFamily="2" charset="0"/>
            </a:endParaRPr>
          </a:p>
          <a:p>
            <a:pPr marL="342906" indent="-27432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Tx/>
              <a:buNone/>
              <a:defRPr/>
            </a:pPr>
            <a:endParaRPr lang="en-GB" altLang="en-US" b="1" dirty="0" smtClean="0">
              <a:solidFill>
                <a:srgbClr val="FF0000"/>
              </a:solidFill>
              <a:latin typeface="AbcTeacher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052513"/>
            <a:ext cx="8229600" cy="1143000"/>
          </a:xfrm>
        </p:spPr>
        <p:txBody>
          <a:bodyPr rtlCol="0">
            <a:normAutofit fontScale="90000"/>
          </a:bodyPr>
          <a:lstStyle/>
          <a:p>
            <a:pPr defTabSz="457207" eaLnBrk="1" fontAlgn="auto" hangingPunct="1">
              <a:spcAft>
                <a:spcPts val="0"/>
              </a:spcAft>
              <a:defRPr/>
            </a:pPr>
            <a:r>
              <a:rPr lang="en-GB" altLang="en-US" b="1" u="sng" smtClean="0">
                <a:solidFill>
                  <a:srgbClr val="CCFFCC"/>
                </a:solidFill>
                <a:latin typeface="AbcTeacher" pitchFamily="2" charset="0"/>
              </a:rPr>
              <a:t>General Reminders</a:t>
            </a:r>
            <a:br>
              <a:rPr lang="en-GB" altLang="en-US" b="1" u="sng" smtClean="0">
                <a:solidFill>
                  <a:srgbClr val="CCFFCC"/>
                </a:solidFill>
                <a:latin typeface="AbcTeacher" pitchFamily="2" charset="0"/>
              </a:rPr>
            </a:br>
            <a:r>
              <a:rPr lang="en-GB" altLang="en-US" b="1" u="sng" smtClean="0">
                <a:solidFill>
                  <a:srgbClr val="CCFFCC"/>
                </a:solidFill>
                <a:latin typeface="AbcTeacher" pitchFamily="2" charset="0"/>
              </a:rPr>
              <a:t/>
            </a:r>
            <a:br>
              <a:rPr lang="en-GB" altLang="en-US" b="1" u="sng" smtClean="0">
                <a:solidFill>
                  <a:srgbClr val="CCFFCC"/>
                </a:solidFill>
                <a:latin typeface="AbcTeacher" pitchFamily="2" charset="0"/>
              </a:rPr>
            </a:br>
            <a:r>
              <a:rPr lang="en-GB" altLang="en-US" b="1" u="sng" smtClean="0">
                <a:solidFill>
                  <a:srgbClr val="CCFFCC"/>
                </a:solidFill>
                <a:latin typeface="AbcTeacher" pitchFamily="2" charset="0"/>
              </a:rPr>
              <a:t/>
            </a:r>
            <a:br>
              <a:rPr lang="en-GB" altLang="en-US" b="1" u="sng" smtClean="0">
                <a:solidFill>
                  <a:srgbClr val="CCFFCC"/>
                </a:solidFill>
                <a:latin typeface="AbcTeacher" pitchFamily="2" charset="0"/>
              </a:rPr>
            </a:br>
            <a:endParaRPr lang="en-GB" altLang="en-US" b="1" u="sng" smtClean="0">
              <a:solidFill>
                <a:srgbClr val="CCFFCC"/>
              </a:solidFill>
              <a:latin typeface="AbcTeacher" pitchFamily="2" charset="0"/>
            </a:endParaRPr>
          </a:p>
        </p:txBody>
      </p:sp>
      <p:pic>
        <p:nvPicPr>
          <p:cNvPr id="10243" name="Picture 4" descr="blackboard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3850" y="188913"/>
            <a:ext cx="8496300" cy="648017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244" name="Text Box 6"/>
          <p:cNvSpPr txBox="1">
            <a:spLocks noChangeArrowheads="1"/>
          </p:cNvSpPr>
          <p:nvPr/>
        </p:nvSpPr>
        <p:spPr bwMode="auto">
          <a:xfrm>
            <a:off x="687388" y="1257300"/>
            <a:ext cx="7775575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sz="2400" b="1" dirty="0">
                <a:solidFill>
                  <a:srgbClr val="FF0000"/>
                </a:solidFill>
                <a:latin typeface="AbcTeacher" pitchFamily="2" charset="0"/>
              </a:rPr>
              <a:t>This </a:t>
            </a:r>
            <a:r>
              <a:rPr lang="en-GB" altLang="en-US" sz="2400" b="1" dirty="0" smtClean="0">
                <a:solidFill>
                  <a:srgbClr val="FF0000"/>
                </a:solidFill>
                <a:latin typeface="AbcTeacher" pitchFamily="2" charset="0"/>
              </a:rPr>
              <a:t>is </a:t>
            </a:r>
            <a:r>
              <a:rPr lang="en-GB" altLang="en-US" sz="2400" b="1" dirty="0">
                <a:solidFill>
                  <a:srgbClr val="FF0000"/>
                </a:solidFill>
                <a:latin typeface="AbcTeacher" pitchFamily="2" charset="0"/>
              </a:rPr>
              <a:t>u</a:t>
            </a:r>
            <a:r>
              <a:rPr lang="en-GB" altLang="en-US" sz="2400" b="1" dirty="0" smtClean="0">
                <a:solidFill>
                  <a:srgbClr val="FF0000"/>
                </a:solidFill>
                <a:latin typeface="AbcTeacher" pitchFamily="2" charset="0"/>
              </a:rPr>
              <a:t>nderpinned by our school Golden Rules and </a:t>
            </a:r>
            <a:r>
              <a:rPr lang="en-GB" altLang="en-US" sz="2400" b="1" dirty="0" smtClean="0">
                <a:solidFill>
                  <a:srgbClr val="FF0000"/>
                </a:solidFill>
                <a:latin typeface="AbcTeacher" pitchFamily="2" charset="0"/>
              </a:rPr>
              <a:t>can </a:t>
            </a:r>
            <a:r>
              <a:rPr lang="en-GB" altLang="en-US" sz="2400" b="1" dirty="0">
                <a:solidFill>
                  <a:srgbClr val="FF0000"/>
                </a:solidFill>
                <a:latin typeface="AbcTeacher" pitchFamily="2" charset="0"/>
              </a:rPr>
              <a:t>be found on the school website</a:t>
            </a:r>
            <a:r>
              <a:rPr lang="en-GB" altLang="en-US" sz="2400" b="1" dirty="0" smtClean="0">
                <a:solidFill>
                  <a:srgbClr val="FF0000"/>
                </a:solidFill>
                <a:latin typeface="AbcTeacher" pitchFamily="2" charset="0"/>
              </a:rPr>
              <a:t>.</a:t>
            </a:r>
            <a:endParaRPr lang="en-GB" altLang="en-US" sz="2400" b="1" dirty="0">
              <a:solidFill>
                <a:srgbClr val="FF0000"/>
              </a:solidFill>
              <a:latin typeface="AbcTeacher" pitchFamily="2" charset="0"/>
            </a:endParaRP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sz="2400" b="1" dirty="0">
                <a:solidFill>
                  <a:srgbClr val="FF0000"/>
                </a:solidFill>
                <a:latin typeface="AbcTeacher" pitchFamily="2" charset="0"/>
              </a:rPr>
              <a:t>Follows a restorative approach – ‘community classroom.’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sz="2400" b="1" dirty="0">
                <a:solidFill>
                  <a:srgbClr val="FF0000"/>
                </a:solidFill>
                <a:latin typeface="AbcTeacher" pitchFamily="2" charset="0"/>
              </a:rPr>
              <a:t>Communication between staff and parents to work together. We will keep you informed of behaviour that does not follow our school expectations.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sz="2400" b="1" dirty="0" smtClean="0">
                <a:solidFill>
                  <a:srgbClr val="FF0000"/>
                </a:solidFill>
                <a:latin typeface="AbcTeacher" pitchFamily="2" charset="0"/>
              </a:rPr>
              <a:t>E-safety </a:t>
            </a:r>
            <a:r>
              <a:rPr lang="en-GB" altLang="en-US" sz="2400" b="1" dirty="0">
                <a:solidFill>
                  <a:srgbClr val="FF0000"/>
                </a:solidFill>
                <a:latin typeface="AbcTeacher" pitchFamily="2" charset="0"/>
              </a:rPr>
              <a:t>will be covered in school as part of the Computing curriculum, but please be aware of (and monitor) your children’s use of devices at home.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GB" altLang="en-US" sz="2800" b="1" dirty="0">
              <a:solidFill>
                <a:srgbClr val="FF0000"/>
              </a:solidFill>
              <a:latin typeface="AbcTeacher" pitchFamily="2" charset="0"/>
            </a:endParaRP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GB" altLang="en-US" sz="2800" b="1" dirty="0">
              <a:solidFill>
                <a:schemeClr val="bg1"/>
              </a:solidFill>
              <a:latin typeface="AbcTeacher" pitchFamily="2" charset="0"/>
            </a:endParaRPr>
          </a:p>
        </p:txBody>
      </p:sp>
      <p:sp>
        <p:nvSpPr>
          <p:cNvPr id="10245" name="Rectangle 1"/>
          <p:cNvSpPr>
            <a:spLocks noChangeArrowheads="1"/>
          </p:cNvSpPr>
          <p:nvPr/>
        </p:nvSpPr>
        <p:spPr bwMode="auto">
          <a:xfrm>
            <a:off x="687388" y="501650"/>
            <a:ext cx="44608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3600" b="1" u="sng">
                <a:solidFill>
                  <a:srgbClr val="CCFFCC"/>
                </a:solidFill>
                <a:latin typeface="AbcTeacher" pitchFamily="2" charset="0"/>
              </a:rPr>
              <a:t>Behaviour Policy</a:t>
            </a:r>
            <a:endParaRPr lang="en-GB" altLang="en-US" sz="3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052513"/>
            <a:ext cx="8229600" cy="1143000"/>
          </a:xfrm>
        </p:spPr>
        <p:txBody>
          <a:bodyPr rtlCol="0">
            <a:normAutofit fontScale="90000"/>
          </a:bodyPr>
          <a:lstStyle/>
          <a:p>
            <a:pPr defTabSz="457207" eaLnBrk="1" fontAlgn="auto" hangingPunct="1">
              <a:spcAft>
                <a:spcPts val="0"/>
              </a:spcAft>
              <a:defRPr/>
            </a:pPr>
            <a:r>
              <a:rPr lang="en-GB" altLang="en-US" b="1" u="sng" smtClean="0">
                <a:solidFill>
                  <a:srgbClr val="CCFFCC"/>
                </a:solidFill>
                <a:latin typeface="AbcTeacher" pitchFamily="2" charset="0"/>
              </a:rPr>
              <a:t>General Reminders</a:t>
            </a:r>
            <a:br>
              <a:rPr lang="en-GB" altLang="en-US" b="1" u="sng" smtClean="0">
                <a:solidFill>
                  <a:srgbClr val="CCFFCC"/>
                </a:solidFill>
                <a:latin typeface="AbcTeacher" pitchFamily="2" charset="0"/>
              </a:rPr>
            </a:br>
            <a:r>
              <a:rPr lang="en-GB" altLang="en-US" b="1" u="sng" smtClean="0">
                <a:solidFill>
                  <a:srgbClr val="CCFFCC"/>
                </a:solidFill>
                <a:latin typeface="AbcTeacher" pitchFamily="2" charset="0"/>
              </a:rPr>
              <a:t/>
            </a:r>
            <a:br>
              <a:rPr lang="en-GB" altLang="en-US" b="1" u="sng" smtClean="0">
                <a:solidFill>
                  <a:srgbClr val="CCFFCC"/>
                </a:solidFill>
                <a:latin typeface="AbcTeacher" pitchFamily="2" charset="0"/>
              </a:rPr>
            </a:br>
            <a:r>
              <a:rPr lang="en-GB" altLang="en-US" b="1" u="sng" smtClean="0">
                <a:solidFill>
                  <a:srgbClr val="CCFFCC"/>
                </a:solidFill>
                <a:latin typeface="AbcTeacher" pitchFamily="2" charset="0"/>
              </a:rPr>
              <a:t/>
            </a:r>
            <a:br>
              <a:rPr lang="en-GB" altLang="en-US" b="1" u="sng" smtClean="0">
                <a:solidFill>
                  <a:srgbClr val="CCFFCC"/>
                </a:solidFill>
                <a:latin typeface="AbcTeacher" pitchFamily="2" charset="0"/>
              </a:rPr>
            </a:br>
            <a:endParaRPr lang="en-GB" altLang="en-US" b="1" u="sng" smtClean="0">
              <a:solidFill>
                <a:srgbClr val="CCFFCC"/>
              </a:solidFill>
              <a:latin typeface="AbcTeacher" pitchFamily="2" charset="0"/>
            </a:endParaRPr>
          </a:p>
        </p:txBody>
      </p:sp>
      <p:pic>
        <p:nvPicPr>
          <p:cNvPr id="11267" name="Picture 4" descr="blackboard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3850" y="188913"/>
            <a:ext cx="8496300" cy="5640387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1268" name="Text Box 6"/>
          <p:cNvSpPr txBox="1">
            <a:spLocks noChangeArrowheads="1"/>
          </p:cNvSpPr>
          <p:nvPr/>
        </p:nvSpPr>
        <p:spPr bwMode="auto">
          <a:xfrm>
            <a:off x="684213" y="333375"/>
            <a:ext cx="8013700" cy="4624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sz="1900" b="1">
                <a:solidFill>
                  <a:srgbClr val="FF0000"/>
                </a:solidFill>
                <a:latin typeface="AbcTeacher" pitchFamily="2" charset="0"/>
              </a:rPr>
              <a:t>Uniform – Trainers are not part of school uniform 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sz="1900" b="1">
                <a:solidFill>
                  <a:srgbClr val="FF0000"/>
                </a:solidFill>
                <a:latin typeface="AbcTeacher" pitchFamily="2" charset="0"/>
              </a:rPr>
              <a:t>Home time - Please send a letter or an email to provide consent if you would like your child to walk home independently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sz="1900" b="1">
                <a:solidFill>
                  <a:srgbClr val="FF0000"/>
                </a:solidFill>
                <a:latin typeface="AbcTeacher" pitchFamily="2" charset="0"/>
              </a:rPr>
              <a:t>Photography permission slips</a:t>
            </a:r>
            <a:r>
              <a:rPr lang="en-US" altLang="en-US" sz="1900" b="1">
                <a:solidFill>
                  <a:srgbClr val="FF0000"/>
                </a:solidFill>
                <a:latin typeface="AbcTeacher" pitchFamily="2" charset="0"/>
              </a:rPr>
              <a:t> (</a:t>
            </a:r>
            <a:r>
              <a:rPr lang="en-GB" altLang="en-US" sz="1900" b="1">
                <a:solidFill>
                  <a:srgbClr val="FF0000"/>
                </a:solidFill>
                <a:latin typeface="AbcTeacher" pitchFamily="2" charset="0"/>
              </a:rPr>
              <a:t>internet/website)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sz="1900" b="1">
                <a:solidFill>
                  <a:srgbClr val="FF0000"/>
                </a:solidFill>
                <a:latin typeface="AbcTeacher" pitchFamily="2" charset="0"/>
              </a:rPr>
              <a:t>Parents’ Evenings: to take place via School Cloud: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sz="1900" b="1">
                <a:solidFill>
                  <a:srgbClr val="FF0000"/>
                </a:solidFill>
                <a:latin typeface="AbcTeacher" pitchFamily="2" charset="0"/>
              </a:rPr>
              <a:t>Tuesday 7</a:t>
            </a:r>
            <a:r>
              <a:rPr lang="en-GB" altLang="en-US" sz="1900" b="1" baseline="30000">
                <a:solidFill>
                  <a:srgbClr val="FF0000"/>
                </a:solidFill>
                <a:latin typeface="AbcTeacher" pitchFamily="2" charset="0"/>
              </a:rPr>
              <a:t>th</a:t>
            </a:r>
            <a:r>
              <a:rPr lang="en-GB" altLang="en-US" sz="1900" b="1">
                <a:solidFill>
                  <a:srgbClr val="FF0000"/>
                </a:solidFill>
                <a:latin typeface="AbcTeacher" pitchFamily="2" charset="0"/>
              </a:rPr>
              <a:t> and Thursday 9</a:t>
            </a:r>
            <a:r>
              <a:rPr lang="en-GB" altLang="en-US" sz="1900" b="1" baseline="30000">
                <a:solidFill>
                  <a:srgbClr val="FF0000"/>
                </a:solidFill>
                <a:latin typeface="AbcTeacher" pitchFamily="2" charset="0"/>
              </a:rPr>
              <a:t>th</a:t>
            </a:r>
            <a:r>
              <a:rPr lang="en-GB" altLang="en-US" sz="1900" b="1">
                <a:solidFill>
                  <a:srgbClr val="FF0000"/>
                </a:solidFill>
                <a:latin typeface="AbcTeacher" pitchFamily="2" charset="0"/>
              </a:rPr>
              <a:t> November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sz="1900" b="1">
                <a:solidFill>
                  <a:srgbClr val="FF0000"/>
                </a:solidFill>
                <a:latin typeface="AbcTeacher" pitchFamily="2" charset="0"/>
              </a:rPr>
              <a:t>Please ensure that all equipment and uniform is labelled clearly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sz="1900" b="1">
                <a:solidFill>
                  <a:srgbClr val="FF0000"/>
                </a:solidFill>
                <a:latin typeface="AbcTeacher" pitchFamily="2" charset="0"/>
              </a:rPr>
              <a:t>Children are permitted to bring in their own pencil cases if they wish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sz="1900" b="1">
                <a:solidFill>
                  <a:srgbClr val="FF0000"/>
                </a:solidFill>
                <a:latin typeface="AbcTeacher" pitchFamily="2" charset="0"/>
              </a:rPr>
              <a:t>PE: Outdoor Games – Thursdays (Hockey and Netball)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sz="1900" b="1">
                <a:solidFill>
                  <a:srgbClr val="FF0000"/>
                </a:solidFill>
                <a:latin typeface="AbcTeacher" pitchFamily="2" charset="0"/>
              </a:rPr>
              <a:t>Swimming – Thursday (Week A), Wednesday (Weeks B and C)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sz="1900" b="1">
                <a:solidFill>
                  <a:srgbClr val="FF0000"/>
                </a:solidFill>
                <a:latin typeface="AbcTeacher" pitchFamily="2" charset="0"/>
              </a:rPr>
              <a:t>Second session of the week will be Gymnastics after half term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pic>
        <p:nvPicPr>
          <p:cNvPr id="12292" name="Picture 4" descr="blackboar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5088" y="192088"/>
            <a:ext cx="8496301" cy="662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2293" name="Text Box 6"/>
          <p:cNvSpPr txBox="1">
            <a:spLocks noChangeArrowheads="1"/>
          </p:cNvSpPr>
          <p:nvPr/>
        </p:nvSpPr>
        <p:spPr bwMode="auto">
          <a:xfrm>
            <a:off x="239713" y="1152525"/>
            <a:ext cx="8191500" cy="3670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700" b="1" dirty="0">
                <a:solidFill>
                  <a:srgbClr val="FF0000"/>
                </a:solidFill>
                <a:latin typeface="AbcTeacher" pitchFamily="2" charset="0"/>
              </a:rPr>
              <a:t>RHE: Sex Education Information Evening – Wednesday 4</a:t>
            </a:r>
            <a:r>
              <a:rPr lang="en-US" altLang="en-US" sz="1700" b="1" baseline="30000" dirty="0">
                <a:solidFill>
                  <a:srgbClr val="FF0000"/>
                </a:solidFill>
                <a:latin typeface="AbcTeacher" pitchFamily="2" charset="0"/>
              </a:rPr>
              <a:t>th</a:t>
            </a:r>
            <a:r>
              <a:rPr lang="en-US" altLang="en-US" sz="1700" b="1" dirty="0">
                <a:solidFill>
                  <a:srgbClr val="FF0000"/>
                </a:solidFill>
                <a:latin typeface="AbcTeacher" pitchFamily="2" charset="0"/>
              </a:rPr>
              <a:t> October 4:00pm 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200" b="1" dirty="0">
              <a:solidFill>
                <a:srgbClr val="FF0000"/>
              </a:solidFill>
              <a:latin typeface="AbcTeacher" pitchFamily="2" charset="0"/>
            </a:endParaRP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sz="1700" b="1" dirty="0">
                <a:solidFill>
                  <a:srgbClr val="FF0000"/>
                </a:solidFill>
                <a:latin typeface="AbcTeacher" pitchFamily="2" charset="0"/>
              </a:rPr>
              <a:t>Weald Transition: Book Award – </a:t>
            </a:r>
            <a:r>
              <a:rPr lang="en-GB" altLang="en-US" sz="1700" b="1" dirty="0" smtClean="0">
                <a:solidFill>
                  <a:srgbClr val="FF0000"/>
                </a:solidFill>
                <a:latin typeface="AbcTeacher" pitchFamily="2" charset="0"/>
              </a:rPr>
              <a:t>small </a:t>
            </a:r>
            <a:r>
              <a:rPr lang="en-GB" altLang="en-US" sz="1700" b="1" dirty="0">
                <a:solidFill>
                  <a:srgbClr val="FF0000"/>
                </a:solidFill>
                <a:latin typeface="AbcTeacher" pitchFamily="2" charset="0"/>
              </a:rPr>
              <a:t>group of Year 6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sz="1700" b="1" dirty="0">
                <a:solidFill>
                  <a:srgbClr val="FF0000"/>
                </a:solidFill>
                <a:latin typeface="AbcTeacher" pitchFamily="2" charset="0"/>
              </a:rPr>
              <a:t>Year 6 SATs – week beginning 13</a:t>
            </a:r>
            <a:r>
              <a:rPr lang="en-GB" altLang="en-US" sz="1700" b="1" baseline="30000" dirty="0">
                <a:solidFill>
                  <a:srgbClr val="FF0000"/>
                </a:solidFill>
                <a:latin typeface="AbcTeacher" pitchFamily="2" charset="0"/>
              </a:rPr>
              <a:t>th</a:t>
            </a:r>
            <a:r>
              <a:rPr lang="en-GB" altLang="en-US" sz="1700" b="1" dirty="0">
                <a:solidFill>
                  <a:srgbClr val="FF0000"/>
                </a:solidFill>
                <a:latin typeface="AbcTeacher" pitchFamily="2" charset="0"/>
              </a:rPr>
              <a:t> May:                                       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sz="1700" b="1" dirty="0">
                <a:solidFill>
                  <a:srgbClr val="FF0000"/>
                </a:solidFill>
                <a:latin typeface="AbcTeacher" pitchFamily="2" charset="0"/>
              </a:rPr>
              <a:t>English: Reading, GPS – multiple choice, Spelling                                                  Maths: 1 Arithmetic, 2 Reasoning (no calculator)                    	               Writing is teacher assessed</a:t>
            </a:r>
            <a:r>
              <a:rPr lang="en-US" altLang="en-US" sz="1700" b="1" dirty="0">
                <a:solidFill>
                  <a:srgbClr val="FF0000"/>
                </a:solidFill>
                <a:latin typeface="AbcTeacher" pitchFamily="2" charset="0"/>
              </a:rPr>
              <a:t>. 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700" b="1" dirty="0">
                <a:solidFill>
                  <a:srgbClr val="FF0000"/>
                </a:solidFill>
                <a:latin typeface="AbcTeacher" pitchFamily="2" charset="0"/>
              </a:rPr>
              <a:t>SATs Information Meeting for parents will be held in the Spring term.</a:t>
            </a:r>
            <a:endParaRPr lang="en-GB" altLang="en-US" sz="1700" b="1" dirty="0">
              <a:solidFill>
                <a:srgbClr val="FF0000"/>
              </a:solidFill>
              <a:latin typeface="AbcTeacher" pitchFamily="2" charset="0"/>
            </a:endParaRP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sz="1700" b="1" dirty="0" err="1">
                <a:solidFill>
                  <a:srgbClr val="FF0000"/>
                </a:solidFill>
                <a:latin typeface="AbcTeacher" pitchFamily="2" charset="0"/>
              </a:rPr>
              <a:t>Residentials</a:t>
            </a:r>
            <a:r>
              <a:rPr lang="en-GB" altLang="en-US" sz="1700" b="1" dirty="0">
                <a:solidFill>
                  <a:srgbClr val="FF0000"/>
                </a:solidFill>
                <a:latin typeface="AbcTeacher" pitchFamily="2" charset="0"/>
              </a:rPr>
              <a:t>: </a:t>
            </a:r>
          </a:p>
          <a:p>
            <a:pPr eaLnBrk="1" hangingPunct="1">
              <a:spcBef>
                <a:spcPct val="50000"/>
              </a:spcBef>
              <a:buClrTx/>
              <a:buSzTx/>
              <a:buFont typeface="Wingdings 3" panose="05040102010807070707" pitchFamily="18" charset="2"/>
              <a:buNone/>
            </a:pPr>
            <a:r>
              <a:rPr lang="en-GB" altLang="en-US" sz="1700" b="1" dirty="0">
                <a:solidFill>
                  <a:srgbClr val="FF0000"/>
                </a:solidFill>
                <a:latin typeface="AbcTeacher" pitchFamily="2" charset="0"/>
              </a:rPr>
              <a:t>Year 5: </a:t>
            </a:r>
            <a:r>
              <a:rPr lang="en-GB" altLang="en-US" sz="1700" b="1" dirty="0" err="1">
                <a:solidFill>
                  <a:srgbClr val="FF0000"/>
                </a:solidFill>
                <a:latin typeface="AbcTeacher" pitchFamily="2" charset="0"/>
              </a:rPr>
              <a:t>Cobnor</a:t>
            </a:r>
            <a:r>
              <a:rPr lang="en-GB" altLang="en-US" sz="1700" b="1" dirty="0">
                <a:solidFill>
                  <a:srgbClr val="FF0000"/>
                </a:solidFill>
                <a:latin typeface="AbcTeacher" pitchFamily="2" charset="0"/>
              </a:rPr>
              <a:t> – 8</a:t>
            </a:r>
            <a:r>
              <a:rPr lang="en-GB" altLang="en-US" sz="1700" b="1" baseline="30000" dirty="0">
                <a:solidFill>
                  <a:srgbClr val="FF0000"/>
                </a:solidFill>
                <a:latin typeface="AbcTeacher" pitchFamily="2" charset="0"/>
              </a:rPr>
              <a:t>th</a:t>
            </a:r>
            <a:r>
              <a:rPr lang="en-GB" altLang="en-US" sz="1700" b="1" dirty="0">
                <a:solidFill>
                  <a:srgbClr val="FF0000"/>
                </a:solidFill>
                <a:latin typeface="AbcTeacher" pitchFamily="2" charset="0"/>
              </a:rPr>
              <a:t>-10</a:t>
            </a:r>
            <a:r>
              <a:rPr lang="en-GB" altLang="en-US" sz="1700" b="1" baseline="30000" dirty="0">
                <a:solidFill>
                  <a:srgbClr val="FF0000"/>
                </a:solidFill>
                <a:latin typeface="AbcTeacher" pitchFamily="2" charset="0"/>
              </a:rPr>
              <a:t>th</a:t>
            </a:r>
            <a:r>
              <a:rPr lang="en-GB" altLang="en-US" sz="1700" b="1" dirty="0">
                <a:solidFill>
                  <a:srgbClr val="FF0000"/>
                </a:solidFill>
                <a:latin typeface="AbcTeacher" pitchFamily="2" charset="0"/>
              </a:rPr>
              <a:t> May 2024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sz="1700" b="1" dirty="0">
                <a:solidFill>
                  <a:srgbClr val="FF0000"/>
                </a:solidFill>
                <a:latin typeface="AbcTeacher" pitchFamily="2" charset="0"/>
              </a:rPr>
              <a:t>Year 6: PGL Marchant’s Hill – 20</a:t>
            </a:r>
            <a:r>
              <a:rPr lang="en-GB" altLang="en-US" sz="1700" b="1" baseline="30000" dirty="0">
                <a:solidFill>
                  <a:srgbClr val="FF0000"/>
                </a:solidFill>
                <a:latin typeface="AbcTeacher" pitchFamily="2" charset="0"/>
              </a:rPr>
              <a:t>th</a:t>
            </a:r>
            <a:r>
              <a:rPr lang="en-GB" altLang="en-US" sz="1700" b="1" dirty="0">
                <a:solidFill>
                  <a:srgbClr val="FF0000"/>
                </a:solidFill>
                <a:latin typeface="AbcTeacher" pitchFamily="2" charset="0"/>
              </a:rPr>
              <a:t>-24</a:t>
            </a:r>
            <a:r>
              <a:rPr lang="en-GB" altLang="en-US" sz="1700" b="1" baseline="30000" dirty="0">
                <a:solidFill>
                  <a:srgbClr val="FF0000"/>
                </a:solidFill>
                <a:latin typeface="AbcTeacher" pitchFamily="2" charset="0"/>
              </a:rPr>
              <a:t>th</a:t>
            </a:r>
            <a:r>
              <a:rPr lang="en-GB" altLang="en-US" sz="1700" b="1" dirty="0">
                <a:solidFill>
                  <a:srgbClr val="FF0000"/>
                </a:solidFill>
                <a:latin typeface="AbcTeacher" pitchFamily="2" charset="0"/>
              </a:rPr>
              <a:t> May 2024</a:t>
            </a:r>
          </a:p>
        </p:txBody>
      </p:sp>
      <p:sp>
        <p:nvSpPr>
          <p:cNvPr id="12294" name="Rectangle 5"/>
          <p:cNvSpPr>
            <a:spLocks noChangeArrowheads="1"/>
          </p:cNvSpPr>
          <p:nvPr/>
        </p:nvSpPr>
        <p:spPr bwMode="auto">
          <a:xfrm>
            <a:off x="1131888" y="222250"/>
            <a:ext cx="610235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4800" b="1">
                <a:solidFill>
                  <a:srgbClr val="CCFFCC"/>
                </a:solidFill>
                <a:latin typeface="AbcTeacher" pitchFamily="2" charset="0"/>
              </a:rPr>
              <a:t>Autumn Diary Dates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pic>
        <p:nvPicPr>
          <p:cNvPr id="13315" name="Picture 4" descr="blackboard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9388" y="476250"/>
            <a:ext cx="8748712" cy="5808663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3316" name="Text Box 5"/>
          <p:cNvSpPr txBox="1">
            <a:spLocks noChangeArrowheads="1"/>
          </p:cNvSpPr>
          <p:nvPr/>
        </p:nvSpPr>
        <p:spPr bwMode="auto">
          <a:xfrm>
            <a:off x="683568" y="1700808"/>
            <a:ext cx="7632700" cy="3354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sz="4400" b="1" dirty="0">
                <a:solidFill>
                  <a:srgbClr val="CCFFCC"/>
                </a:solidFill>
                <a:latin typeface="AbcTeacher" pitchFamily="2" charset="0"/>
              </a:rPr>
              <a:t>Any questions</a:t>
            </a:r>
            <a:r>
              <a:rPr lang="en-GB" altLang="en-US" sz="4400" b="1" dirty="0" smtClean="0">
                <a:solidFill>
                  <a:srgbClr val="CCFFCC"/>
                </a:solidFill>
                <a:latin typeface="AbcTeacher" pitchFamily="2" charset="0"/>
              </a:rPr>
              <a:t>?</a:t>
            </a: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sz="3600" b="1" dirty="0" smtClean="0">
                <a:solidFill>
                  <a:srgbClr val="CCFFCC"/>
                </a:solidFill>
                <a:latin typeface="AbcTeacher" pitchFamily="2" charset="0"/>
              </a:rPr>
              <a:t>Please feel free to email me using the class email:</a:t>
            </a: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GB" altLang="en-US" sz="2400" b="1" dirty="0" smtClean="0">
              <a:solidFill>
                <a:srgbClr val="CCFFCC"/>
              </a:solidFill>
              <a:latin typeface="AbcTeacher" pitchFamily="2" charset="0"/>
            </a:endParaRP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sz="2800" b="1" dirty="0" smtClean="0">
                <a:solidFill>
                  <a:srgbClr val="CCFFCC"/>
                </a:solidFill>
                <a:latin typeface="AbcTeacher" pitchFamily="2" charset="0"/>
              </a:rPr>
              <a:t>sa@stmarysprimaryschoolpulborough.co.uk</a:t>
            </a:r>
            <a:endParaRPr lang="en-GB" altLang="en-US" sz="2800" b="1" dirty="0">
              <a:solidFill>
                <a:srgbClr val="CCFFCC"/>
              </a:solidFill>
              <a:latin typeface="AbcTeacher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2263</TotalTime>
  <Words>705</Words>
  <Application>Microsoft Office PowerPoint</Application>
  <PresentationFormat>On-screen Show (4:3)</PresentationFormat>
  <Paragraphs>65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Century Gothic</vt:lpstr>
      <vt:lpstr>Arial</vt:lpstr>
      <vt:lpstr>Wingdings 3</vt:lpstr>
      <vt:lpstr>Calibri</vt:lpstr>
      <vt:lpstr>AbcTeacher</vt:lpstr>
      <vt:lpstr>Ion</vt:lpstr>
      <vt:lpstr>Meet the Teacher  South Africa Class – September 2023</vt:lpstr>
      <vt:lpstr>Lunches, Snacks and Water</vt:lpstr>
      <vt:lpstr>Homework</vt:lpstr>
      <vt:lpstr>Rewards and Sanctions</vt:lpstr>
      <vt:lpstr>General Reminders   </vt:lpstr>
      <vt:lpstr>General Reminders   </vt:lpstr>
      <vt:lpstr>PowerPoint Presentation</vt:lpstr>
      <vt:lpstr>PowerPoint Presentation</vt:lpstr>
    </vt:vector>
  </TitlesOfParts>
  <Company>BwD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Handwriting Training</dc:title>
  <dc:creator>c.dootson</dc:creator>
  <cp:lastModifiedBy>FHancock</cp:lastModifiedBy>
  <cp:revision>120</cp:revision>
  <dcterms:created xsi:type="dcterms:W3CDTF">2011-02-02T10:29:17Z</dcterms:created>
  <dcterms:modified xsi:type="dcterms:W3CDTF">2023-10-10T09:49:53Z</dcterms:modified>
</cp:coreProperties>
</file>