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Lst>
  <p:notesMasterIdLst>
    <p:notesMasterId r:id="rId30"/>
  </p:notesMasterIdLst>
  <p:handoutMasterIdLst>
    <p:handoutMasterId r:id="rId31"/>
  </p:handoutMasterIdLst>
  <p:sldIdLst>
    <p:sldId id="302" r:id="rId2"/>
    <p:sldId id="423" r:id="rId3"/>
    <p:sldId id="439" r:id="rId4"/>
    <p:sldId id="441" r:id="rId5"/>
    <p:sldId id="424" r:id="rId6"/>
    <p:sldId id="425" r:id="rId7"/>
    <p:sldId id="426" r:id="rId8"/>
    <p:sldId id="421" r:id="rId9"/>
    <p:sldId id="437" r:id="rId10"/>
    <p:sldId id="380" r:id="rId11"/>
    <p:sldId id="412" r:id="rId12"/>
    <p:sldId id="429" r:id="rId13"/>
    <p:sldId id="257" r:id="rId14"/>
    <p:sldId id="319" r:id="rId15"/>
    <p:sldId id="336" r:id="rId16"/>
    <p:sldId id="307" r:id="rId17"/>
    <p:sldId id="267" r:id="rId18"/>
    <p:sldId id="414" r:id="rId19"/>
    <p:sldId id="428" r:id="rId20"/>
    <p:sldId id="430" r:id="rId21"/>
    <p:sldId id="431" r:id="rId22"/>
    <p:sldId id="440" r:id="rId23"/>
    <p:sldId id="432" r:id="rId24"/>
    <p:sldId id="433" r:id="rId25"/>
    <p:sldId id="434" r:id="rId26"/>
    <p:sldId id="314" r:id="rId27"/>
    <p:sldId id="258" r:id="rId28"/>
    <p:sldId id="311" r:id="rId29"/>
  </p:sldIdLst>
  <p:sldSz cx="9144000" cy="6858000" type="screen4x3"/>
  <p:notesSz cx="6797675" cy="9926638"/>
  <p:defaultTextStyle>
    <a:defPPr>
      <a:defRPr lang="en-GB"/>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91" autoAdjust="0"/>
    <p:restoredTop sz="86441" autoAdjust="0"/>
  </p:normalViewPr>
  <p:slideViewPr>
    <p:cSldViewPr>
      <p:cViewPr varScale="1">
        <p:scale>
          <a:sx n="73" d="100"/>
          <a:sy n="73" d="100"/>
        </p:scale>
        <p:origin x="1452" y="66"/>
      </p:cViewPr>
      <p:guideLst>
        <p:guide orient="horz" pos="2160"/>
        <p:guide pos="2880"/>
      </p:guideLst>
    </p:cSldViewPr>
  </p:slideViewPr>
  <p:outlineViewPr>
    <p:cViewPr>
      <p:scale>
        <a:sx n="33" d="100"/>
        <a:sy n="33" d="100"/>
      </p:scale>
      <p:origin x="0" y="919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133123"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133124"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133125"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4B8073C6-B6B5-412E-8C7D-3C21CB382299}"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332C2360-E23A-49E5-B767-90DEF87BDB18}" type="datetimeFigureOut">
              <a:rPr lang="en-GB"/>
              <a:pPr>
                <a:defRPr/>
              </a:pPr>
              <a:t>11/10/2022</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dirty="0" smtClean="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94E85D1-FC2A-4AB8-8743-E5F716CAFB5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BF5F9">
                    <a:shade val="90000"/>
                  </a:srgbClr>
                </a:solidFill>
              </a:defRPr>
            </a:lvl1pPr>
          </a:lstStyle>
          <a:p>
            <a:pPr>
              <a:defRPr/>
            </a:pPr>
            <a:endParaRPr lang="en-GB"/>
          </a:p>
        </p:txBody>
      </p:sp>
      <p:sp>
        <p:nvSpPr>
          <p:cNvPr id="5" name="Footer Placeholder 18"/>
          <p:cNvSpPr>
            <a:spLocks noGrp="1"/>
          </p:cNvSpPr>
          <p:nvPr>
            <p:ph type="ftr" sz="quarter" idx="11"/>
          </p:nvPr>
        </p:nvSpPr>
        <p:spPr/>
        <p:txBody>
          <a:bodyPr/>
          <a:lstStyle>
            <a:lvl1pPr>
              <a:defRPr>
                <a:solidFill>
                  <a:srgbClr val="DBF5F9">
                    <a:shade val="90000"/>
                  </a:srgbClr>
                </a:solidFill>
              </a:defRPr>
            </a:lvl1pPr>
          </a:lstStyle>
          <a:p>
            <a:pPr>
              <a:defRPr/>
            </a:pPr>
            <a:endParaRPr lang="en-GB"/>
          </a:p>
        </p:txBody>
      </p:sp>
      <p:sp>
        <p:nvSpPr>
          <p:cNvPr id="6" name="Slide Number Placeholder 26"/>
          <p:cNvSpPr>
            <a:spLocks noGrp="1"/>
          </p:cNvSpPr>
          <p:nvPr>
            <p:ph type="sldNum" sz="quarter" idx="12"/>
          </p:nvPr>
        </p:nvSpPr>
        <p:spPr/>
        <p:txBody>
          <a:bodyPr/>
          <a:lstStyle>
            <a:lvl1pPr>
              <a:defRPr>
                <a:solidFill>
                  <a:srgbClr val="D1EAEE"/>
                </a:solidFill>
              </a:defRPr>
            </a:lvl1pPr>
          </a:lstStyle>
          <a:p>
            <a:pPr>
              <a:defRPr/>
            </a:pPr>
            <a:fld id="{987D6C4E-DA18-42B3-9EA6-44741485B870}" type="slidenum">
              <a:rPr lang="en-GB" altLang="en-US"/>
              <a:pPr>
                <a:defRPr/>
              </a:pPr>
              <a:t>‹#›</a:t>
            </a:fld>
            <a:endParaRPr lang="en-GB" altLang="en-US"/>
          </a:p>
        </p:txBody>
      </p:sp>
    </p:spTree>
    <p:extLst>
      <p:ext uri="{BB962C8B-B14F-4D97-AF65-F5344CB8AC3E}">
        <p14:creationId xmlns:p14="http://schemas.microsoft.com/office/powerpoint/2010/main" val="131071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AA110F8C-C958-4B7F-B841-69F9AF6928B0}" type="slidenum">
              <a:rPr lang="en-GB" altLang="en-US"/>
              <a:pPr>
                <a:defRPr/>
              </a:pPr>
              <a:t>‹#›</a:t>
            </a:fld>
            <a:endParaRPr lang="en-GB" altLang="en-US"/>
          </a:p>
        </p:txBody>
      </p:sp>
    </p:spTree>
    <p:extLst>
      <p:ext uri="{BB962C8B-B14F-4D97-AF65-F5344CB8AC3E}">
        <p14:creationId xmlns:p14="http://schemas.microsoft.com/office/powerpoint/2010/main" val="3677742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ADBFECCE-5B2D-4DA9-A4E5-61770F073087}" type="slidenum">
              <a:rPr lang="en-GB" altLang="en-US"/>
              <a:pPr>
                <a:defRPr/>
              </a:pPr>
              <a:t>‹#›</a:t>
            </a:fld>
            <a:endParaRPr lang="en-GB" altLang="en-US"/>
          </a:p>
        </p:txBody>
      </p:sp>
    </p:spTree>
    <p:extLst>
      <p:ext uri="{BB962C8B-B14F-4D97-AF65-F5344CB8AC3E}">
        <p14:creationId xmlns:p14="http://schemas.microsoft.com/office/powerpoint/2010/main" val="254106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4BF20152-D423-436F-A759-559CF619D7CC}" type="slidenum">
              <a:rPr lang="en-GB" altLang="en-US"/>
              <a:pPr>
                <a:defRPr/>
              </a:pPr>
              <a:t>‹#›</a:t>
            </a:fld>
            <a:endParaRPr lang="en-GB" altLang="en-US"/>
          </a:p>
        </p:txBody>
      </p:sp>
    </p:spTree>
    <p:extLst>
      <p:ext uri="{BB962C8B-B14F-4D97-AF65-F5344CB8AC3E}">
        <p14:creationId xmlns:p14="http://schemas.microsoft.com/office/powerpoint/2010/main" val="2526807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BF5F9">
                    <a:shade val="90000"/>
                  </a:srgbClr>
                </a:solidFill>
              </a:defRPr>
            </a:lvl1pPr>
          </a:lstStyle>
          <a:p>
            <a:pPr>
              <a:defRPr/>
            </a:pPr>
            <a:endParaRPr lang="en-GB"/>
          </a:p>
        </p:txBody>
      </p:sp>
      <p:sp>
        <p:nvSpPr>
          <p:cNvPr id="5" name="Footer Placeholder 4"/>
          <p:cNvSpPr>
            <a:spLocks noGrp="1"/>
          </p:cNvSpPr>
          <p:nvPr>
            <p:ph type="ftr" sz="quarter" idx="11"/>
          </p:nvPr>
        </p:nvSpPr>
        <p:spPr/>
        <p:txBody>
          <a:bodyPr/>
          <a:lstStyle>
            <a:lvl1pPr>
              <a:defRPr>
                <a:solidFill>
                  <a:srgbClr val="DBF5F9">
                    <a:shade val="90000"/>
                  </a:srgbClr>
                </a:solidFill>
              </a:defRPr>
            </a:lvl1pPr>
          </a:lstStyle>
          <a:p>
            <a:pPr>
              <a:defRPr/>
            </a:pPr>
            <a:endParaRPr lang="en-GB"/>
          </a:p>
        </p:txBody>
      </p:sp>
      <p:sp>
        <p:nvSpPr>
          <p:cNvPr id="6" name="Slide Number Placeholder 5"/>
          <p:cNvSpPr>
            <a:spLocks noGrp="1"/>
          </p:cNvSpPr>
          <p:nvPr>
            <p:ph type="sldNum" sz="quarter" idx="12"/>
          </p:nvPr>
        </p:nvSpPr>
        <p:spPr/>
        <p:txBody>
          <a:bodyPr/>
          <a:lstStyle>
            <a:lvl1pPr>
              <a:defRPr>
                <a:solidFill>
                  <a:srgbClr val="D1EAEE"/>
                </a:solidFill>
              </a:defRPr>
            </a:lvl1pPr>
          </a:lstStyle>
          <a:p>
            <a:pPr>
              <a:defRPr/>
            </a:pPr>
            <a:fld id="{AB1EC34E-6C56-4990-81F2-7AEC0545CD25}" type="slidenum">
              <a:rPr lang="en-GB" altLang="en-US"/>
              <a:pPr>
                <a:defRPr/>
              </a:pPr>
              <a:t>‹#›</a:t>
            </a:fld>
            <a:endParaRPr lang="en-GB" altLang="en-US"/>
          </a:p>
        </p:txBody>
      </p:sp>
    </p:spTree>
    <p:extLst>
      <p:ext uri="{BB962C8B-B14F-4D97-AF65-F5344CB8AC3E}">
        <p14:creationId xmlns:p14="http://schemas.microsoft.com/office/powerpoint/2010/main" val="3988595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GB"/>
          </a:p>
        </p:txBody>
      </p:sp>
      <p:sp>
        <p:nvSpPr>
          <p:cNvPr id="6" name="Footer Placeholder 21"/>
          <p:cNvSpPr>
            <a:spLocks noGrp="1"/>
          </p:cNvSpPr>
          <p:nvPr>
            <p:ph type="ftr" sz="quarter" idx="11"/>
          </p:nvPr>
        </p:nvSpPr>
        <p:spPr/>
        <p:txBody>
          <a:bodyPr/>
          <a:lstStyle>
            <a:lvl1pPr>
              <a:defRPr/>
            </a:lvl1pPr>
          </a:lstStyle>
          <a:p>
            <a:pPr>
              <a:defRPr/>
            </a:pPr>
            <a:endParaRPr lang="en-GB"/>
          </a:p>
        </p:txBody>
      </p:sp>
      <p:sp>
        <p:nvSpPr>
          <p:cNvPr id="7" name="Slide Number Placeholder 17"/>
          <p:cNvSpPr>
            <a:spLocks noGrp="1"/>
          </p:cNvSpPr>
          <p:nvPr>
            <p:ph type="sldNum" sz="quarter" idx="12"/>
          </p:nvPr>
        </p:nvSpPr>
        <p:spPr/>
        <p:txBody>
          <a:bodyPr/>
          <a:lstStyle>
            <a:lvl1pPr>
              <a:defRPr/>
            </a:lvl1pPr>
          </a:lstStyle>
          <a:p>
            <a:pPr>
              <a:defRPr/>
            </a:pPr>
            <a:fld id="{6C6EEAD3-1EFF-48E8-A31C-195BF36D52E4}" type="slidenum">
              <a:rPr lang="en-GB" altLang="en-US"/>
              <a:pPr>
                <a:defRPr/>
              </a:pPr>
              <a:t>‹#›</a:t>
            </a:fld>
            <a:endParaRPr lang="en-GB" altLang="en-US"/>
          </a:p>
        </p:txBody>
      </p:sp>
    </p:spTree>
    <p:extLst>
      <p:ext uri="{BB962C8B-B14F-4D97-AF65-F5344CB8AC3E}">
        <p14:creationId xmlns:p14="http://schemas.microsoft.com/office/powerpoint/2010/main" val="1138584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GB"/>
          </a:p>
        </p:txBody>
      </p:sp>
      <p:sp>
        <p:nvSpPr>
          <p:cNvPr id="8" name="Footer Placeholder 21"/>
          <p:cNvSpPr>
            <a:spLocks noGrp="1"/>
          </p:cNvSpPr>
          <p:nvPr>
            <p:ph type="ftr" sz="quarter" idx="11"/>
          </p:nvPr>
        </p:nvSpPr>
        <p:spPr/>
        <p:txBody>
          <a:bodyPr/>
          <a:lstStyle>
            <a:lvl1pPr>
              <a:defRPr/>
            </a:lvl1pPr>
          </a:lstStyle>
          <a:p>
            <a:pPr>
              <a:defRPr/>
            </a:pPr>
            <a:endParaRPr lang="en-GB"/>
          </a:p>
        </p:txBody>
      </p:sp>
      <p:sp>
        <p:nvSpPr>
          <p:cNvPr id="9" name="Slide Number Placeholder 17"/>
          <p:cNvSpPr>
            <a:spLocks noGrp="1"/>
          </p:cNvSpPr>
          <p:nvPr>
            <p:ph type="sldNum" sz="quarter" idx="12"/>
          </p:nvPr>
        </p:nvSpPr>
        <p:spPr/>
        <p:txBody>
          <a:bodyPr/>
          <a:lstStyle>
            <a:lvl1pPr>
              <a:defRPr/>
            </a:lvl1pPr>
          </a:lstStyle>
          <a:p>
            <a:pPr>
              <a:defRPr/>
            </a:pPr>
            <a:fld id="{82803C5A-45A7-4175-95C4-1A8E2DA1C8BE}" type="slidenum">
              <a:rPr lang="en-GB" altLang="en-US"/>
              <a:pPr>
                <a:defRPr/>
              </a:pPr>
              <a:t>‹#›</a:t>
            </a:fld>
            <a:endParaRPr lang="en-GB" altLang="en-US"/>
          </a:p>
        </p:txBody>
      </p:sp>
    </p:spTree>
    <p:extLst>
      <p:ext uri="{BB962C8B-B14F-4D97-AF65-F5344CB8AC3E}">
        <p14:creationId xmlns:p14="http://schemas.microsoft.com/office/powerpoint/2010/main" val="1545396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GB"/>
          </a:p>
        </p:txBody>
      </p:sp>
      <p:sp>
        <p:nvSpPr>
          <p:cNvPr id="4" name="Footer Placeholder 21"/>
          <p:cNvSpPr>
            <a:spLocks noGrp="1"/>
          </p:cNvSpPr>
          <p:nvPr>
            <p:ph type="ftr" sz="quarter" idx="11"/>
          </p:nvPr>
        </p:nvSpPr>
        <p:spPr/>
        <p:txBody>
          <a:bodyPr/>
          <a:lstStyle>
            <a:lvl1pPr>
              <a:defRPr/>
            </a:lvl1pPr>
          </a:lstStyle>
          <a:p>
            <a:pPr>
              <a:defRPr/>
            </a:pPr>
            <a:endParaRPr lang="en-GB"/>
          </a:p>
        </p:txBody>
      </p:sp>
      <p:sp>
        <p:nvSpPr>
          <p:cNvPr id="5" name="Slide Number Placeholder 17"/>
          <p:cNvSpPr>
            <a:spLocks noGrp="1"/>
          </p:cNvSpPr>
          <p:nvPr>
            <p:ph type="sldNum" sz="quarter" idx="12"/>
          </p:nvPr>
        </p:nvSpPr>
        <p:spPr/>
        <p:txBody>
          <a:bodyPr/>
          <a:lstStyle>
            <a:lvl1pPr>
              <a:defRPr/>
            </a:lvl1pPr>
          </a:lstStyle>
          <a:p>
            <a:pPr>
              <a:defRPr/>
            </a:pPr>
            <a:fld id="{B1DBE535-AB0B-46E9-86C8-FC4A963C9B45}" type="slidenum">
              <a:rPr lang="en-GB" altLang="en-US"/>
              <a:pPr>
                <a:defRPr/>
              </a:pPr>
              <a:t>‹#›</a:t>
            </a:fld>
            <a:endParaRPr lang="en-GB" altLang="en-US"/>
          </a:p>
        </p:txBody>
      </p:sp>
    </p:spTree>
    <p:extLst>
      <p:ext uri="{BB962C8B-B14F-4D97-AF65-F5344CB8AC3E}">
        <p14:creationId xmlns:p14="http://schemas.microsoft.com/office/powerpoint/2010/main" val="330091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GB"/>
          </a:p>
        </p:txBody>
      </p:sp>
      <p:sp>
        <p:nvSpPr>
          <p:cNvPr id="3" name="Footer Placeholder 21"/>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fld id="{FEC74769-38E5-4937-A6D1-34176DFBAB10}" type="slidenum">
              <a:rPr lang="en-GB" altLang="en-US"/>
              <a:pPr>
                <a:defRPr/>
              </a:pPr>
              <a:t>‹#›</a:t>
            </a:fld>
            <a:endParaRPr lang="en-GB" altLang="en-US"/>
          </a:p>
        </p:txBody>
      </p:sp>
    </p:spTree>
    <p:extLst>
      <p:ext uri="{BB962C8B-B14F-4D97-AF65-F5344CB8AC3E}">
        <p14:creationId xmlns:p14="http://schemas.microsoft.com/office/powerpoint/2010/main" val="248920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GB"/>
          </a:p>
        </p:txBody>
      </p:sp>
      <p:sp>
        <p:nvSpPr>
          <p:cNvPr id="6" name="Footer Placeholder 21"/>
          <p:cNvSpPr>
            <a:spLocks noGrp="1"/>
          </p:cNvSpPr>
          <p:nvPr>
            <p:ph type="ftr" sz="quarter" idx="11"/>
          </p:nvPr>
        </p:nvSpPr>
        <p:spPr/>
        <p:txBody>
          <a:bodyPr/>
          <a:lstStyle>
            <a:lvl1pPr>
              <a:defRPr/>
            </a:lvl1pPr>
          </a:lstStyle>
          <a:p>
            <a:pPr>
              <a:defRPr/>
            </a:pPr>
            <a:endParaRPr lang="en-GB"/>
          </a:p>
        </p:txBody>
      </p:sp>
      <p:sp>
        <p:nvSpPr>
          <p:cNvPr id="7" name="Slide Number Placeholder 17"/>
          <p:cNvSpPr>
            <a:spLocks noGrp="1"/>
          </p:cNvSpPr>
          <p:nvPr>
            <p:ph type="sldNum" sz="quarter" idx="12"/>
          </p:nvPr>
        </p:nvSpPr>
        <p:spPr/>
        <p:txBody>
          <a:bodyPr/>
          <a:lstStyle>
            <a:lvl1pPr>
              <a:defRPr/>
            </a:lvl1pPr>
          </a:lstStyle>
          <a:p>
            <a:pPr>
              <a:defRPr/>
            </a:pPr>
            <a:fld id="{0CE80DE1-1F43-4037-ACF6-0A32825B4492}" type="slidenum">
              <a:rPr lang="en-GB" altLang="en-US"/>
              <a:pPr>
                <a:defRPr/>
              </a:pPr>
              <a:t>‹#›</a:t>
            </a:fld>
            <a:endParaRPr lang="en-GB" altLang="en-US"/>
          </a:p>
        </p:txBody>
      </p:sp>
    </p:spTree>
    <p:extLst>
      <p:ext uri="{BB962C8B-B14F-4D97-AF65-F5344CB8AC3E}">
        <p14:creationId xmlns:p14="http://schemas.microsoft.com/office/powerpoint/2010/main" val="757584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solidFill>
                <a:prstClr val="black"/>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solidFill>
                <a:prstClr val="black"/>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GB"/>
          </a:p>
        </p:txBody>
      </p:sp>
      <p:sp>
        <p:nvSpPr>
          <p:cNvPr id="10" name="Footer Placeholder 5"/>
          <p:cNvSpPr>
            <a:spLocks noGrp="1"/>
          </p:cNvSpPr>
          <p:nvPr>
            <p:ph type="ftr" sz="quarter" idx="11"/>
          </p:nvPr>
        </p:nvSpPr>
        <p:spPr/>
        <p:txBody>
          <a:bodyPr/>
          <a:lstStyle>
            <a:lvl1pPr>
              <a:defRPr/>
            </a:lvl1pPr>
          </a:lstStyle>
          <a:p>
            <a:pPr>
              <a:defRPr/>
            </a:pPr>
            <a:endParaRPr lang="en-GB"/>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7E007E8-7674-4B40-8AFC-E584D563447F}" type="slidenum">
              <a:rPr lang="en-GB" altLang="en-US"/>
              <a:pPr>
                <a:defRPr/>
              </a:pPr>
              <a:t>‹#›</a:t>
            </a:fld>
            <a:endParaRPr lang="en-GB" altLang="en-US"/>
          </a:p>
        </p:txBody>
      </p:sp>
    </p:spTree>
    <p:extLst>
      <p:ext uri="{BB962C8B-B14F-4D97-AF65-F5344CB8AC3E}">
        <p14:creationId xmlns:p14="http://schemas.microsoft.com/office/powerpoint/2010/main" val="3715519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solidFill>
                <a:prstClr val="black"/>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rgbClr val="04617B">
                    <a:shade val="90000"/>
                  </a:srgbClr>
                </a:solidFill>
              </a:defRPr>
            </a:lvl1pPr>
          </a:lstStyle>
          <a:p>
            <a:pPr>
              <a:defRPr/>
            </a:pPr>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rgbClr val="04617B">
                    <a:shade val="90000"/>
                  </a:srgbClr>
                </a:solidFill>
              </a:defRPr>
            </a:lvl1pPr>
          </a:lstStyle>
          <a:p>
            <a:pPr>
              <a:defRPr/>
            </a:pPr>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a:defRPr/>
            </a:pPr>
            <a:fld id="{B7F1D1A6-FAEA-49EB-905D-F5DBDD1FDCF0}" type="slidenum">
              <a:rPr lang="en-GB" altLang="en-US"/>
              <a:pPr>
                <a:defRPr/>
              </a:pPr>
              <a:t>‹#›</a:t>
            </a:fld>
            <a:endParaRPr lang="en-GB" alt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dirty="0">
                <a:solidFill>
                  <a:prstClr val="black"/>
                </a:solidFill>
              </a:endParaRPr>
            </a:p>
          </p:txBody>
        </p:sp>
      </p:grpSp>
    </p:spTree>
  </p:cSld>
  <p:clrMap bg1="dk1" tx1="lt1" bg2="dk2" tx2="lt2" accent1="accent1" accent2="accent2" accent3="accent3" accent4="accent4" accent5="accent5" accent6="accent6" hlink="hlink" folHlink="folHlink"/>
  <p:sldLayoutIdLst>
    <p:sldLayoutId id="2147484362" r:id="rId1"/>
    <p:sldLayoutId id="2147484354" r:id="rId2"/>
    <p:sldLayoutId id="2147484363" r:id="rId3"/>
    <p:sldLayoutId id="2147484355" r:id="rId4"/>
    <p:sldLayoutId id="2147484356" r:id="rId5"/>
    <p:sldLayoutId id="2147484357" r:id="rId6"/>
    <p:sldLayoutId id="2147484358" r:id="rId7"/>
    <p:sldLayoutId id="2147484359" r:id="rId8"/>
    <p:sldLayoutId id="2147484364" r:id="rId9"/>
    <p:sldLayoutId id="2147484360" r:id="rId10"/>
    <p:sldLayoutId id="2147484361"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24.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7"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Text Box 3"/>
          <p:cNvSpPr txBox="1">
            <a:spLocks noChangeArrowheads="1"/>
          </p:cNvSpPr>
          <p:nvPr/>
        </p:nvSpPr>
        <p:spPr bwMode="auto">
          <a:xfrm>
            <a:off x="1619250" y="1916113"/>
            <a:ext cx="6337300"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GB" sz="7200" dirty="0">
                <a:solidFill>
                  <a:srgbClr val="FF0000"/>
                </a:solidFill>
                <a:effectLst>
                  <a:outerShdw blurRad="38100" dist="38100" dir="2700000" algn="tl">
                    <a:srgbClr val="000000"/>
                  </a:outerShdw>
                </a:effectLst>
                <a:latin typeface="Comic Sans MS" pitchFamily="66" charset="0"/>
              </a:rPr>
              <a:t>New Parents’</a:t>
            </a:r>
          </a:p>
          <a:p>
            <a:pPr algn="ctr" eaLnBrk="1" hangingPunct="1">
              <a:spcBef>
                <a:spcPct val="50000"/>
              </a:spcBef>
              <a:defRPr/>
            </a:pPr>
            <a:r>
              <a:rPr lang="en-GB" sz="7200" dirty="0" smtClean="0">
                <a:solidFill>
                  <a:srgbClr val="FF0000"/>
                </a:solidFill>
                <a:effectLst>
                  <a:outerShdw blurRad="38100" dist="38100" dir="2700000" algn="tl">
                    <a:srgbClr val="000000"/>
                  </a:outerShdw>
                </a:effectLst>
                <a:latin typeface="Comic Sans MS" pitchFamily="66" charset="0"/>
              </a:rPr>
              <a:t>Information</a:t>
            </a:r>
            <a:endParaRPr lang="en-GB" sz="7200" dirty="0">
              <a:solidFill>
                <a:srgbClr val="FF0000"/>
              </a:solidFill>
              <a:effectLst>
                <a:outerShdw blurRad="38100" dist="38100" dir="2700000" algn="tl">
                  <a:srgbClr val="000000"/>
                </a:outerShdw>
              </a:effectLst>
              <a:latin typeface="Comic Sans MS" pitchFamily="66" charset="0"/>
            </a:endParaRPr>
          </a:p>
        </p:txBody>
      </p:sp>
      <p:pic>
        <p:nvPicPr>
          <p:cNvPr id="7171" name="Picture 4"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23863"/>
            <a:ext cx="15208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57263" y="-1755775"/>
            <a:ext cx="10101263" cy="2798763"/>
          </a:xfrm>
        </p:spPr>
        <p:txBody>
          <a:bodyPr/>
          <a:lstStyle/>
          <a:p>
            <a:pPr algn="ctr"/>
            <a:r>
              <a:rPr lang="en-US" altLang="en-US" sz="2000" smtClean="0">
                <a:solidFill>
                  <a:srgbClr val="FFFF00"/>
                </a:solidFill>
                <a:latin typeface="Comic Sans MS" panose="030F0702030302020204" pitchFamily="66" charset="0"/>
              </a:rPr>
              <a:t>Our Educational Journey Begins!</a:t>
            </a:r>
            <a:br>
              <a:rPr lang="en-US" altLang="en-US" sz="2000" smtClean="0">
                <a:solidFill>
                  <a:srgbClr val="FFFF00"/>
                </a:solidFill>
                <a:latin typeface="Comic Sans MS" panose="030F0702030302020204" pitchFamily="66" charset="0"/>
              </a:rPr>
            </a:br>
            <a:endParaRPr lang="en-US" altLang="en-US" sz="2000" smtClean="0">
              <a:solidFill>
                <a:srgbClr val="FFFF00"/>
              </a:solidFill>
              <a:latin typeface="Comic Sans MS" panose="030F0702030302020204" pitchFamily="66" charset="0"/>
            </a:endParaRPr>
          </a:p>
        </p:txBody>
      </p:sp>
      <p:pic>
        <p:nvPicPr>
          <p:cNvPr id="17411"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8233" y="2452688"/>
            <a:ext cx="3305175" cy="2479675"/>
          </a:xfrm>
        </p:spPr>
      </p:pic>
      <p:sp>
        <p:nvSpPr>
          <p:cNvPr id="17412" name="Rectangle 1"/>
          <p:cNvSpPr>
            <a:spLocks noChangeArrowheads="1"/>
          </p:cNvSpPr>
          <p:nvPr/>
        </p:nvSpPr>
        <p:spPr bwMode="auto">
          <a:xfrm>
            <a:off x="3665538" y="3789363"/>
            <a:ext cx="5113337" cy="23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spcAft>
                <a:spcPts val="600"/>
              </a:spcAft>
              <a:buFont typeface="Arial" panose="020B0604020202020204" pitchFamily="34" charset="0"/>
              <a:buChar char="•"/>
            </a:pPr>
            <a:r>
              <a:rPr lang="en-GB" altLang="en-US" dirty="0" smtClean="0">
                <a:latin typeface="Comic Sans MS" panose="030F0702030302020204" pitchFamily="66" charset="0"/>
              </a:rPr>
              <a:t>We give </a:t>
            </a:r>
            <a:r>
              <a:rPr lang="en-GB" altLang="en-US" dirty="0">
                <a:latin typeface="Comic Sans MS" panose="030F0702030302020204" pitchFamily="66" charset="0"/>
              </a:rPr>
              <a:t>learning opportunities through play, ensuring activities are open-ended and encouraging independence. These are the basic building blocks of a solid foundation to lifelong learning.</a:t>
            </a:r>
          </a:p>
          <a:p>
            <a:pPr algn="just">
              <a:spcAft>
                <a:spcPts val="600"/>
              </a:spcAft>
              <a:buFont typeface="Arial" panose="020B0604020202020204" pitchFamily="34" charset="0"/>
              <a:buChar char="•"/>
            </a:pPr>
            <a:r>
              <a:rPr lang="en-GB" altLang="en-US" dirty="0">
                <a:latin typeface="Comic Sans MS" panose="030F0702030302020204" pitchFamily="66" charset="0"/>
              </a:rPr>
              <a:t>We need to create resilience in our children. If they do not get things right, they can try again and do better.</a:t>
            </a:r>
            <a:endParaRPr lang="en-GB" altLang="en-US" dirty="0"/>
          </a:p>
        </p:txBody>
      </p:sp>
      <p:sp>
        <p:nvSpPr>
          <p:cNvPr id="17413" name="TextBox 2"/>
          <p:cNvSpPr txBox="1">
            <a:spLocks noChangeArrowheads="1"/>
          </p:cNvSpPr>
          <p:nvPr/>
        </p:nvSpPr>
        <p:spPr bwMode="auto">
          <a:xfrm>
            <a:off x="315913" y="769938"/>
            <a:ext cx="5387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The clue is in the name – ‘Foundation Stage</a:t>
            </a:r>
            <a:r>
              <a:rPr lang="en-US" altLang="en-US"/>
              <a:t>’</a:t>
            </a:r>
            <a:endParaRPr lang="en-GB" altLang="en-US"/>
          </a:p>
        </p:txBody>
      </p:sp>
      <p:sp>
        <p:nvSpPr>
          <p:cNvPr id="17414" name="AutoShape 7" descr="https://webmail.exa-networks.co.uk/roundcube/?_task=mail&amp;_action=get&amp;_mbox=INBOX&amp;_uid=28389&amp;_token=5z2e5LKBOMGhcW2zObABTbn2jG2G2m7w&amp;_part=2.3&amp;_embed=1&amp;_mimeclass=image"/>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7415" name="AutoShape 9" descr="https://webmail.exa-networks.co.uk/roundcube/?_task=mail&amp;_action=get&amp;_mbox=INBOX&amp;_uid=28389&amp;_token=5z2e5LKBOMGhcW2zObABTbn2jG2G2m7w&amp;_part=2.3&amp;_embed=1&amp;_mimeclass=image"/>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7416" name="AutoShape 11" descr="https://webmail.exa-networks.co.uk/roundcube/?_task=mail&amp;_action=get&amp;_mbox=INBOX&amp;_uid=28389&amp;_token=5z2e5LKBOMGhcW2zObABTbn2jG2G2m7w&amp;_part=2.2&amp;_embed=1&amp;_mimeclass=image"/>
          <p:cNvSpPr>
            <a:spLocks noChangeAspect="1" noChangeArrowheads="1"/>
          </p:cNvSpPr>
          <p:nvPr/>
        </p:nvSpPr>
        <p:spPr bwMode="auto">
          <a:xfrm>
            <a:off x="46831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7417" name="AutoShape 13" descr="https://webmail.exa-networks.co.uk/roundcube/?_task=mail&amp;_action=get&amp;_mbox=INBOX&amp;_uid=28389&amp;_token=5z2e5LKBOMGhcW2zObABTbn2jG2G2m7w&amp;_part=2.4&amp;_embed=1&amp;_mimeclass=image"/>
          <p:cNvSpPr>
            <a:spLocks noChangeAspect="1" noChangeArrowheads="1"/>
          </p:cNvSpPr>
          <p:nvPr/>
        </p:nvSpPr>
        <p:spPr bwMode="auto">
          <a:xfrm>
            <a:off x="620713"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17418" name="Picture 5"/>
          <p:cNvPicPr>
            <a:picLocks noChangeAspect="1"/>
          </p:cNvPicPr>
          <p:nvPr/>
        </p:nvPicPr>
        <p:blipFill rotWithShape="1">
          <a:blip r:embed="rId3">
            <a:extLst>
              <a:ext uri="{28A0092B-C50C-407E-A947-70E740481C1C}">
                <a14:useLocalDpi xmlns:a14="http://schemas.microsoft.com/office/drawing/2010/main" val="0"/>
              </a:ext>
            </a:extLst>
          </a:blip>
          <a:srcRect t="6567"/>
          <a:stretch/>
        </p:blipFill>
        <p:spPr bwMode="auto">
          <a:xfrm>
            <a:off x="4427538" y="1268760"/>
            <a:ext cx="3632200" cy="253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68233" y="1577512"/>
            <a:ext cx="3297305" cy="646331"/>
          </a:xfrm>
          <a:prstGeom prst="rect">
            <a:avLst/>
          </a:prstGeom>
          <a:noFill/>
        </p:spPr>
        <p:txBody>
          <a:bodyPr wrap="square" rtlCol="0">
            <a:spAutoFit/>
          </a:bodyPr>
          <a:lstStyle/>
          <a:p>
            <a:pPr algn="just">
              <a:buFont typeface="Arial" panose="020B0604020202020204" pitchFamily="34" charset="0"/>
              <a:buChar char="•"/>
            </a:pPr>
            <a:r>
              <a:rPr lang="en-GB" altLang="en-US" dirty="0">
                <a:latin typeface="Comic Sans MS" panose="030F0702030302020204" pitchFamily="66" charset="0"/>
              </a:rPr>
              <a:t>Young children learn best when learning is pleasurable.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4" descr="https://webmail.exa-networks.co.uk/roundcube/?_task=mail&amp;_mbox=INBOX&amp;_uid=28315&amp;_part=4&amp;_action=get&amp;_extwin=1&amp;_framed=1&amp;_mimewarning=1&amp;_embed=1"/>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8435" name="AutoShape 6" descr="https://webmail.exa-networks.co.uk/roundcube/?_task=mail&amp;_mbox=INBOX&amp;_uid=28315&amp;_part=4&amp;_action=get&amp;_extwin=1&amp;_framed=1&amp;_mimewarning=1&amp;_embed=1"/>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8436" name="AutoShape 8" descr="https://webmail.exa-networks.co.uk/roundcube/?_task=mail&amp;_mbox=INBOX&amp;_uid=28315&amp;_part=4&amp;_action=get&amp;_extwin=1&amp;_framed=1&amp;_mimewarning=1&amp;_embed=1"/>
          <p:cNvSpPr>
            <a:spLocks noChangeAspect="1" noChangeArrowheads="1"/>
          </p:cNvSpPr>
          <p:nvPr/>
        </p:nvSpPr>
        <p:spPr bwMode="auto">
          <a:xfrm>
            <a:off x="46831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1843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713" y="558800"/>
            <a:ext cx="3132137"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6575" y="3487738"/>
            <a:ext cx="2185988"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3000375"/>
            <a:ext cx="25923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4463" y="-19050"/>
            <a:ext cx="2347912"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02075" y="327025"/>
            <a:ext cx="217805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47863" y="3487738"/>
            <a:ext cx="2398712"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40538" y="3068638"/>
            <a:ext cx="1916112"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395288" y="225425"/>
            <a:ext cx="2487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3200" b="1">
                <a:solidFill>
                  <a:srgbClr val="FFFF00"/>
                </a:solidFill>
                <a:latin typeface="Comic Sans MS" panose="030F0702030302020204" pitchFamily="66" charset="0"/>
              </a:rPr>
              <a:t>Our Garden</a:t>
            </a:r>
            <a:endParaRPr lang="en-GB" altLang="en-US" sz="3200" b="1">
              <a:solidFill>
                <a:srgbClr val="FFFF00"/>
              </a:solidFill>
              <a:latin typeface="Comic Sans MS" panose="030F0702030302020204" pitchFamily="66" charset="0"/>
            </a:endParaRPr>
          </a:p>
        </p:txBody>
      </p:sp>
      <p:pic>
        <p:nvPicPr>
          <p:cNvPr id="194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775" y="717550"/>
            <a:ext cx="3168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
          <p:cNvSpPr>
            <a:spLocks noChangeArrowheads="1"/>
          </p:cNvSpPr>
          <p:nvPr/>
        </p:nvSpPr>
        <p:spPr bwMode="auto">
          <a:xfrm>
            <a:off x="395288" y="2668588"/>
            <a:ext cx="496887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GB" altLang="en-US" dirty="0">
              <a:solidFill>
                <a:srgbClr val="FFFF00"/>
              </a:solidFill>
              <a:latin typeface="Bradley Hand ITC" panose="03070402050302030203" pitchFamily="66" charset="0"/>
            </a:endParaRPr>
          </a:p>
          <a:p>
            <a:endParaRPr lang="en-GB" altLang="en-US" dirty="0">
              <a:solidFill>
                <a:srgbClr val="FFFF00"/>
              </a:solidFill>
              <a:latin typeface="Bradley Hand ITC" panose="03070402050302030203" pitchFamily="66" charset="0"/>
            </a:endParaRPr>
          </a:p>
          <a:p>
            <a:endParaRPr lang="en-GB" altLang="en-US" dirty="0">
              <a:solidFill>
                <a:srgbClr val="FFFF00"/>
              </a:solidFill>
              <a:latin typeface="Bradley Hand ITC" panose="03070402050302030203" pitchFamily="66" charset="0"/>
            </a:endParaRPr>
          </a:p>
          <a:p>
            <a:endParaRPr lang="en-GB" altLang="en-US" dirty="0">
              <a:solidFill>
                <a:srgbClr val="FFFF00"/>
              </a:solidFill>
              <a:latin typeface="Bradley Hand ITC" panose="03070402050302030203" pitchFamily="66" charset="0"/>
            </a:endParaRPr>
          </a:p>
          <a:p>
            <a:endParaRPr lang="en-GB" altLang="en-US" dirty="0">
              <a:solidFill>
                <a:srgbClr val="FFFF00"/>
              </a:solidFill>
              <a:latin typeface="Bradley Hand ITC" panose="03070402050302030203" pitchFamily="66" charset="0"/>
            </a:endParaRPr>
          </a:p>
          <a:p>
            <a:endParaRPr lang="en-GB" altLang="en-US" dirty="0">
              <a:solidFill>
                <a:srgbClr val="FFFF00"/>
              </a:solidFill>
              <a:latin typeface="Bradley Hand ITC" panose="03070402050302030203" pitchFamily="66" charset="0"/>
            </a:endParaRPr>
          </a:p>
          <a:p>
            <a:endParaRPr lang="en-GB" altLang="en-US" dirty="0">
              <a:solidFill>
                <a:srgbClr val="FFFF00"/>
              </a:solidFill>
              <a:latin typeface="Bradley Hand ITC" panose="03070402050302030203" pitchFamily="66" charset="0"/>
            </a:endParaRPr>
          </a:p>
          <a:p>
            <a:endParaRPr lang="en-GB" altLang="en-US" dirty="0">
              <a:solidFill>
                <a:srgbClr val="FFFF00"/>
              </a:solidFill>
              <a:latin typeface="Bradley Hand ITC" panose="03070402050302030203" pitchFamily="66" charset="0"/>
            </a:endParaRPr>
          </a:p>
          <a:p>
            <a:endParaRPr lang="en-GB" altLang="en-US" dirty="0">
              <a:solidFill>
                <a:srgbClr val="FFFF00"/>
              </a:solidFill>
              <a:latin typeface="Bradley Hand ITC" panose="03070402050302030203" pitchFamily="66" charset="0"/>
            </a:endParaRPr>
          </a:p>
          <a:p>
            <a:r>
              <a:rPr lang="en-GB" altLang="en-US" dirty="0">
                <a:latin typeface="Comic Sans MS" panose="030F0702030302020204" pitchFamily="66" charset="0"/>
              </a:rPr>
              <a:t>All areas of learning are provided for in the outdoor area and we spend 50% of our time outside. The children need to be equipped with coats and wellies in the winter and  sun hats and sun cream in the summer.</a:t>
            </a:r>
          </a:p>
        </p:txBody>
      </p:sp>
      <p:pic>
        <p:nvPicPr>
          <p:cNvPr id="194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30200"/>
            <a:ext cx="3275012"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0275" y="1906588"/>
            <a:ext cx="29527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4076700"/>
            <a:ext cx="2665413"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6113" y="3022600"/>
            <a:ext cx="26638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1"/>
          <p:cNvSpPr>
            <a:spLocks noChangeArrowheads="1"/>
          </p:cNvSpPr>
          <p:nvPr/>
        </p:nvSpPr>
        <p:spPr bwMode="auto">
          <a:xfrm>
            <a:off x="271462" y="1988840"/>
            <a:ext cx="8424863"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just" eaLnBrk="1" hangingPunct="1">
              <a:spcAft>
                <a:spcPts val="600"/>
              </a:spcAft>
              <a:buFont typeface="Arial" pitchFamily="34" charset="0"/>
              <a:buChar char="•"/>
              <a:defRPr/>
            </a:pPr>
            <a:r>
              <a:rPr lang="en-GB" sz="2400" dirty="0">
                <a:latin typeface="Comic Sans MS" pitchFamily="66" charset="0"/>
              </a:rPr>
              <a:t>As a school we carry out a baseline assessment which will take place during the first half term. </a:t>
            </a:r>
          </a:p>
          <a:p>
            <a:pPr marL="342900" indent="-342900" algn="just" eaLnBrk="1" hangingPunct="1">
              <a:spcAft>
                <a:spcPts val="600"/>
              </a:spcAft>
              <a:buFont typeface="Arial" pitchFamily="34" charset="0"/>
              <a:buChar char="•"/>
              <a:defRPr/>
            </a:pPr>
            <a:r>
              <a:rPr lang="en-GB" sz="2400" dirty="0">
                <a:latin typeface="Comic Sans MS" pitchFamily="66" charset="0"/>
              </a:rPr>
              <a:t>Judgements will be made through observations by the class teacher and teaching assistant.</a:t>
            </a:r>
          </a:p>
          <a:p>
            <a:pPr marL="342900" indent="-342900" algn="just" eaLnBrk="1" hangingPunct="1">
              <a:spcAft>
                <a:spcPts val="600"/>
              </a:spcAft>
              <a:buFont typeface="Arial" pitchFamily="34" charset="0"/>
              <a:buChar char="•"/>
              <a:defRPr/>
            </a:pPr>
            <a:r>
              <a:rPr lang="en-GB" sz="2400" dirty="0">
                <a:latin typeface="Comic Sans MS" pitchFamily="66" charset="0"/>
              </a:rPr>
              <a:t>Assessments are made continuously throughout the year and recorded in a variety of </a:t>
            </a:r>
            <a:r>
              <a:rPr lang="en-GB" sz="2400" dirty="0" smtClean="0">
                <a:latin typeface="Comic Sans MS" pitchFamily="66" charset="0"/>
              </a:rPr>
              <a:t>ways:</a:t>
            </a:r>
            <a:endParaRPr lang="en-GB" sz="2400" dirty="0">
              <a:latin typeface="Comic Sans MS" pitchFamily="66" charset="0"/>
            </a:endParaRPr>
          </a:p>
          <a:p>
            <a:pPr algn="just" eaLnBrk="1" hangingPunct="1">
              <a:spcAft>
                <a:spcPts val="600"/>
              </a:spcAft>
              <a:defRPr/>
            </a:pPr>
            <a:r>
              <a:rPr lang="en-GB" sz="2400" dirty="0" smtClean="0">
                <a:latin typeface="Comic Sans MS" pitchFamily="66" charset="0"/>
              </a:rPr>
              <a:t>           –  </a:t>
            </a:r>
            <a:r>
              <a:rPr lang="en-GB" sz="2400" dirty="0">
                <a:latin typeface="Comic Sans MS" pitchFamily="66" charset="0"/>
              </a:rPr>
              <a:t>Electronic Learning Journey.</a:t>
            </a:r>
          </a:p>
          <a:p>
            <a:pPr algn="just" eaLnBrk="1" hangingPunct="1">
              <a:spcAft>
                <a:spcPts val="600"/>
              </a:spcAft>
              <a:defRPr/>
            </a:pPr>
            <a:r>
              <a:rPr lang="en-GB" sz="2400" dirty="0" smtClean="0">
                <a:latin typeface="Comic Sans MS" pitchFamily="66" charset="0"/>
              </a:rPr>
              <a:t>           –  </a:t>
            </a:r>
            <a:r>
              <a:rPr lang="en-GB" sz="2400" dirty="0">
                <a:latin typeface="Comic Sans MS" pitchFamily="66" charset="0"/>
              </a:rPr>
              <a:t>Individual Learning Journal.</a:t>
            </a:r>
          </a:p>
          <a:p>
            <a:pPr marL="342900" indent="-342900" algn="just" eaLnBrk="1" hangingPunct="1">
              <a:spcAft>
                <a:spcPts val="600"/>
              </a:spcAft>
              <a:buFont typeface="Arial" panose="020B0604020202020204" pitchFamily="34" charset="0"/>
              <a:buChar char="•"/>
              <a:defRPr/>
            </a:pPr>
            <a:r>
              <a:rPr lang="en-GB" sz="2400" dirty="0">
                <a:latin typeface="Comic Sans MS" pitchFamily="66" charset="0"/>
              </a:rPr>
              <a:t>You will receive a report during the Spring term about your child's progress. </a:t>
            </a:r>
          </a:p>
        </p:txBody>
      </p:sp>
      <p:pic>
        <p:nvPicPr>
          <p:cNvPr id="21507" name="Picture 3"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9238"/>
            <a:ext cx="108108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p:cNvSpPr txBox="1">
            <a:spLocks noChangeArrowheads="1"/>
          </p:cNvSpPr>
          <p:nvPr/>
        </p:nvSpPr>
        <p:spPr bwMode="auto">
          <a:xfrm>
            <a:off x="1422400" y="838200"/>
            <a:ext cx="7273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3600">
                <a:solidFill>
                  <a:srgbClr val="FFFF00"/>
                </a:solidFill>
                <a:latin typeface="Comic Sans MS" panose="030F0702030302020204" pitchFamily="66" charset="0"/>
              </a:rPr>
              <a:t>Assessments and Observations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p:cNvSpPr>
          <p:nvPr>
            <p:ph type="subTitle" idx="1"/>
          </p:nvPr>
        </p:nvSpPr>
        <p:spPr>
          <a:xfrm>
            <a:off x="819150" y="836613"/>
            <a:ext cx="8326438" cy="6303962"/>
          </a:xfrm>
        </p:spPr>
        <p:txBody>
          <a:bodyPr/>
          <a:lstStyle/>
          <a:p>
            <a:pPr marR="0">
              <a:defRPr/>
            </a:pPr>
            <a:endParaRPr lang="en-GB" altLang="en-US" sz="1100" dirty="0" smtClean="0">
              <a:solidFill>
                <a:srgbClr val="000000"/>
              </a:solidFill>
              <a:latin typeface="Arial" charset="0"/>
            </a:endParaRPr>
          </a:p>
          <a:p>
            <a:pPr marR="0" algn="l">
              <a:spcAft>
                <a:spcPts val="600"/>
              </a:spcAft>
              <a:defRPr/>
            </a:pPr>
            <a:r>
              <a:rPr lang="en-US" altLang="en-US" sz="1400" dirty="0" smtClean="0">
                <a:latin typeface="Comic Sans MS" pitchFamily="66" charset="0"/>
              </a:rPr>
              <a:t>You are an important partner in your child’s learning and we value your </a:t>
            </a:r>
            <a:r>
              <a:rPr lang="en-US" altLang="en-US" sz="1400" b="1" dirty="0" smtClean="0">
                <a:latin typeface="Comic Sans MS" pitchFamily="66" charset="0"/>
              </a:rPr>
              <a:t>knowledge and input. Therefore we encourage parents to be involved as much as possible.</a:t>
            </a:r>
          </a:p>
          <a:p>
            <a:pPr marR="0" algn="l">
              <a:spcAft>
                <a:spcPts val="600"/>
              </a:spcAft>
              <a:defRPr/>
            </a:pPr>
            <a:endParaRPr lang="en-US" altLang="en-US" sz="100" b="1" dirty="0" smtClean="0">
              <a:latin typeface="Comic Sans MS" pitchFamily="66" charset="0"/>
            </a:endParaRPr>
          </a:p>
          <a:p>
            <a:pPr marR="0" algn="l">
              <a:spcAft>
                <a:spcPts val="600"/>
              </a:spcAft>
              <a:defRPr/>
            </a:pPr>
            <a:r>
              <a:rPr lang="en-US" altLang="en-US" sz="1400" b="1" dirty="0" smtClean="0">
                <a:latin typeface="Comic Sans MS" pitchFamily="66" charset="0"/>
              </a:rPr>
              <a:t>We have many ways of keeping in touch including:</a:t>
            </a:r>
          </a:p>
          <a:p>
            <a:pPr marL="342900" marR="0" indent="-342900" algn="l">
              <a:spcAft>
                <a:spcPts val="600"/>
              </a:spcAft>
              <a:buFont typeface="Arial" pitchFamily="34" charset="0"/>
              <a:buChar char="•"/>
              <a:defRPr/>
            </a:pPr>
            <a:r>
              <a:rPr lang="en-US" altLang="en-US" sz="1400" dirty="0" smtClean="0">
                <a:latin typeface="Comic Sans MS" pitchFamily="66" charset="0"/>
              </a:rPr>
              <a:t>Information meetings</a:t>
            </a:r>
          </a:p>
          <a:p>
            <a:pPr marL="342900" marR="0" indent="-342900" algn="l">
              <a:spcAft>
                <a:spcPts val="600"/>
              </a:spcAft>
              <a:buFont typeface="Arial" pitchFamily="34" charset="0"/>
              <a:buChar char="•"/>
              <a:defRPr/>
            </a:pPr>
            <a:r>
              <a:rPr lang="en-US" altLang="en-US" sz="1400" dirty="0" smtClean="0">
                <a:latin typeface="Comic Sans MS" pitchFamily="66" charset="0"/>
              </a:rPr>
              <a:t>Newsletters</a:t>
            </a:r>
          </a:p>
          <a:p>
            <a:pPr marL="342900" marR="0" indent="-342900" algn="l">
              <a:spcAft>
                <a:spcPts val="600"/>
              </a:spcAft>
              <a:buFont typeface="Arial" pitchFamily="34" charset="0"/>
              <a:buChar char="•"/>
              <a:defRPr/>
            </a:pPr>
            <a:r>
              <a:rPr lang="en-US" altLang="en-US" sz="1400" dirty="0" smtClean="0">
                <a:latin typeface="Comic Sans MS" pitchFamily="66" charset="0"/>
              </a:rPr>
              <a:t>Learning Journals – contributions</a:t>
            </a:r>
          </a:p>
          <a:p>
            <a:pPr marL="342900" marR="0" indent="-342900" algn="l">
              <a:spcAft>
                <a:spcPts val="600"/>
              </a:spcAft>
              <a:buFont typeface="Arial" pitchFamily="34" charset="0"/>
              <a:buChar char="•"/>
              <a:defRPr/>
            </a:pPr>
            <a:r>
              <a:rPr lang="en-US" altLang="en-US" sz="1400" dirty="0" smtClean="0">
                <a:latin typeface="Comic Sans MS" pitchFamily="66" charset="0"/>
              </a:rPr>
              <a:t>Class Dojo</a:t>
            </a:r>
          </a:p>
          <a:p>
            <a:pPr marL="342900" marR="0" indent="-342900" algn="l">
              <a:spcAft>
                <a:spcPts val="0"/>
              </a:spcAft>
              <a:buFont typeface="Arial" pitchFamily="34" charset="0"/>
              <a:buChar char="•"/>
              <a:defRPr/>
            </a:pPr>
            <a:r>
              <a:rPr lang="en-US" altLang="en-US" sz="1400" dirty="0" smtClean="0">
                <a:latin typeface="Comic Sans MS" pitchFamily="66" charset="0"/>
              </a:rPr>
              <a:t>Google classroom/remote learning which Reception and the school used for Lockdown learning</a:t>
            </a:r>
          </a:p>
          <a:p>
            <a:pPr marR="0" algn="l">
              <a:spcAft>
                <a:spcPts val="600"/>
              </a:spcAft>
              <a:defRPr/>
            </a:pPr>
            <a:r>
              <a:rPr lang="en-US" altLang="en-US" sz="1400" dirty="0" smtClean="0">
                <a:latin typeface="Comic Sans MS" pitchFamily="66" charset="0"/>
              </a:rPr>
              <a:t>       and will continue to use for home learning tasks.</a:t>
            </a:r>
          </a:p>
          <a:p>
            <a:pPr marL="342900" marR="0" indent="-342900" algn="l">
              <a:buFont typeface="Arial" pitchFamily="34" charset="0"/>
              <a:buChar char="•"/>
              <a:defRPr/>
            </a:pPr>
            <a:endParaRPr lang="en-US" altLang="en-US" sz="1400" dirty="0" smtClean="0">
              <a:latin typeface="Comic Sans MS" pitchFamily="66" charset="0"/>
            </a:endParaRPr>
          </a:p>
        </p:txBody>
      </p:sp>
      <p:pic>
        <p:nvPicPr>
          <p:cNvPr id="22531" name="Picture 2"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265113"/>
            <a:ext cx="8223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1"/>
          <p:cNvSpPr txBox="1">
            <a:spLocks noChangeArrowheads="1"/>
          </p:cNvSpPr>
          <p:nvPr/>
        </p:nvSpPr>
        <p:spPr bwMode="auto">
          <a:xfrm>
            <a:off x="1301750" y="249238"/>
            <a:ext cx="6654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a:solidFill>
                  <a:srgbClr val="FFFF00"/>
                </a:solidFill>
                <a:latin typeface="Comic Sans MS" panose="030F0702030302020204" pitchFamily="66" charset="0"/>
              </a:rPr>
              <a:t>Parental Involvement</a:t>
            </a:r>
          </a:p>
        </p:txBody>
      </p:sp>
      <p:pic>
        <p:nvPicPr>
          <p:cNvPr id="22533"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0782" y="4149080"/>
            <a:ext cx="1767682" cy="23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1379538"/>
            <a:ext cx="12350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9724" y="4149079"/>
            <a:ext cx="1760228" cy="234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967" y="4167032"/>
            <a:ext cx="1661745" cy="221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4994" y="4149080"/>
            <a:ext cx="1759214" cy="234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68313" y="814388"/>
            <a:ext cx="8229600" cy="650875"/>
          </a:xfrm>
        </p:spPr>
        <p:txBody>
          <a:bodyPr/>
          <a:lstStyle/>
          <a:p>
            <a:pPr algn="ctr"/>
            <a:r>
              <a:rPr lang="en-GB" altLang="en-US" sz="4000" smtClean="0">
                <a:solidFill>
                  <a:srgbClr val="FFFF00"/>
                </a:solidFill>
                <a:latin typeface="Comic Sans MS" panose="030F0702030302020204" pitchFamily="66" charset="0"/>
              </a:rPr>
              <a:t>Food and Drink</a:t>
            </a:r>
          </a:p>
        </p:txBody>
      </p:sp>
      <p:sp>
        <p:nvSpPr>
          <p:cNvPr id="23555" name="Content Placeholder 2"/>
          <p:cNvSpPr>
            <a:spLocks noGrp="1"/>
          </p:cNvSpPr>
          <p:nvPr>
            <p:ph idx="1"/>
          </p:nvPr>
        </p:nvSpPr>
        <p:spPr>
          <a:xfrm>
            <a:off x="468313" y="1773238"/>
            <a:ext cx="8229600" cy="4389437"/>
          </a:xfrm>
        </p:spPr>
        <p:txBody>
          <a:bodyPr/>
          <a:lstStyle/>
          <a:p>
            <a:r>
              <a:rPr lang="en-GB" altLang="en-US" dirty="0" smtClean="0">
                <a:latin typeface="Comic Sans MS" panose="030F0702030302020204" pitchFamily="66" charset="0"/>
              </a:rPr>
              <a:t>We ask that all children bring a named bottle filled with water to school each day. Children have access to this water throughout the day.</a:t>
            </a:r>
          </a:p>
          <a:p>
            <a:r>
              <a:rPr lang="en-GB" altLang="en-US" dirty="0" smtClean="0">
                <a:latin typeface="Comic Sans MS" panose="030F0702030302020204" pitchFamily="66" charset="0"/>
              </a:rPr>
              <a:t>At lunch children may have:</a:t>
            </a:r>
          </a:p>
          <a:p>
            <a:r>
              <a:rPr lang="en-GB" altLang="en-US" u="sng" dirty="0" smtClean="0">
                <a:latin typeface="Comic Sans MS" panose="030F0702030302020204" pitchFamily="66" charset="0"/>
              </a:rPr>
              <a:t>A packed lunch and drink</a:t>
            </a:r>
            <a:r>
              <a:rPr lang="en-GB" altLang="en-US" dirty="0" smtClean="0">
                <a:latin typeface="Comic Sans MS" panose="030F0702030302020204" pitchFamily="66" charset="0"/>
              </a:rPr>
              <a:t>: brought to school in a named lunchbox – no chocolate bars or sweets.</a:t>
            </a:r>
          </a:p>
          <a:p>
            <a:r>
              <a:rPr lang="en-GB" altLang="en-US" u="sng" dirty="0" smtClean="0">
                <a:latin typeface="Comic Sans MS" panose="030F0702030302020204" pitchFamily="66" charset="0"/>
              </a:rPr>
              <a:t>A  free school </a:t>
            </a:r>
            <a:r>
              <a:rPr lang="en-GB" altLang="en-US" dirty="0" smtClean="0">
                <a:latin typeface="Comic Sans MS" panose="030F0702030302020204" pitchFamily="66" charset="0"/>
              </a:rPr>
              <a:t>lunch – please inform </a:t>
            </a:r>
            <a:r>
              <a:rPr lang="en-GB" altLang="en-US" dirty="0" err="1" smtClean="0">
                <a:latin typeface="Comic Sans MS" panose="030F0702030302020204" pitchFamily="66" charset="0"/>
              </a:rPr>
              <a:t>Chartwells</a:t>
            </a:r>
            <a:r>
              <a:rPr lang="en-GB" altLang="en-US" dirty="0" smtClean="0">
                <a:latin typeface="Comic Sans MS" panose="030F0702030302020204" pitchFamily="66" charset="0"/>
              </a:rPr>
              <a:t> of any specific dietary needs, e.g. allergies.</a:t>
            </a:r>
          </a:p>
          <a:p>
            <a:pPr marL="0" indent="0">
              <a:buNone/>
            </a:pPr>
            <a:endParaRPr lang="en-GB" altLang="en-US" sz="1800" u="sng" dirty="0" smtClean="0">
              <a:latin typeface="Comic Sans MS" panose="030F0702030302020204" pitchFamily="66" charset="0"/>
            </a:endParaRPr>
          </a:p>
          <a:p>
            <a:pPr marL="0" indent="0" algn="ctr">
              <a:buNone/>
            </a:pPr>
            <a:r>
              <a:rPr lang="en-GB" altLang="en-US" u="sng" dirty="0" smtClean="0">
                <a:latin typeface="Comic Sans MS" panose="030F0702030302020204" pitchFamily="66" charset="0"/>
              </a:rPr>
              <a:t>We are a NUT-FREE school – please do not send foods containing nuts, sesame seeds, </a:t>
            </a:r>
            <a:r>
              <a:rPr lang="en-GB" altLang="en-US" u="sng" dirty="0" err="1" smtClean="0">
                <a:latin typeface="Comic Sans MS" panose="030F0702030302020204" pitchFamily="66" charset="0"/>
              </a:rPr>
              <a:t>etc</a:t>
            </a:r>
            <a:endParaRPr lang="en-GB" altLang="en-US" u="sng" dirty="0" smtClean="0">
              <a:latin typeface="Comic Sans MS" panose="030F0702030302020204" pitchFamily="66" charset="0"/>
            </a:endParaRPr>
          </a:p>
        </p:txBody>
      </p:sp>
      <p:pic>
        <p:nvPicPr>
          <p:cNvPr id="23556" name="Picture 3"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9238"/>
            <a:ext cx="108108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7844408" cy="1268760"/>
          </a:xfrm>
          <a:extLst/>
        </p:spPr>
        <p:txBody>
          <a:bodyPr/>
          <a:lstStyle/>
          <a:p>
            <a:pPr algn="ctr">
              <a:defRPr/>
            </a:pPr>
            <a:r>
              <a:rPr lang="en-GB" sz="3200" smtClean="0">
                <a:solidFill>
                  <a:srgbClr val="FFFF00"/>
                </a:solidFill>
                <a:effectLst/>
                <a:latin typeface="Comic Sans MS" pitchFamily="66" charset="0"/>
              </a:rPr>
              <a:t>What will your child need?</a:t>
            </a:r>
            <a:endParaRPr lang="en-GB" sz="3200">
              <a:solidFill>
                <a:srgbClr val="FFFF00"/>
              </a:solidFill>
              <a:effectLst/>
              <a:latin typeface="Comic Sans MS" pitchFamily="66" charset="0"/>
            </a:endParaRPr>
          </a:p>
        </p:txBody>
      </p:sp>
      <p:sp>
        <p:nvSpPr>
          <p:cNvPr id="24579" name="Text Placeholder 2"/>
          <p:cNvSpPr>
            <a:spLocks noGrp="1"/>
          </p:cNvSpPr>
          <p:nvPr>
            <p:ph type="body" idx="1"/>
          </p:nvPr>
        </p:nvSpPr>
        <p:spPr>
          <a:xfrm>
            <a:off x="719138" y="1557338"/>
            <a:ext cx="7834312" cy="2657475"/>
          </a:xfrm>
        </p:spPr>
        <p:txBody>
          <a:bodyPr/>
          <a:lstStyle/>
          <a:p>
            <a:r>
              <a:rPr lang="en-GB" altLang="en-US" sz="2800" dirty="0" smtClean="0">
                <a:latin typeface="Comic Sans MS" panose="030F0702030302020204" pitchFamily="66" charset="0"/>
              </a:rPr>
              <a:t>A school uniform (all items named).</a:t>
            </a:r>
          </a:p>
          <a:p>
            <a:r>
              <a:rPr lang="en-GB" altLang="en-US" sz="2800" dirty="0" smtClean="0">
                <a:latin typeface="Comic Sans MS" panose="030F0702030302020204" pitchFamily="66" charset="0"/>
              </a:rPr>
              <a:t>A pair of wellies to be kept in school.</a:t>
            </a:r>
          </a:p>
          <a:p>
            <a:r>
              <a:rPr lang="en-GB" altLang="en-US" sz="2800" dirty="0" smtClean="0">
                <a:latin typeface="Comic Sans MS" panose="030F0702030302020204" pitchFamily="66" charset="0"/>
              </a:rPr>
              <a:t>A pair of slippers to be kept in school.</a:t>
            </a:r>
          </a:p>
          <a:p>
            <a:r>
              <a:rPr lang="en-GB" altLang="en-US" sz="2800" dirty="0" smtClean="0">
                <a:latin typeface="Comic Sans MS" panose="030F0702030302020204" pitchFamily="66" charset="0"/>
              </a:rPr>
              <a:t>A waterproof coat – we go outside in all weathers.</a:t>
            </a:r>
          </a:p>
          <a:p>
            <a:r>
              <a:rPr lang="en-GB" altLang="en-US" sz="2800" dirty="0" smtClean="0">
                <a:latin typeface="Comic Sans MS" panose="030F0702030302020204" pitchFamily="66" charset="0"/>
              </a:rPr>
              <a:t>A reading bag which will be provided.</a:t>
            </a:r>
          </a:p>
          <a:p>
            <a:r>
              <a:rPr lang="en-GB" altLang="en-US" sz="2800" dirty="0" smtClean="0">
                <a:latin typeface="Comic Sans MS" panose="030F0702030302020204" pitchFamily="66" charset="0"/>
              </a:rPr>
              <a:t>A water bottle for use in the classroom.</a:t>
            </a:r>
          </a:p>
          <a:p>
            <a:r>
              <a:rPr lang="en-GB" altLang="en-US" sz="2800" dirty="0" smtClean="0">
                <a:latin typeface="Comic Sans MS" panose="030F0702030302020204" pitchFamily="66" charset="0"/>
              </a:rPr>
              <a:t>Old clothes for Forest School.</a:t>
            </a:r>
          </a:p>
          <a:p>
            <a:r>
              <a:rPr lang="en-GB" altLang="en-US" sz="2800" dirty="0" smtClean="0">
                <a:latin typeface="Comic Sans MS" panose="030F0702030302020204" pitchFamily="66" charset="0"/>
              </a:rPr>
              <a:t>Waterproof trousers for Forest School.</a:t>
            </a:r>
          </a:p>
        </p:txBody>
      </p:sp>
      <p:sp>
        <p:nvSpPr>
          <p:cNvPr id="4" name="Oval 3"/>
          <p:cNvSpPr/>
          <p:nvPr/>
        </p:nvSpPr>
        <p:spPr>
          <a:xfrm>
            <a:off x="900113" y="3068638"/>
            <a:ext cx="44450" cy="46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245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0350"/>
            <a:ext cx="1079500" cy="11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95288" y="-46038"/>
            <a:ext cx="8604250" cy="1171576"/>
          </a:xfrm>
        </p:spPr>
        <p:txBody>
          <a:bodyPr/>
          <a:lstStyle/>
          <a:p>
            <a:pPr algn="ctr"/>
            <a:r>
              <a:rPr lang="en-GB" altLang="en-US" sz="3200" smtClean="0">
                <a:latin typeface="Comic Sans MS" panose="030F0702030302020204" pitchFamily="66" charset="0"/>
              </a:rPr>
              <a:t/>
            </a:r>
            <a:br>
              <a:rPr lang="en-GB" altLang="en-US" sz="3200" smtClean="0">
                <a:latin typeface="Comic Sans MS" panose="030F0702030302020204" pitchFamily="66" charset="0"/>
              </a:rPr>
            </a:br>
            <a:r>
              <a:rPr lang="en-GB" altLang="en-US" sz="3200" smtClean="0">
                <a:solidFill>
                  <a:srgbClr val="FF0000"/>
                </a:solidFill>
                <a:latin typeface="Comic Sans MS" panose="030F0702030302020204" pitchFamily="66" charset="0"/>
              </a:rPr>
              <a:t> </a:t>
            </a:r>
            <a:r>
              <a:rPr lang="en-GB" altLang="en-US" sz="2400" b="1" smtClean="0">
                <a:solidFill>
                  <a:srgbClr val="FFFF00"/>
                </a:solidFill>
                <a:latin typeface="Comic Sans MS" panose="030F0702030302020204" pitchFamily="66" charset="0"/>
              </a:rPr>
              <a:t>7 Areas of Learning </a:t>
            </a:r>
          </a:p>
        </p:txBody>
      </p:sp>
      <p:sp>
        <p:nvSpPr>
          <p:cNvPr id="14339" name="Content Placeholder 3"/>
          <p:cNvSpPr>
            <a:spLocks noGrp="1"/>
          </p:cNvSpPr>
          <p:nvPr>
            <p:ph idx="1"/>
          </p:nvPr>
        </p:nvSpPr>
        <p:spPr>
          <a:xfrm>
            <a:off x="409104" y="1268760"/>
            <a:ext cx="8291512" cy="5400823"/>
          </a:xfrm>
        </p:spPr>
        <p:txBody>
          <a:bodyPr/>
          <a:lstStyle/>
          <a:p>
            <a:pPr marL="0" indent="0" algn="ctr">
              <a:buNone/>
              <a:defRPr/>
            </a:pPr>
            <a:r>
              <a:rPr lang="en-GB" sz="1600" b="1" dirty="0" smtClean="0">
                <a:latin typeface="Comic Sans MS" panose="030F0702030302020204" pitchFamily="66" charset="0"/>
                <a:cs typeface="Arial" panose="020B0604020202020204" pitchFamily="34" charset="0"/>
              </a:rPr>
              <a:t>   There </a:t>
            </a:r>
            <a:r>
              <a:rPr lang="en-GB" sz="1600" b="1" dirty="0">
                <a:latin typeface="Comic Sans MS" panose="030F0702030302020204" pitchFamily="66" charset="0"/>
                <a:cs typeface="Arial" panose="020B0604020202020204" pitchFamily="34" charset="0"/>
              </a:rPr>
              <a:t>are seven areas of learning within the Foundation curriculum and all areas of development are important and inter-connected. They are divided in to the Prime Areas and Specific </a:t>
            </a:r>
            <a:r>
              <a:rPr lang="en-GB" sz="1600" b="1" dirty="0" smtClean="0">
                <a:latin typeface="Comic Sans MS" panose="030F0702030302020204" pitchFamily="66" charset="0"/>
                <a:cs typeface="Arial" panose="020B0604020202020204" pitchFamily="34" charset="0"/>
              </a:rPr>
              <a:t>Areas</a:t>
            </a:r>
            <a:r>
              <a:rPr lang="en-GB" sz="1600" dirty="0" smtClean="0">
                <a:latin typeface="Comic Sans MS" pitchFamily="66" charset="0"/>
              </a:rPr>
              <a:t>.</a:t>
            </a:r>
            <a:endParaRPr lang="en-GB" sz="1600" dirty="0">
              <a:latin typeface="Comic Sans MS" pitchFamily="66" charset="0"/>
            </a:endParaRPr>
          </a:p>
          <a:p>
            <a:pPr marL="0" indent="0" algn="ctr">
              <a:buNone/>
              <a:defRPr/>
            </a:pPr>
            <a:r>
              <a:rPr lang="en-GB" sz="2400" b="1" dirty="0" smtClean="0">
                <a:solidFill>
                  <a:srgbClr val="FFFF00"/>
                </a:solidFill>
                <a:latin typeface="Bradley Hand ITC" pitchFamily="66" charset="0"/>
                <a:cs typeface="Arial" panose="020B0604020202020204" pitchFamily="34" charset="0"/>
              </a:rPr>
              <a:t>   </a:t>
            </a:r>
            <a:r>
              <a:rPr lang="en-GB" sz="1800" b="1" dirty="0" smtClean="0">
                <a:solidFill>
                  <a:srgbClr val="FFFF00"/>
                </a:solidFill>
                <a:latin typeface="Comic Sans MS" panose="030F0702030302020204" pitchFamily="66" charset="0"/>
                <a:cs typeface="Arial" panose="020B0604020202020204" pitchFamily="34" charset="0"/>
              </a:rPr>
              <a:t>3 </a:t>
            </a:r>
            <a:r>
              <a:rPr lang="en-GB" sz="1800" b="1" dirty="0">
                <a:solidFill>
                  <a:srgbClr val="FFFF00"/>
                </a:solidFill>
                <a:latin typeface="Comic Sans MS" panose="030F0702030302020204" pitchFamily="66" charset="0"/>
                <a:cs typeface="Arial" panose="020B0604020202020204" pitchFamily="34" charset="0"/>
              </a:rPr>
              <a:t>Prime Areas</a:t>
            </a:r>
          </a:p>
          <a:p>
            <a:pPr marL="0" indent="0" algn="ctr" eaLnBrk="1" hangingPunct="1">
              <a:spcBef>
                <a:spcPts val="0"/>
              </a:spcBef>
              <a:buClrTx/>
              <a:buSzTx/>
              <a:buFont typeface="Wingdings 2" panose="05020102010507070707" pitchFamily="18" charset="2"/>
              <a:buNone/>
              <a:defRPr/>
            </a:pPr>
            <a:r>
              <a:rPr lang="en-GB" sz="1600" dirty="0">
                <a:solidFill>
                  <a:srgbClr val="FFFF00"/>
                </a:solidFill>
                <a:latin typeface="Comic Sans MS" panose="030F0702030302020204" pitchFamily="66" charset="0"/>
                <a:cs typeface="Arial" panose="020B0604020202020204" pitchFamily="34" charset="0"/>
              </a:rPr>
              <a:t>Communication and </a:t>
            </a:r>
            <a:r>
              <a:rPr lang="en-GB" sz="1600" dirty="0" smtClean="0">
                <a:solidFill>
                  <a:srgbClr val="FFFF00"/>
                </a:solidFill>
                <a:latin typeface="Comic Sans MS" panose="030F0702030302020204" pitchFamily="66" charset="0"/>
                <a:cs typeface="Arial" panose="020B0604020202020204" pitchFamily="34" charset="0"/>
              </a:rPr>
              <a:t>Language</a:t>
            </a:r>
            <a:endParaRPr lang="en-GB" sz="1600" dirty="0">
              <a:solidFill>
                <a:srgbClr val="FFFF00"/>
              </a:solidFill>
              <a:latin typeface="Comic Sans MS" panose="030F0702030302020204" pitchFamily="66" charset="0"/>
              <a:cs typeface="Arial" panose="020B0604020202020204" pitchFamily="34" charset="0"/>
            </a:endParaRPr>
          </a:p>
          <a:p>
            <a:pPr marL="0" indent="0" algn="ctr" eaLnBrk="1" hangingPunct="1">
              <a:spcBef>
                <a:spcPts val="0"/>
              </a:spcBef>
              <a:buClrTx/>
              <a:buSzTx/>
              <a:buFont typeface="Wingdings 2" panose="05020102010507070707" pitchFamily="18" charset="2"/>
              <a:buNone/>
              <a:defRPr/>
            </a:pPr>
            <a:r>
              <a:rPr lang="en-GB" sz="1600" dirty="0">
                <a:solidFill>
                  <a:srgbClr val="FFFF00"/>
                </a:solidFill>
                <a:latin typeface="Comic Sans MS" panose="030F0702030302020204" pitchFamily="66" charset="0"/>
                <a:cs typeface="Arial" panose="020B0604020202020204" pitchFamily="34" charset="0"/>
              </a:rPr>
              <a:t>Physical Development</a:t>
            </a:r>
          </a:p>
          <a:p>
            <a:pPr marL="0" indent="0" algn="ctr" eaLnBrk="1" hangingPunct="1">
              <a:spcBef>
                <a:spcPts val="0"/>
              </a:spcBef>
              <a:buClrTx/>
              <a:buSzTx/>
              <a:buFont typeface="Wingdings 2" panose="05020102010507070707" pitchFamily="18" charset="2"/>
              <a:buNone/>
              <a:defRPr/>
            </a:pPr>
            <a:r>
              <a:rPr lang="en-GB" sz="1600" dirty="0">
                <a:solidFill>
                  <a:srgbClr val="FFFF00"/>
                </a:solidFill>
                <a:latin typeface="Comic Sans MS" panose="030F0702030302020204" pitchFamily="66" charset="0"/>
                <a:cs typeface="Arial" panose="020B0604020202020204" pitchFamily="34" charset="0"/>
              </a:rPr>
              <a:t>Personal, Social and </a:t>
            </a:r>
            <a:r>
              <a:rPr lang="en-GB" sz="1600" dirty="0" smtClean="0">
                <a:solidFill>
                  <a:srgbClr val="FFFF00"/>
                </a:solidFill>
                <a:latin typeface="Comic Sans MS" panose="030F0702030302020204" pitchFamily="66" charset="0"/>
                <a:cs typeface="Arial" panose="020B0604020202020204" pitchFamily="34" charset="0"/>
              </a:rPr>
              <a:t>Emotional </a:t>
            </a:r>
          </a:p>
          <a:p>
            <a:pPr marL="0" indent="0" algn="ctr" eaLnBrk="1" hangingPunct="1">
              <a:spcBef>
                <a:spcPts val="0"/>
              </a:spcBef>
              <a:buClrTx/>
              <a:buSzTx/>
              <a:buFont typeface="Wingdings 2" panose="05020102010507070707" pitchFamily="18" charset="2"/>
              <a:buNone/>
              <a:defRPr/>
            </a:pPr>
            <a:r>
              <a:rPr lang="en-GB" sz="1600" dirty="0" smtClean="0">
                <a:solidFill>
                  <a:srgbClr val="FFFF00"/>
                </a:solidFill>
                <a:latin typeface="Comic Sans MS" panose="030F0702030302020204" pitchFamily="66" charset="0"/>
                <a:cs typeface="Arial" panose="020B0604020202020204" pitchFamily="34" charset="0"/>
              </a:rPr>
              <a:t>Development</a:t>
            </a:r>
          </a:p>
          <a:p>
            <a:pPr marL="0" indent="0">
              <a:buFont typeface="Wingdings 2" panose="05020102010507070707" pitchFamily="18" charset="2"/>
              <a:buNone/>
              <a:defRPr/>
            </a:pPr>
            <a:r>
              <a:rPr lang="en-GB" altLang="en-US" sz="1600" dirty="0" smtClean="0">
                <a:latin typeface="Comic Sans MS" panose="030F0702030302020204" pitchFamily="66" charset="0"/>
              </a:rPr>
              <a:t>These areas are crucial for igniting children’s curiosity and enthusiasm for learning, and for building their capacity to learn, form relationships and thrive.</a:t>
            </a:r>
          </a:p>
          <a:p>
            <a:pPr marL="0" indent="0" algn="ctr" eaLnBrk="1" hangingPunct="1">
              <a:spcBef>
                <a:spcPct val="50000"/>
              </a:spcBef>
              <a:buNone/>
              <a:defRPr/>
            </a:pPr>
            <a:r>
              <a:rPr lang="en-GB" sz="1800" b="1" dirty="0">
                <a:solidFill>
                  <a:srgbClr val="FFFF00"/>
                </a:solidFill>
                <a:latin typeface="Comic Sans MS" panose="030F0702030302020204" pitchFamily="66" charset="0"/>
              </a:rPr>
              <a:t>4 Specific areas</a:t>
            </a:r>
          </a:p>
          <a:p>
            <a:pPr marL="0" indent="0" algn="ctr" eaLnBrk="1" hangingPunct="1">
              <a:spcBef>
                <a:spcPts val="0"/>
              </a:spcBef>
              <a:buNone/>
              <a:defRPr/>
            </a:pPr>
            <a:r>
              <a:rPr lang="en-US" sz="1600" dirty="0">
                <a:solidFill>
                  <a:srgbClr val="FFFF00"/>
                </a:solidFill>
                <a:latin typeface="Comic Sans MS" panose="030F0702030302020204" pitchFamily="66" charset="0"/>
              </a:rPr>
              <a:t>Literacy</a:t>
            </a:r>
          </a:p>
          <a:p>
            <a:pPr marL="0" indent="0" algn="ctr" eaLnBrk="1" hangingPunct="1">
              <a:spcBef>
                <a:spcPts val="0"/>
              </a:spcBef>
              <a:buNone/>
              <a:defRPr/>
            </a:pPr>
            <a:r>
              <a:rPr lang="en-US" sz="1600" dirty="0">
                <a:solidFill>
                  <a:srgbClr val="FFFF00"/>
                </a:solidFill>
                <a:latin typeface="Comic Sans MS" panose="030F0702030302020204" pitchFamily="66" charset="0"/>
              </a:rPr>
              <a:t>Mathematics</a:t>
            </a:r>
          </a:p>
          <a:p>
            <a:pPr marL="0" indent="0" algn="ctr" eaLnBrk="1" hangingPunct="1">
              <a:spcBef>
                <a:spcPts val="0"/>
              </a:spcBef>
              <a:buNone/>
              <a:defRPr/>
            </a:pPr>
            <a:r>
              <a:rPr lang="en-US" sz="1600" dirty="0">
                <a:solidFill>
                  <a:srgbClr val="FFFF00"/>
                </a:solidFill>
                <a:latin typeface="Comic Sans MS" panose="030F0702030302020204" pitchFamily="66" charset="0"/>
              </a:rPr>
              <a:t>Understanding the world</a:t>
            </a:r>
          </a:p>
          <a:p>
            <a:pPr marL="0" indent="0" algn="ctr" eaLnBrk="1" hangingPunct="1">
              <a:spcBef>
                <a:spcPts val="0"/>
              </a:spcBef>
              <a:buNone/>
              <a:defRPr/>
            </a:pPr>
            <a:r>
              <a:rPr lang="en-US" sz="1600" dirty="0">
                <a:solidFill>
                  <a:srgbClr val="FFFF00"/>
                </a:solidFill>
                <a:latin typeface="Comic Sans MS" panose="030F0702030302020204" pitchFamily="66" charset="0"/>
              </a:rPr>
              <a:t>Expressive </a:t>
            </a:r>
            <a:r>
              <a:rPr lang="en-US" sz="1600" dirty="0" smtClean="0">
                <a:solidFill>
                  <a:srgbClr val="FFFF00"/>
                </a:solidFill>
                <a:latin typeface="Comic Sans MS" panose="030F0702030302020204" pitchFamily="66" charset="0"/>
              </a:rPr>
              <a:t>Arts </a:t>
            </a:r>
            <a:r>
              <a:rPr lang="en-US" sz="1600" dirty="0">
                <a:solidFill>
                  <a:srgbClr val="FFFF00"/>
                </a:solidFill>
                <a:latin typeface="Comic Sans MS" panose="030F0702030302020204" pitchFamily="66" charset="0"/>
              </a:rPr>
              <a:t>and </a:t>
            </a:r>
            <a:r>
              <a:rPr lang="en-US" sz="1600" dirty="0" smtClean="0">
                <a:solidFill>
                  <a:srgbClr val="FFFF00"/>
                </a:solidFill>
                <a:latin typeface="Comic Sans MS" panose="030F0702030302020204" pitchFamily="66" charset="0"/>
              </a:rPr>
              <a:t>Design</a:t>
            </a:r>
          </a:p>
          <a:p>
            <a:pPr algn="ctr" eaLnBrk="1" hangingPunct="1">
              <a:spcBef>
                <a:spcPts val="0"/>
              </a:spcBef>
              <a:defRPr/>
            </a:pPr>
            <a:endParaRPr lang="en-US" sz="1600" dirty="0">
              <a:solidFill>
                <a:srgbClr val="FFFF00"/>
              </a:solidFill>
              <a:latin typeface="Comic Sans MS" panose="030F0702030302020204" pitchFamily="66" charset="0"/>
            </a:endParaRPr>
          </a:p>
          <a:p>
            <a:pPr marL="0" indent="0" algn="ctr" eaLnBrk="1" hangingPunct="1">
              <a:spcBef>
                <a:spcPts val="0"/>
              </a:spcBef>
              <a:buNone/>
              <a:defRPr/>
            </a:pPr>
            <a:r>
              <a:rPr lang="en-US" sz="1600" b="1" dirty="0">
                <a:latin typeface="Comic Sans MS" panose="030F0702030302020204" pitchFamily="66" charset="0"/>
              </a:rPr>
              <a:t>The development of children’s spoken language underpins all seven areas of learning and development. Children’s back-and-forth interactions from an early age form the foundations for language and cognitive </a:t>
            </a:r>
            <a:r>
              <a:rPr lang="en-US" sz="1600" b="1" dirty="0" smtClean="0">
                <a:latin typeface="Comic Sans MS" panose="030F0702030302020204" pitchFamily="66" charset="0"/>
              </a:rPr>
              <a:t>development.</a:t>
            </a:r>
            <a:endParaRPr lang="en-US" sz="1600" b="1" dirty="0">
              <a:latin typeface="Comic Sans MS" panose="030F0702030302020204" pitchFamily="66" charset="0"/>
            </a:endParaRPr>
          </a:p>
          <a:p>
            <a:pPr>
              <a:defRPr/>
            </a:pPr>
            <a:endParaRPr lang="en-GB" sz="1600" dirty="0" smtClean="0">
              <a:latin typeface="Comic Sans MS" pitchFamily="66" charset="0"/>
            </a:endParaRPr>
          </a:p>
        </p:txBody>
      </p:sp>
      <p:pic>
        <p:nvPicPr>
          <p:cNvPr id="25604" name="Picture 3"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65188"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769938" y="144463"/>
            <a:ext cx="8229600" cy="547687"/>
          </a:xfrm>
        </p:spPr>
        <p:txBody>
          <a:bodyPr/>
          <a:lstStyle/>
          <a:p>
            <a:pPr algn="ctr"/>
            <a:r>
              <a:rPr lang="en-GB" altLang="en-US" sz="2800" smtClean="0">
                <a:solidFill>
                  <a:srgbClr val="FFFF00"/>
                </a:solidFill>
                <a:latin typeface="Comic Sans MS" panose="030F0702030302020204" pitchFamily="66" charset="0"/>
              </a:rPr>
              <a:t>Physical Development</a:t>
            </a:r>
          </a:p>
        </p:txBody>
      </p:sp>
      <p:pic>
        <p:nvPicPr>
          <p:cNvPr id="266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2420938"/>
            <a:ext cx="24606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5" y="4637088"/>
            <a:ext cx="24288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3"/>
          <p:cNvSpPr>
            <a:spLocks noChangeArrowheads="1"/>
          </p:cNvSpPr>
          <p:nvPr/>
        </p:nvSpPr>
        <p:spPr bwMode="auto">
          <a:xfrm>
            <a:off x="210343" y="977900"/>
            <a:ext cx="48752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dirty="0">
                <a:latin typeface="Comic Sans MS" panose="030F0702030302020204" pitchFamily="66" charset="0"/>
              </a:rPr>
              <a:t>Children love to be active and we provide lots of opportunities for them to develop their </a:t>
            </a:r>
            <a:r>
              <a:rPr lang="en-GB" altLang="en-US" dirty="0" smtClean="0">
                <a:latin typeface="Comic Sans MS" panose="030F0702030302020204" pitchFamily="66" charset="0"/>
              </a:rPr>
              <a:t>co-ordination </a:t>
            </a:r>
            <a:r>
              <a:rPr lang="en-GB" altLang="en-US" dirty="0">
                <a:latin typeface="Comic Sans MS" panose="030F0702030302020204" pitchFamily="66" charset="0"/>
              </a:rPr>
              <a:t>and control in both large and small movements</a:t>
            </a:r>
          </a:p>
          <a:p>
            <a:endParaRPr lang="en-US" altLang="en-US" dirty="0">
              <a:solidFill>
                <a:srgbClr val="FFFF00"/>
              </a:solidFill>
              <a:latin typeface="Comic Sans MS" panose="030F0702030302020204" pitchFamily="66" charset="0"/>
            </a:endParaRPr>
          </a:p>
        </p:txBody>
      </p:sp>
      <p:sp>
        <p:nvSpPr>
          <p:cNvPr id="26630" name="TextBox 6"/>
          <p:cNvSpPr txBox="1">
            <a:spLocks noChangeArrowheads="1"/>
          </p:cNvSpPr>
          <p:nvPr/>
        </p:nvSpPr>
        <p:spPr bwMode="auto">
          <a:xfrm>
            <a:off x="5496958" y="973049"/>
            <a:ext cx="34909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dirty="0">
                <a:latin typeface="Comic Sans MS" panose="030F0702030302020204" pitchFamily="66" charset="0"/>
              </a:rPr>
              <a:t>We provide a range of activities in our classroom for the development of fine </a:t>
            </a:r>
            <a:r>
              <a:rPr lang="en-US" altLang="en-US" dirty="0" smtClean="0">
                <a:latin typeface="Comic Sans MS" panose="030F0702030302020204" pitchFamily="66" charset="0"/>
              </a:rPr>
              <a:t>motor</a:t>
            </a:r>
          </a:p>
          <a:p>
            <a:r>
              <a:rPr lang="en-US" altLang="en-US" dirty="0" smtClean="0">
                <a:latin typeface="Comic Sans MS" panose="030F0702030302020204" pitchFamily="66" charset="0"/>
              </a:rPr>
              <a:t>skills</a:t>
            </a:r>
            <a:endParaRPr lang="en-GB" altLang="en-US" dirty="0">
              <a:latin typeface="Comic Sans MS" panose="030F0702030302020204" pitchFamily="66" charset="0"/>
            </a:endParaRPr>
          </a:p>
        </p:txBody>
      </p:sp>
      <p:pic>
        <p:nvPicPr>
          <p:cNvPr id="2663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6363" y="4648200"/>
            <a:ext cx="270668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34213" y="2147888"/>
            <a:ext cx="1724025"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75" y="2298700"/>
            <a:ext cx="26638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16700" y="4481513"/>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3067050"/>
            <a:ext cx="176688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9938" y="4941888"/>
            <a:ext cx="346075" cy="287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50825" y="333375"/>
            <a:ext cx="424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b="1">
                <a:solidFill>
                  <a:srgbClr val="FFFF00"/>
                </a:solidFill>
                <a:latin typeface="Comic Sans MS" panose="030F0702030302020204" pitchFamily="66" charset="0"/>
              </a:rPr>
              <a:t>Language and Communication </a:t>
            </a:r>
          </a:p>
        </p:txBody>
      </p:sp>
      <p:sp>
        <p:nvSpPr>
          <p:cNvPr id="27651" name="Rectangle 3"/>
          <p:cNvSpPr>
            <a:spLocks noChangeArrowheads="1"/>
          </p:cNvSpPr>
          <p:nvPr/>
        </p:nvSpPr>
        <p:spPr bwMode="auto">
          <a:xfrm>
            <a:off x="179388" y="981075"/>
            <a:ext cx="457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The development of children’s communication skills is covered continually throughout the curriculum and we work hard to provide opportunities for the children to experience a rich language environment</a:t>
            </a:r>
          </a:p>
        </p:txBody>
      </p:sp>
      <p:pic>
        <p:nvPicPr>
          <p:cNvPr id="2765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517525"/>
            <a:ext cx="268763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513013"/>
            <a:ext cx="25923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4529138"/>
            <a:ext cx="27495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2852738"/>
            <a:ext cx="2951683" cy="221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Rectangle 11"/>
          <p:cNvSpPr>
            <a:spLocks noChangeArrowheads="1"/>
          </p:cNvSpPr>
          <p:nvPr/>
        </p:nvSpPr>
        <p:spPr bwMode="auto">
          <a:xfrm>
            <a:off x="6896" y="5185457"/>
            <a:ext cx="51413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dirty="0">
                <a:latin typeface="Comic Sans MS" panose="030F0702030302020204" pitchFamily="66" charset="0"/>
              </a:rPr>
              <a:t>Through these experiences the children develop their confidence and skills in expressing themselves and learn to speak and listen in a range of situations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1268413"/>
            <a:ext cx="57594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1908175" y="692150"/>
            <a:ext cx="5184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800">
                <a:latin typeface="Comic Sans MS" panose="030F0702030302020204" pitchFamily="66" charset="0"/>
              </a:rPr>
              <a:t>    Headteacher – Mrs. Copus</a:t>
            </a:r>
            <a:endParaRPr lang="en-GB" altLang="en-US" sz="2800">
              <a:latin typeface="Comic Sans MS" panose="030F0702030302020204" pitchFamily="66" charset="0"/>
            </a:endParaRPr>
          </a:p>
        </p:txBody>
      </p:sp>
      <p:pic>
        <p:nvPicPr>
          <p:cNvPr id="8196" name="Picture 5"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88913"/>
            <a:ext cx="115728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838200" y="163513"/>
            <a:ext cx="6588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en-GB" altLang="en-US" b="1">
                <a:solidFill>
                  <a:srgbClr val="FFFF00"/>
                </a:solidFill>
                <a:latin typeface="Comic Sans MS" panose="030F0702030302020204" pitchFamily="66" charset="0"/>
              </a:rPr>
              <a:t>Personal, Social &amp; Emotional Development</a:t>
            </a:r>
            <a:endParaRPr lang="en-US" altLang="en-US" b="1">
              <a:solidFill>
                <a:srgbClr val="FFFF00"/>
              </a:solidFill>
              <a:latin typeface="Comic Sans MS" panose="030F0702030302020204" pitchFamily="66" charset="0"/>
            </a:endParaRPr>
          </a:p>
        </p:txBody>
      </p:sp>
      <p:sp>
        <p:nvSpPr>
          <p:cNvPr id="28675" name="Rectangle 3"/>
          <p:cNvSpPr>
            <a:spLocks noChangeArrowheads="1"/>
          </p:cNvSpPr>
          <p:nvPr/>
        </p:nvSpPr>
        <p:spPr bwMode="auto">
          <a:xfrm>
            <a:off x="273049" y="548680"/>
            <a:ext cx="4365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dirty="0">
                <a:solidFill>
                  <a:srgbClr val="FFFF00"/>
                </a:solidFill>
                <a:latin typeface="Comic Sans MS" panose="030F0702030302020204" pitchFamily="66" charset="0"/>
              </a:rPr>
              <a:t>Personal, social and emotional development (PSED) supports children </a:t>
            </a:r>
            <a:r>
              <a:rPr lang="en-GB" altLang="en-US" dirty="0" smtClean="0">
                <a:solidFill>
                  <a:srgbClr val="FFFF00"/>
                </a:solidFill>
                <a:latin typeface="Comic Sans MS" panose="030F0702030302020204" pitchFamily="66" charset="0"/>
              </a:rPr>
              <a:t>in developing </a:t>
            </a:r>
            <a:r>
              <a:rPr lang="en-GB" altLang="en-US" dirty="0">
                <a:solidFill>
                  <a:srgbClr val="FFFF00"/>
                </a:solidFill>
                <a:latin typeface="Comic Sans MS" panose="030F0702030302020204" pitchFamily="66" charset="0"/>
              </a:rPr>
              <a:t>a positive sense of themselves and </a:t>
            </a:r>
            <a:r>
              <a:rPr lang="en-GB" altLang="en-US" dirty="0" smtClean="0">
                <a:solidFill>
                  <a:srgbClr val="FFFF00"/>
                </a:solidFill>
                <a:latin typeface="Comic Sans MS" panose="030F0702030302020204" pitchFamily="66" charset="0"/>
              </a:rPr>
              <a:t>having </a:t>
            </a:r>
            <a:r>
              <a:rPr lang="en-GB" altLang="en-US" dirty="0">
                <a:solidFill>
                  <a:srgbClr val="FFFF00"/>
                </a:solidFill>
                <a:latin typeface="Comic Sans MS" panose="030F0702030302020204" pitchFamily="66" charset="0"/>
              </a:rPr>
              <a:t>confidence in their own abilities. It helps them to form positive relationships, develop social skills and learn how to manage their feelings.</a:t>
            </a:r>
            <a:endParaRPr lang="en-GB" altLang="en-US" dirty="0">
              <a:latin typeface="Comic Sans MS" panose="030F0702030302020204" pitchFamily="66" charset="0"/>
            </a:endParaRPr>
          </a:p>
        </p:txBody>
      </p:sp>
      <p:pic>
        <p:nvPicPr>
          <p:cNvPr id="2867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28600"/>
            <a:ext cx="288607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1893888"/>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040063"/>
            <a:ext cx="273367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8488" y="4386263"/>
            <a:ext cx="3073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98862" y="2609596"/>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Rectangle 9"/>
          <p:cNvSpPr>
            <a:spLocks noChangeArrowheads="1"/>
          </p:cNvSpPr>
          <p:nvPr/>
        </p:nvSpPr>
        <p:spPr bwMode="auto">
          <a:xfrm rot="10800000" flipV="1">
            <a:off x="3057525" y="4688705"/>
            <a:ext cx="262096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dirty="0">
                <a:latin typeface="Comic Sans MS" panose="030F0702030302020204" pitchFamily="66" charset="0"/>
              </a:rPr>
              <a:t>We cover this continually through their play. We also have a specific PSED lesson once a week and the focus for this changes each term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468313" y="333375"/>
            <a:ext cx="110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b="1">
                <a:solidFill>
                  <a:srgbClr val="FFFF00"/>
                </a:solidFill>
                <a:latin typeface="Comic Sans MS" panose="030F0702030302020204" pitchFamily="66" charset="0"/>
              </a:rPr>
              <a:t>Literacy</a:t>
            </a:r>
            <a:endParaRPr lang="en-GB" altLang="en-US" b="1">
              <a:solidFill>
                <a:srgbClr val="FFFF00"/>
              </a:solidFill>
              <a:latin typeface="Comic Sans MS" panose="030F0702030302020204" pitchFamily="66" charset="0"/>
            </a:endParaRPr>
          </a:p>
        </p:txBody>
      </p:sp>
      <p:sp>
        <p:nvSpPr>
          <p:cNvPr id="29699" name="Rectangle 2"/>
          <p:cNvSpPr>
            <a:spLocks noChangeArrowheads="1"/>
          </p:cNvSpPr>
          <p:nvPr/>
        </p:nvSpPr>
        <p:spPr bwMode="auto">
          <a:xfrm>
            <a:off x="395288" y="836613"/>
            <a:ext cx="457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We use a multi-sensory approach to teaching writing and reading and provide lots of experiences for children to link sounds and letters to enable them to begin to read and write.</a:t>
            </a:r>
          </a:p>
        </p:txBody>
      </p:sp>
      <p:sp>
        <p:nvSpPr>
          <p:cNvPr id="29700" name="Rectangle 3"/>
          <p:cNvSpPr>
            <a:spLocks noChangeArrowheads="1"/>
          </p:cNvSpPr>
          <p:nvPr/>
        </p:nvSpPr>
        <p:spPr bwMode="auto">
          <a:xfrm>
            <a:off x="2318205" y="2506289"/>
            <a:ext cx="4572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GB" altLang="en-US" dirty="0">
                <a:latin typeface="Comic Sans MS" panose="030F0702030302020204" pitchFamily="66" charset="0"/>
              </a:rPr>
              <a:t>Literacy lessons link to our topic and we introduce writing for a range of purposes. We also have a daily Phonics lesson and the children learn 3 sounds a week, as well as </a:t>
            </a:r>
            <a:r>
              <a:rPr lang="en-GB" altLang="en-US" dirty="0" smtClean="0">
                <a:latin typeface="Comic Sans MS" panose="030F0702030302020204" pitchFamily="66" charset="0"/>
              </a:rPr>
              <a:t>focussing </a:t>
            </a:r>
            <a:r>
              <a:rPr lang="en-GB" altLang="en-US" dirty="0">
                <a:latin typeface="Comic Sans MS" panose="030F0702030302020204" pitchFamily="66" charset="0"/>
              </a:rPr>
              <a:t>on developing their sight vocabulary.</a:t>
            </a:r>
          </a:p>
        </p:txBody>
      </p:sp>
      <p:pic>
        <p:nvPicPr>
          <p:cNvPr id="2970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368300"/>
            <a:ext cx="26638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4365625"/>
            <a:ext cx="24971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010025"/>
            <a:ext cx="2003425"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7885113" y="3933825"/>
            <a:ext cx="431800"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9705"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1438" y="4748213"/>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5925" y="2347913"/>
            <a:ext cx="2012950"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21488" y="2501900"/>
            <a:ext cx="179705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Box 13"/>
          <p:cNvSpPr txBox="1">
            <a:spLocks noChangeArrowheads="1"/>
          </p:cNvSpPr>
          <p:nvPr/>
        </p:nvSpPr>
        <p:spPr bwMode="auto">
          <a:xfrm>
            <a:off x="468313" y="63769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latin typeface="Comic Sans MS" panose="030F0702030302020204" pitchFamily="66" charset="0"/>
            </a:endParaRPr>
          </a:p>
        </p:txBody>
      </p:sp>
      <p:sp>
        <p:nvSpPr>
          <p:cNvPr id="29709" name="Rectangle 14"/>
          <p:cNvSpPr>
            <a:spLocks noChangeArrowheads="1"/>
          </p:cNvSpPr>
          <p:nvPr/>
        </p:nvSpPr>
        <p:spPr bwMode="auto">
          <a:xfrm>
            <a:off x="688975" y="6206378"/>
            <a:ext cx="2960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dirty="0">
                <a:latin typeface="Comic Sans MS" panose="030F0702030302020204" pitchFamily="66" charset="0"/>
              </a:rPr>
              <a:t>We hear children read once a week.</a:t>
            </a:r>
            <a:endParaRPr lang="en-GB" altLang="en-US" dirty="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836613"/>
            <a:ext cx="3960813"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0275" y="846138"/>
            <a:ext cx="3840163"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3806825"/>
            <a:ext cx="3937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5"/>
          <p:cNvSpPr txBox="1">
            <a:spLocks noChangeArrowheads="1"/>
          </p:cNvSpPr>
          <p:nvPr/>
        </p:nvSpPr>
        <p:spPr bwMode="auto">
          <a:xfrm>
            <a:off x="2700338" y="323850"/>
            <a:ext cx="21669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800">
                <a:latin typeface="Comic Sans MS" panose="030F0702030302020204" pitchFamily="66" charset="0"/>
              </a:rPr>
              <a:t>Our Library</a:t>
            </a:r>
            <a:endParaRPr lang="en-GB" altLang="en-US" sz="280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179388" y="908050"/>
            <a:ext cx="66786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dirty="0">
                <a:latin typeface="Comic Sans MS" panose="030F0702030302020204" pitchFamily="66" charset="0"/>
              </a:rPr>
              <a:t>We try to make </a:t>
            </a:r>
            <a:r>
              <a:rPr lang="en-GB" altLang="en-US" dirty="0" smtClean="0">
                <a:latin typeface="Comic Sans MS" panose="030F0702030302020204" pitchFamily="66" charset="0"/>
              </a:rPr>
              <a:t>Mathematics </a:t>
            </a:r>
            <a:r>
              <a:rPr lang="en-GB" altLang="en-US" dirty="0">
                <a:latin typeface="Comic Sans MS" panose="030F0702030302020204" pitchFamily="66" charset="0"/>
              </a:rPr>
              <a:t>as practical as possible and relate concepts to real life experiences.</a:t>
            </a:r>
          </a:p>
        </p:txBody>
      </p:sp>
      <p:sp>
        <p:nvSpPr>
          <p:cNvPr id="31747" name="TextBox 2"/>
          <p:cNvSpPr txBox="1">
            <a:spLocks noChangeArrowheads="1"/>
          </p:cNvSpPr>
          <p:nvPr/>
        </p:nvSpPr>
        <p:spPr bwMode="auto">
          <a:xfrm>
            <a:off x="179388" y="188913"/>
            <a:ext cx="5064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a:solidFill>
                  <a:srgbClr val="FFFF00"/>
                </a:solidFill>
                <a:latin typeface="Comic Sans MS" panose="030F0702030302020204" pitchFamily="66" charset="0"/>
              </a:rPr>
              <a:t>Mathematics</a:t>
            </a:r>
            <a:endParaRPr lang="en-GB" altLang="en-US" sz="2400">
              <a:solidFill>
                <a:srgbClr val="FFFF00"/>
              </a:solidFill>
              <a:latin typeface="Comic Sans MS" panose="030F0702030302020204" pitchFamily="66" charset="0"/>
            </a:endParaRPr>
          </a:p>
        </p:txBody>
      </p:sp>
      <p:pic>
        <p:nvPicPr>
          <p:cNvPr id="3174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25" y="3228975"/>
            <a:ext cx="12795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590675"/>
            <a:ext cx="20018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6088" y="111125"/>
            <a:ext cx="2097087"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812925"/>
            <a:ext cx="18653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2913063"/>
            <a:ext cx="2136775"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Rectangle 8"/>
          <p:cNvSpPr>
            <a:spLocks noChangeArrowheads="1"/>
          </p:cNvSpPr>
          <p:nvPr/>
        </p:nvSpPr>
        <p:spPr bwMode="auto">
          <a:xfrm>
            <a:off x="244475" y="1670050"/>
            <a:ext cx="38163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dirty="0">
                <a:latin typeface="Comic Sans MS" panose="030F0702030302020204" pitchFamily="66" charset="0"/>
              </a:rPr>
              <a:t>Initially we focus on developing their skills in counting, understanding and using numbers as well as shape, space and measure.</a:t>
            </a:r>
          </a:p>
        </p:txBody>
      </p:sp>
      <p:pic>
        <p:nvPicPr>
          <p:cNvPr id="31754"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78213" y="2786063"/>
            <a:ext cx="206533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0626947">
            <a:off x="627063" y="3260725"/>
            <a:ext cx="1292225"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6" name="Rectangle 11"/>
          <p:cNvSpPr>
            <a:spLocks noChangeArrowheads="1"/>
          </p:cNvSpPr>
          <p:nvPr/>
        </p:nvSpPr>
        <p:spPr bwMode="auto">
          <a:xfrm>
            <a:off x="4097337" y="5961474"/>
            <a:ext cx="50831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dirty="0">
                <a:latin typeface="Comic Sans MS" panose="030F0702030302020204" pitchFamily="66" charset="0"/>
                <a:cs typeface="Arial" panose="020B0604020202020204" pitchFamily="34" charset="0"/>
              </a:rPr>
              <a:t>Later in the year, we progress to calculating simple addition and subtraction problems</a:t>
            </a:r>
            <a:r>
              <a:rPr lang="en-GB" altLang="en-US" dirty="0">
                <a:solidFill>
                  <a:srgbClr val="FFFF00"/>
                </a:solidFill>
                <a:latin typeface="Comic Sans MS" panose="030F0702030302020204" pitchFamily="66" charset="0"/>
                <a:cs typeface="Arial" panose="020B0604020202020204" pitchFamily="34" charset="0"/>
              </a:rPr>
              <a:t>.</a:t>
            </a:r>
          </a:p>
        </p:txBody>
      </p:sp>
      <p:pic>
        <p:nvPicPr>
          <p:cNvPr id="31757"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28309" y="4933950"/>
            <a:ext cx="1908175"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8763" y="5081588"/>
            <a:ext cx="18542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70413" y="4144963"/>
            <a:ext cx="20701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0" name="AutoShape 17" descr="IMG_1380.JPG"/>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31761"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91313" y="4000500"/>
            <a:ext cx="187166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163513" y="160338"/>
            <a:ext cx="3757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a:solidFill>
                  <a:srgbClr val="FFFF00"/>
                </a:solidFill>
                <a:latin typeface="Comic Sans MS" panose="030F0702030302020204" pitchFamily="66" charset="0"/>
              </a:rPr>
              <a:t>Understanding the World</a:t>
            </a:r>
            <a:endParaRPr lang="en-GB" altLang="en-US" sz="2000">
              <a:solidFill>
                <a:srgbClr val="FFFF00"/>
              </a:solidFill>
              <a:latin typeface="Comic Sans MS" panose="030F0702030302020204" pitchFamily="66" charset="0"/>
            </a:endParaRPr>
          </a:p>
        </p:txBody>
      </p:sp>
      <p:sp>
        <p:nvSpPr>
          <p:cNvPr id="32771" name="Rectangle 2"/>
          <p:cNvSpPr>
            <a:spLocks noChangeArrowheads="1"/>
          </p:cNvSpPr>
          <p:nvPr/>
        </p:nvSpPr>
        <p:spPr bwMode="auto">
          <a:xfrm>
            <a:off x="163513" y="617538"/>
            <a:ext cx="51101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We provide a range of experiences for the children to make sense of their physical world and their community. Through different topics each term the children learn about the world. They explore, investigate and observe people, places and the environment. We take them on trips to Dell Quay and Pulborough Brooks.</a:t>
            </a:r>
          </a:p>
        </p:txBody>
      </p:sp>
      <p:pic>
        <p:nvPicPr>
          <p:cNvPr id="327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465138"/>
            <a:ext cx="22479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75025" y="2898775"/>
            <a:ext cx="245903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0013" y="4984750"/>
            <a:ext cx="20653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0550" y="4881563"/>
            <a:ext cx="26035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7700" y="3128963"/>
            <a:ext cx="21240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AutoShape 2" descr="Pulborough Library Rhyme Time in West Sussex Pulborough RH20 2BP"/>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32778" name="AutoShape 4" descr="Pulborough Library Rhyme Time in West Sussex Pulborough RH20 2BP"/>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32779" name="AutoShape 6" descr="Pulborough Library, Pulborough | Libraries - Yell"/>
          <p:cNvSpPr>
            <a:spLocks noChangeAspect="1" noChangeArrowheads="1"/>
          </p:cNvSpPr>
          <p:nvPr/>
        </p:nvSpPr>
        <p:spPr bwMode="auto">
          <a:xfrm>
            <a:off x="46831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32780" name="Picture 8" descr="Pulborough Library, Pulborough | Libraries - Ye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1313" y="4848225"/>
            <a:ext cx="1816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0" descr="St Mary's Church Pulborough | Discover Horsham Distric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1738" y="2781300"/>
            <a:ext cx="263525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468313" y="260350"/>
            <a:ext cx="3646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a:solidFill>
                  <a:srgbClr val="FFFF00"/>
                </a:solidFill>
                <a:latin typeface="Comic Sans MS" panose="030F0702030302020204" pitchFamily="66" charset="0"/>
              </a:rPr>
              <a:t>Expressive Art and Design</a:t>
            </a:r>
            <a:endParaRPr lang="en-GB" altLang="en-US" sz="2000">
              <a:solidFill>
                <a:srgbClr val="FFFF00"/>
              </a:solidFill>
              <a:latin typeface="Comic Sans MS" panose="030F0702030302020204" pitchFamily="66" charset="0"/>
            </a:endParaRPr>
          </a:p>
        </p:txBody>
      </p:sp>
      <p:sp>
        <p:nvSpPr>
          <p:cNvPr id="33795" name="Rectangle 2"/>
          <p:cNvSpPr>
            <a:spLocks noChangeArrowheads="1"/>
          </p:cNvSpPr>
          <p:nvPr/>
        </p:nvSpPr>
        <p:spPr bwMode="auto">
          <a:xfrm>
            <a:off x="179388" y="671653"/>
            <a:ext cx="66786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dirty="0">
                <a:latin typeface="Comic Sans MS" panose="030F0702030302020204" pitchFamily="66" charset="0"/>
              </a:rPr>
              <a:t>This area of the curriculum supports children’s curiosity and play. They are able to explore and share their thinking, ideas and feelings through art, music, movement, dance, role-play, and design and technology.</a:t>
            </a:r>
          </a:p>
        </p:txBody>
      </p:sp>
      <p:sp>
        <p:nvSpPr>
          <p:cNvPr id="33796" name="Rectangle 5"/>
          <p:cNvSpPr>
            <a:spLocks noChangeArrowheads="1"/>
          </p:cNvSpPr>
          <p:nvPr/>
        </p:nvSpPr>
        <p:spPr bwMode="auto">
          <a:xfrm rot="10800000" flipV="1">
            <a:off x="179388" y="5673426"/>
            <a:ext cx="65341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dirty="0">
                <a:latin typeface="Comic Sans MS" panose="030F0702030302020204" pitchFamily="66" charset="0"/>
              </a:rPr>
              <a:t>Children have access to creative tools and materials both inside and outside the classroom which allows them to </a:t>
            </a:r>
            <a:endParaRPr lang="en-GB" altLang="en-US" dirty="0" smtClean="0">
              <a:latin typeface="Comic Sans MS" panose="030F0702030302020204" pitchFamily="66" charset="0"/>
            </a:endParaRPr>
          </a:p>
          <a:p>
            <a:r>
              <a:rPr lang="en-GB" altLang="en-US" dirty="0" smtClean="0">
                <a:latin typeface="Comic Sans MS" panose="030F0702030302020204" pitchFamily="66" charset="0"/>
              </a:rPr>
              <a:t>take </a:t>
            </a:r>
            <a:r>
              <a:rPr lang="en-GB" altLang="en-US" dirty="0">
                <a:latin typeface="Comic Sans MS" panose="030F0702030302020204" pitchFamily="66" charset="0"/>
              </a:rPr>
              <a:t>ownership of their own creative development.</a:t>
            </a:r>
          </a:p>
        </p:txBody>
      </p:sp>
      <p:pic>
        <p:nvPicPr>
          <p:cNvPr id="3379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097088"/>
            <a:ext cx="197961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6400" y="1952625"/>
            <a:ext cx="2185988"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773238"/>
            <a:ext cx="24257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088" y="3789363"/>
            <a:ext cx="2363787"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3913188"/>
            <a:ext cx="18954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3679825"/>
            <a:ext cx="2268538"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5"/>
          <p:cNvSpPr txBox="1">
            <a:spLocks noChangeArrowheads="1"/>
          </p:cNvSpPr>
          <p:nvPr/>
        </p:nvSpPr>
        <p:spPr bwMode="auto">
          <a:xfrm>
            <a:off x="723900" y="1557338"/>
            <a:ext cx="7705725"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eaLnBrk="1" hangingPunct="1">
              <a:spcAft>
                <a:spcPts val="600"/>
              </a:spcAft>
              <a:buFont typeface="Arial" pitchFamily="34" charset="0"/>
              <a:buChar char="•"/>
              <a:defRPr/>
            </a:pPr>
            <a:r>
              <a:rPr lang="en-GB" altLang="en-US" sz="2800" dirty="0" smtClean="0">
                <a:latin typeface="Comic Sans MS" pitchFamily="66" charset="0"/>
              </a:rPr>
              <a:t>We all know that screen time is a real danger to cutting this generation from the natural world. </a:t>
            </a:r>
          </a:p>
          <a:p>
            <a:pPr marL="457200" indent="-457200" eaLnBrk="1" hangingPunct="1">
              <a:spcAft>
                <a:spcPts val="600"/>
              </a:spcAft>
              <a:buFont typeface="Arial" pitchFamily="34" charset="0"/>
              <a:buChar char="•"/>
              <a:defRPr/>
            </a:pPr>
            <a:r>
              <a:rPr lang="en-GB" altLang="en-US" sz="2800" dirty="0" smtClean="0">
                <a:latin typeface="Comic Sans MS" pitchFamily="66" charset="0"/>
              </a:rPr>
              <a:t>Our best memories of our own childhoods happened outdoors – den building, climbing trees, lighting bonfires, making mud-pies and toasting marshmallows.</a:t>
            </a:r>
          </a:p>
          <a:p>
            <a:pPr marL="457200" indent="-457200" eaLnBrk="1" hangingPunct="1">
              <a:buFont typeface="Arial" pitchFamily="34" charset="0"/>
              <a:buChar char="•"/>
              <a:defRPr/>
            </a:pPr>
            <a:r>
              <a:rPr lang="en-GB" altLang="en-US" sz="2800" dirty="0" smtClean="0">
                <a:latin typeface="Comic Sans MS" pitchFamily="66" charset="0"/>
              </a:rPr>
              <a:t>We need to let our children have the same freedom to engage with nature.</a:t>
            </a:r>
          </a:p>
          <a:p>
            <a:pPr marL="285750" indent="-285750" eaLnBrk="1" hangingPunct="1">
              <a:buFont typeface="Arial" pitchFamily="34" charset="0"/>
              <a:buChar char="•"/>
              <a:defRPr/>
            </a:pPr>
            <a:endParaRPr lang="en-GB" altLang="en-US" dirty="0" smtClean="0"/>
          </a:p>
          <a:p>
            <a:pPr eaLnBrk="1" hangingPunct="1">
              <a:defRPr/>
            </a:pPr>
            <a:endParaRPr lang="en-GB" altLang="en-US" dirty="0" smtClean="0"/>
          </a:p>
          <a:p>
            <a:pPr eaLnBrk="1" hangingPunct="1">
              <a:defRPr/>
            </a:pPr>
            <a:r>
              <a:rPr lang="en-GB" altLang="en-US" dirty="0" smtClean="0"/>
              <a:t> </a:t>
            </a:r>
          </a:p>
        </p:txBody>
      </p:sp>
      <p:pic>
        <p:nvPicPr>
          <p:cNvPr id="348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92075"/>
            <a:ext cx="1079500" cy="11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TextBox 1"/>
          <p:cNvSpPr txBox="1">
            <a:spLocks noChangeArrowheads="1"/>
          </p:cNvSpPr>
          <p:nvPr/>
        </p:nvSpPr>
        <p:spPr bwMode="auto">
          <a:xfrm>
            <a:off x="1651000" y="828675"/>
            <a:ext cx="61928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4000" b="1">
                <a:solidFill>
                  <a:srgbClr val="FFFF00"/>
                </a:solidFill>
                <a:latin typeface="Comic Sans MS" panose="030F0702030302020204" pitchFamily="66" charset="0"/>
              </a:rPr>
              <a:t>Forest School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90513"/>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549275"/>
            <a:ext cx="2789238"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730500"/>
            <a:ext cx="294005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5838" y="2971800"/>
            <a:ext cx="286067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8" descr="C:\Users\user\Pictures\2018-05-19 picts from ipad\picts from ipad 4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911225"/>
            <a:ext cx="2078038"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6" descr="Forest school for adults? – Outdoor Learning Experienc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4700" y="2686050"/>
            <a:ext cx="16637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Box 5"/>
          <p:cNvSpPr txBox="1">
            <a:spLocks noChangeArrowheads="1"/>
          </p:cNvSpPr>
          <p:nvPr/>
        </p:nvSpPr>
        <p:spPr bwMode="auto">
          <a:xfrm>
            <a:off x="223838" y="5302518"/>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dirty="0">
                <a:latin typeface="Comic Sans MS" panose="030F0702030302020204" pitchFamily="66" charset="0"/>
              </a:rPr>
              <a:t>Forest School focuses our senses on what is around us. It helps </a:t>
            </a:r>
            <a:r>
              <a:rPr lang="en-US" altLang="en-US" sz="2000" dirty="0" smtClean="0">
                <a:latin typeface="Comic Sans MS" panose="030F0702030302020204" pitchFamily="66" charset="0"/>
              </a:rPr>
              <a:t>reduce</a:t>
            </a:r>
          </a:p>
          <a:p>
            <a:r>
              <a:rPr lang="en-US" altLang="en-US" sz="2000" dirty="0" smtClean="0">
                <a:latin typeface="Comic Sans MS" panose="030F0702030302020204" pitchFamily="66" charset="0"/>
              </a:rPr>
              <a:t>stress and creates </a:t>
            </a:r>
            <a:r>
              <a:rPr lang="en-US" altLang="en-US" sz="2000" dirty="0">
                <a:latin typeface="Comic Sans MS" panose="030F0702030302020204" pitchFamily="66" charset="0"/>
              </a:rPr>
              <a:t>a sense of awe and wonder. Children learn new </a:t>
            </a:r>
            <a:r>
              <a:rPr lang="en-US" altLang="en-US" sz="2000" dirty="0" smtClean="0">
                <a:latin typeface="Comic Sans MS" panose="030F0702030302020204" pitchFamily="66" charset="0"/>
              </a:rPr>
              <a:t>skills, </a:t>
            </a:r>
          </a:p>
          <a:p>
            <a:r>
              <a:rPr lang="en-US" altLang="en-US" sz="2000" dirty="0" smtClean="0">
                <a:latin typeface="Comic Sans MS" panose="030F0702030302020204" pitchFamily="66" charset="0"/>
              </a:rPr>
              <a:t>such </a:t>
            </a:r>
            <a:r>
              <a:rPr lang="en-US" altLang="en-US" sz="2000" dirty="0">
                <a:latin typeface="Comic Sans MS" panose="030F0702030302020204" pitchFamily="66" charset="0"/>
              </a:rPr>
              <a:t>as using </a:t>
            </a:r>
            <a:r>
              <a:rPr lang="en-US" altLang="en-US" sz="2000" dirty="0" smtClean="0">
                <a:latin typeface="Comic Sans MS" panose="030F0702030302020204" pitchFamily="66" charset="0"/>
              </a:rPr>
              <a:t>tools and </a:t>
            </a:r>
            <a:r>
              <a:rPr lang="en-US" altLang="en-US" sz="2000" dirty="0">
                <a:latin typeface="Comic Sans MS" panose="030F0702030302020204" pitchFamily="66" charset="0"/>
              </a:rPr>
              <a:t>fire craft. Children make their own choices </a:t>
            </a:r>
            <a:r>
              <a:rPr lang="en-US" altLang="en-US" sz="2000" dirty="0" smtClean="0">
                <a:latin typeface="Comic Sans MS" panose="030F0702030302020204" pitchFamily="66" charset="0"/>
              </a:rPr>
              <a:t>about</a:t>
            </a:r>
          </a:p>
          <a:p>
            <a:r>
              <a:rPr lang="en-US" altLang="en-US" sz="2000" dirty="0" smtClean="0">
                <a:latin typeface="Comic Sans MS" panose="030F0702030302020204" pitchFamily="66" charset="0"/>
              </a:rPr>
              <a:t>their </a:t>
            </a:r>
            <a:r>
              <a:rPr lang="en-US" altLang="en-US" sz="2000" dirty="0">
                <a:latin typeface="Comic Sans MS" panose="030F0702030302020204" pitchFamily="66" charset="0"/>
              </a:rPr>
              <a:t>learning.</a:t>
            </a:r>
            <a:endParaRPr lang="en-GB" altLang="en-US" sz="2000" dirty="0">
              <a:latin typeface="Comic Sans MS" panose="030F0702030302020204" pitchFamily="66" charset="0"/>
            </a:endParaRPr>
          </a:p>
        </p:txBody>
      </p:sp>
      <p:pic>
        <p:nvPicPr>
          <p:cNvPr id="35849"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13025" y="1687513"/>
            <a:ext cx="2344738"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ChangeArrowheads="1"/>
          </p:cNvSpPr>
          <p:nvPr/>
        </p:nvSpPr>
        <p:spPr bwMode="auto">
          <a:xfrm>
            <a:off x="1302652" y="1268760"/>
            <a:ext cx="67691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GB" altLang="en-US" sz="4000" dirty="0">
                <a:solidFill>
                  <a:srgbClr val="FFFF00"/>
                </a:solidFill>
                <a:latin typeface="Comic Sans MS" panose="030F0702030302020204" pitchFamily="66" charset="0"/>
              </a:rPr>
              <a:t>Thank you for </a:t>
            </a:r>
            <a:r>
              <a:rPr lang="en-GB" altLang="en-US" sz="4000" dirty="0" smtClean="0">
                <a:solidFill>
                  <a:srgbClr val="FFFF00"/>
                </a:solidFill>
                <a:latin typeface="Comic Sans MS" panose="030F0702030302020204" pitchFamily="66" charset="0"/>
              </a:rPr>
              <a:t>watching </a:t>
            </a:r>
            <a:r>
              <a:rPr lang="en-GB" altLang="en-US" sz="4000" dirty="0">
                <a:solidFill>
                  <a:srgbClr val="FFFF00"/>
                </a:solidFill>
                <a:latin typeface="Comic Sans MS" panose="030F0702030302020204" pitchFamily="66" charset="0"/>
              </a:rPr>
              <a:t>this </a:t>
            </a:r>
            <a:r>
              <a:rPr lang="en-GB" altLang="en-US" sz="4000" dirty="0" smtClean="0">
                <a:solidFill>
                  <a:srgbClr val="FFFF00"/>
                </a:solidFill>
                <a:latin typeface="Comic Sans MS" panose="030F0702030302020204" pitchFamily="66" charset="0"/>
              </a:rPr>
              <a:t>presentation. </a:t>
            </a:r>
            <a:endParaRPr lang="en-GB" altLang="en-US" sz="4000" dirty="0">
              <a:solidFill>
                <a:srgbClr val="FFFF00"/>
              </a:solidFill>
              <a:latin typeface="Comic Sans MS" panose="030F0702030302020204" pitchFamily="66" charset="0"/>
            </a:endParaRPr>
          </a:p>
          <a:p>
            <a:pPr algn="ctr" eaLnBrk="1" hangingPunct="1"/>
            <a:r>
              <a:rPr lang="en-GB" altLang="en-US" sz="4000" i="1" dirty="0" smtClean="0">
                <a:solidFill>
                  <a:srgbClr val="FF0000"/>
                </a:solidFill>
                <a:latin typeface="Comic Sans MS" panose="030F0702030302020204" pitchFamily="66" charset="0"/>
              </a:rPr>
              <a:t> </a:t>
            </a:r>
            <a:endParaRPr lang="en-GB" altLang="en-US" sz="4000" dirty="0">
              <a:solidFill>
                <a:srgbClr val="FF0000"/>
              </a:solidFill>
              <a:latin typeface="Comic Sans MS" panose="030F0702030302020204" pitchFamily="66" charset="0"/>
            </a:endParaRPr>
          </a:p>
        </p:txBody>
      </p:sp>
      <p:pic>
        <p:nvPicPr>
          <p:cNvPr id="36867" name="Picture 5"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88913"/>
            <a:ext cx="115728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2"/>
          <p:cNvSpPr txBox="1">
            <a:spLocks noChangeArrowheads="1"/>
          </p:cNvSpPr>
          <p:nvPr/>
        </p:nvSpPr>
        <p:spPr bwMode="auto">
          <a:xfrm>
            <a:off x="546100" y="981075"/>
            <a:ext cx="8396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GB" altLang="en-US" sz="2800" dirty="0" smtClean="0">
                <a:latin typeface="Comic Sans MS" panose="030F0702030302020204" pitchFamily="66" charset="0"/>
              </a:rPr>
              <a:t>Mrs Hatcher – Deputy </a:t>
            </a:r>
            <a:r>
              <a:rPr lang="en-GB" altLang="en-US" sz="2800" smtClean="0">
                <a:latin typeface="Comic Sans MS" panose="030F0702030302020204" pitchFamily="66" charset="0"/>
              </a:rPr>
              <a:t>Headteacher</a:t>
            </a:r>
            <a:endParaRPr lang="en-GB" altLang="en-US" sz="2400" dirty="0">
              <a:latin typeface="Comic Sans MS" panose="030F0702030302020204" pitchFamily="66" charset="0"/>
            </a:endParaRPr>
          </a:p>
        </p:txBody>
      </p:sp>
      <p:pic>
        <p:nvPicPr>
          <p:cNvPr id="10244" name="Picture 4"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1438"/>
            <a:ext cx="76835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068761" y="2212652"/>
            <a:ext cx="5048250" cy="378618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0338" y="1476375"/>
            <a:ext cx="3671887"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546100" y="981075"/>
            <a:ext cx="8396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800">
                <a:latin typeface="Comic Sans MS" panose="030F0702030302020204" pitchFamily="66" charset="0"/>
              </a:rPr>
              <a:t>Miss Wilkins </a:t>
            </a:r>
            <a:r>
              <a:rPr lang="en-US" altLang="en-US" sz="2400">
                <a:latin typeface="Comic Sans MS" panose="030F0702030302020204" pitchFamily="66" charset="0"/>
              </a:rPr>
              <a:t>- </a:t>
            </a:r>
            <a:r>
              <a:rPr lang="en-GB" altLang="en-US" sz="2400" b="1">
                <a:latin typeface="Comic Sans MS" panose="030F0702030302020204" pitchFamily="66" charset="0"/>
              </a:rPr>
              <a:t>Special Educational Needs Coordinator</a:t>
            </a:r>
            <a:endParaRPr lang="en-GB" altLang="en-US" sz="2400">
              <a:latin typeface="Comic Sans MS" panose="030F0702030302020204" pitchFamily="66" charset="0"/>
            </a:endParaRPr>
          </a:p>
        </p:txBody>
      </p:sp>
      <p:pic>
        <p:nvPicPr>
          <p:cNvPr id="10244" name="Picture 4"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71438"/>
            <a:ext cx="76835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0213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965" y="2293981"/>
            <a:ext cx="2952328" cy="221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1115913" y="785546"/>
            <a:ext cx="316805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dirty="0">
                <a:latin typeface="Comic Sans MS" panose="030F0702030302020204" pitchFamily="66" charset="0"/>
              </a:rPr>
              <a:t>Early Years </a:t>
            </a:r>
            <a:r>
              <a:rPr lang="en-US" altLang="en-US" sz="2000" dirty="0" smtClean="0">
                <a:latin typeface="Comic Sans MS" panose="030F0702030302020204" pitchFamily="66" charset="0"/>
              </a:rPr>
              <a:t>Teachers</a:t>
            </a:r>
            <a:endParaRPr lang="en-GB" altLang="en-US" sz="2000" dirty="0">
              <a:latin typeface="Comic Sans MS" panose="030F0702030302020204" pitchFamily="66" charset="0"/>
            </a:endParaRPr>
          </a:p>
        </p:txBody>
      </p:sp>
      <p:sp>
        <p:nvSpPr>
          <p:cNvPr id="11269" name="TextBox 4"/>
          <p:cNvSpPr txBox="1">
            <a:spLocks noChangeArrowheads="1"/>
          </p:cNvSpPr>
          <p:nvPr/>
        </p:nvSpPr>
        <p:spPr bwMode="auto">
          <a:xfrm>
            <a:off x="394183" y="1340768"/>
            <a:ext cx="318911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4000" dirty="0"/>
              <a:t>   </a:t>
            </a:r>
            <a:r>
              <a:rPr lang="en-US" altLang="en-US" sz="4000" dirty="0">
                <a:latin typeface="Comic Sans MS" panose="030F0702030302020204" pitchFamily="66" charset="0"/>
              </a:rPr>
              <a:t>U.K. Class</a:t>
            </a:r>
            <a:endParaRPr lang="en-GB" altLang="en-US" sz="4000" dirty="0">
              <a:latin typeface="Comic Sans MS" panose="030F0702030302020204" pitchFamily="66" charset="0"/>
            </a:endParaRPr>
          </a:p>
        </p:txBody>
      </p:sp>
      <p:pic>
        <p:nvPicPr>
          <p:cNvPr id="11271" name="Picture 5"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88913"/>
            <a:ext cx="10128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5536" y="4797152"/>
            <a:ext cx="3517871" cy="461665"/>
          </a:xfrm>
          <a:prstGeom prst="rect">
            <a:avLst/>
          </a:prstGeom>
          <a:noFill/>
        </p:spPr>
        <p:txBody>
          <a:bodyPr wrap="square" rtlCol="0">
            <a:spAutoFit/>
          </a:bodyPr>
          <a:lstStyle/>
          <a:p>
            <a:pPr algn="ctr"/>
            <a:r>
              <a:rPr lang="en-GB" sz="2400" dirty="0" smtClean="0">
                <a:latin typeface="Comic Sans MS" panose="030F0702030302020204" pitchFamily="66" charset="0"/>
              </a:rPr>
              <a:t>Mrs Huntley-Hart</a:t>
            </a:r>
            <a:endParaRPr lang="en-GB" sz="2400" dirty="0">
              <a:latin typeface="Comic Sans MS" panose="030F0702030302020204" pitchFamily="66"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8164" t="11362"/>
          <a:stretch/>
        </p:blipFill>
        <p:spPr>
          <a:xfrm>
            <a:off x="6516216" y="4349136"/>
            <a:ext cx="2365458" cy="2180120"/>
          </a:xfrm>
          <a:prstGeom prst="rect">
            <a:avLst/>
          </a:prstGeom>
        </p:spPr>
      </p:pic>
      <p:sp>
        <p:nvSpPr>
          <p:cNvPr id="10" name="TextBox 4"/>
          <p:cNvSpPr txBox="1">
            <a:spLocks noChangeArrowheads="1"/>
          </p:cNvSpPr>
          <p:nvPr/>
        </p:nvSpPr>
        <p:spPr bwMode="auto">
          <a:xfrm>
            <a:off x="4788024" y="916129"/>
            <a:ext cx="44576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4000" dirty="0"/>
              <a:t>   </a:t>
            </a:r>
            <a:r>
              <a:rPr lang="en-US" altLang="en-US" sz="4000" dirty="0" smtClean="0">
                <a:latin typeface="Comic Sans MS" panose="030F0702030302020204" pitchFamily="66" charset="0"/>
              </a:rPr>
              <a:t>Thailand Class</a:t>
            </a:r>
            <a:endParaRPr lang="en-GB" altLang="en-US" sz="4000" dirty="0">
              <a:latin typeface="Comic Sans MS" panose="030F0702030302020204" pitchFamily="66" charset="0"/>
            </a:endParaRPr>
          </a:p>
        </p:txBody>
      </p:sp>
      <p:sp>
        <p:nvSpPr>
          <p:cNvPr id="11" name="TextBox 10"/>
          <p:cNvSpPr txBox="1"/>
          <p:nvPr/>
        </p:nvSpPr>
        <p:spPr>
          <a:xfrm>
            <a:off x="3707904" y="5391076"/>
            <a:ext cx="3517871" cy="830997"/>
          </a:xfrm>
          <a:prstGeom prst="rect">
            <a:avLst/>
          </a:prstGeom>
          <a:noFill/>
        </p:spPr>
        <p:txBody>
          <a:bodyPr wrap="square" rtlCol="0">
            <a:spAutoFit/>
          </a:bodyPr>
          <a:lstStyle/>
          <a:p>
            <a:pPr algn="ctr"/>
            <a:r>
              <a:rPr lang="en-GB" sz="2400" dirty="0" smtClean="0">
                <a:latin typeface="Comic Sans MS" panose="030F0702030302020204" pitchFamily="66" charset="0"/>
              </a:rPr>
              <a:t>Mrs </a:t>
            </a:r>
          </a:p>
          <a:p>
            <a:pPr algn="ctr"/>
            <a:r>
              <a:rPr lang="en-GB" sz="2400" dirty="0" smtClean="0">
                <a:latin typeface="Comic Sans MS" panose="030F0702030302020204" pitchFamily="66" charset="0"/>
              </a:rPr>
              <a:t>Martin-Wells</a:t>
            </a:r>
            <a:endParaRPr lang="en-GB" sz="2400" dirty="0">
              <a:latin typeface="Comic Sans MS" panose="030F0702030302020204" pitchFamily="66" charset="0"/>
            </a:endParaRPr>
          </a:p>
        </p:txBody>
      </p:sp>
      <p:sp>
        <p:nvSpPr>
          <p:cNvPr id="12" name="TextBox 11"/>
          <p:cNvSpPr txBox="1"/>
          <p:nvPr/>
        </p:nvSpPr>
        <p:spPr>
          <a:xfrm>
            <a:off x="4428767" y="3170717"/>
            <a:ext cx="2369815" cy="461665"/>
          </a:xfrm>
          <a:prstGeom prst="rect">
            <a:avLst/>
          </a:prstGeom>
          <a:noFill/>
        </p:spPr>
        <p:txBody>
          <a:bodyPr wrap="square" rtlCol="0">
            <a:spAutoFit/>
          </a:bodyPr>
          <a:lstStyle/>
          <a:p>
            <a:pPr algn="ctr"/>
            <a:r>
              <a:rPr lang="en-GB" sz="2400" dirty="0" smtClean="0">
                <a:latin typeface="Comic Sans MS" panose="030F0702030302020204" pitchFamily="66" charset="0"/>
              </a:rPr>
              <a:t>Mrs </a:t>
            </a:r>
            <a:r>
              <a:rPr lang="en-GB" sz="2400" dirty="0" err="1" smtClean="0">
                <a:latin typeface="Comic Sans MS" panose="030F0702030302020204" pitchFamily="66" charset="0"/>
              </a:rPr>
              <a:t>Gowland</a:t>
            </a:r>
            <a:endParaRPr lang="en-GB" sz="2400" dirty="0">
              <a:latin typeface="Comic Sans MS" panose="030F0702030302020204" pitchFamily="66"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0745" y="1756274"/>
            <a:ext cx="2066621" cy="216820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051050"/>
            <a:ext cx="3971925"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979613" y="2708275"/>
            <a:ext cx="215900"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292" name="Picture 5"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 y="103188"/>
            <a:ext cx="10033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4"/>
          <p:cNvSpPr txBox="1">
            <a:spLocks noChangeArrowheads="1"/>
          </p:cNvSpPr>
          <p:nvPr/>
        </p:nvSpPr>
        <p:spPr bwMode="auto">
          <a:xfrm>
            <a:off x="850900" y="1414463"/>
            <a:ext cx="3349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U.K. T. A. – Mrs. Norgate</a:t>
            </a:r>
            <a:endParaRPr lang="en-GB" altLang="en-US">
              <a:latin typeface="Comic Sans MS" panose="030F0702030302020204" pitchFamily="66" charset="0"/>
            </a:endParaRPr>
          </a:p>
        </p:txBody>
      </p:sp>
      <p:sp>
        <p:nvSpPr>
          <p:cNvPr id="12295" name="TextBox 5"/>
          <p:cNvSpPr txBox="1">
            <a:spLocks noChangeArrowheads="1"/>
          </p:cNvSpPr>
          <p:nvPr/>
        </p:nvSpPr>
        <p:spPr bwMode="auto">
          <a:xfrm>
            <a:off x="5219700" y="1196975"/>
            <a:ext cx="35287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dirty="0" smtClean="0">
                <a:latin typeface="Comic Sans MS" panose="030F0702030302020204" pitchFamily="66" charset="0"/>
              </a:rPr>
              <a:t>Thailand </a:t>
            </a:r>
            <a:r>
              <a:rPr lang="en-US" altLang="en-US" dirty="0">
                <a:latin typeface="Comic Sans MS" panose="030F0702030302020204" pitchFamily="66" charset="0"/>
              </a:rPr>
              <a:t>T.A. </a:t>
            </a:r>
            <a:r>
              <a:rPr lang="en-US" altLang="en-US" dirty="0" smtClean="0">
                <a:latin typeface="Comic Sans MS" panose="030F0702030302020204" pitchFamily="66" charset="0"/>
              </a:rPr>
              <a:t>- Mrs</a:t>
            </a:r>
            <a:r>
              <a:rPr lang="en-US" altLang="en-US" dirty="0">
                <a:latin typeface="Comic Sans MS" panose="030F0702030302020204" pitchFamily="66" charset="0"/>
              </a:rPr>
              <a:t>. </a:t>
            </a:r>
            <a:r>
              <a:rPr lang="en-US" altLang="en-US" dirty="0" smtClean="0">
                <a:latin typeface="Comic Sans MS" panose="030F0702030302020204" pitchFamily="66" charset="0"/>
              </a:rPr>
              <a:t>Ansell</a:t>
            </a:r>
            <a:endParaRPr lang="en-GB" altLang="en-US" dirty="0">
              <a:latin typeface="Comic Sans MS" panose="030F0702030302020204" pitchFamily="66"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8990" t="8704"/>
          <a:stretch/>
        </p:blipFill>
        <p:spPr>
          <a:xfrm rot="5400000">
            <a:off x="4676510" y="2381385"/>
            <a:ext cx="4318678" cy="324916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1341438"/>
            <a:ext cx="3173413"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ChangeArrowheads="1"/>
          </p:cNvSpPr>
          <p:nvPr/>
        </p:nvSpPr>
        <p:spPr bwMode="auto">
          <a:xfrm>
            <a:off x="1692275" y="765175"/>
            <a:ext cx="7038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4000" b="1">
                <a:latin typeface="Comic Sans MS" panose="030F0702030302020204" pitchFamily="66" charset="0"/>
              </a:rPr>
              <a:t>Administration Team</a:t>
            </a:r>
          </a:p>
        </p:txBody>
      </p:sp>
      <p:pic>
        <p:nvPicPr>
          <p:cNvPr id="13316" name="Picture 5"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88913"/>
            <a:ext cx="10556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473200"/>
            <a:ext cx="303688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91025" y="3722688"/>
            <a:ext cx="2249488"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27275" y="3500438"/>
            <a:ext cx="18351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4"/>
          <p:cNvSpPr txBox="1">
            <a:spLocks noChangeArrowheads="1"/>
          </p:cNvSpPr>
          <p:nvPr/>
        </p:nvSpPr>
        <p:spPr bwMode="auto">
          <a:xfrm>
            <a:off x="250825" y="4005263"/>
            <a:ext cx="1225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Mrs. Lees</a:t>
            </a:r>
          </a:p>
          <a:p>
            <a:r>
              <a:rPr lang="en-US" altLang="en-US">
                <a:latin typeface="Comic Sans MS" panose="030F0702030302020204" pitchFamily="66" charset="0"/>
              </a:rPr>
              <a:t>Business </a:t>
            </a:r>
          </a:p>
          <a:p>
            <a:r>
              <a:rPr lang="en-US" altLang="en-US">
                <a:latin typeface="Comic Sans MS" panose="030F0702030302020204" pitchFamily="66" charset="0"/>
              </a:rPr>
              <a:t>Manager</a:t>
            </a:r>
          </a:p>
          <a:p>
            <a:endParaRPr lang="en-GB" altLang="en-US">
              <a:latin typeface="Comic Sans MS" panose="030F0702030302020204" pitchFamily="66" charset="0"/>
            </a:endParaRPr>
          </a:p>
        </p:txBody>
      </p:sp>
      <p:sp>
        <p:nvSpPr>
          <p:cNvPr id="13321" name="TextBox 5"/>
          <p:cNvSpPr txBox="1">
            <a:spLocks noChangeArrowheads="1"/>
          </p:cNvSpPr>
          <p:nvPr/>
        </p:nvSpPr>
        <p:spPr bwMode="auto">
          <a:xfrm>
            <a:off x="1763713" y="5876925"/>
            <a:ext cx="1368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Mrs. Andrews</a:t>
            </a:r>
            <a:endParaRPr lang="en-GB" altLang="en-US">
              <a:latin typeface="Comic Sans MS" panose="030F0702030302020204" pitchFamily="66" charset="0"/>
            </a:endParaRPr>
          </a:p>
        </p:txBody>
      </p:sp>
      <p:sp>
        <p:nvSpPr>
          <p:cNvPr id="13322" name="TextBox 6"/>
          <p:cNvSpPr txBox="1">
            <a:spLocks noChangeArrowheads="1"/>
          </p:cNvSpPr>
          <p:nvPr/>
        </p:nvSpPr>
        <p:spPr bwMode="auto">
          <a:xfrm>
            <a:off x="6753225" y="5300663"/>
            <a:ext cx="170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Mrs. Gabriel</a:t>
            </a:r>
            <a:endParaRPr lang="en-GB" altLang="en-US">
              <a:latin typeface="Comic Sans MS" panose="030F0702030302020204" pitchFamily="66" charset="0"/>
            </a:endParaRPr>
          </a:p>
        </p:txBody>
      </p:sp>
      <p:sp>
        <p:nvSpPr>
          <p:cNvPr id="13323" name="TextBox 7"/>
          <p:cNvSpPr txBox="1">
            <a:spLocks noChangeArrowheads="1"/>
          </p:cNvSpPr>
          <p:nvPr/>
        </p:nvSpPr>
        <p:spPr bwMode="auto">
          <a:xfrm>
            <a:off x="6753225" y="3919538"/>
            <a:ext cx="1538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Mrs. Russell</a:t>
            </a:r>
            <a:endParaRPr lang="en-GB" altLang="en-US">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lgn="ctr"/>
            <a:r>
              <a:rPr lang="en-GB" altLang="en-US" sz="2400" b="1" smtClean="0">
                <a:solidFill>
                  <a:srgbClr val="FFFF00"/>
                </a:solidFill>
                <a:latin typeface="Comic Sans MS" panose="030F0702030302020204" pitchFamily="66" charset="0"/>
              </a:rPr>
              <a:t>How you can help prepare your child for school</a:t>
            </a:r>
            <a:r>
              <a:rPr lang="en-GB" altLang="en-US" sz="5400" b="1" smtClean="0">
                <a:solidFill>
                  <a:srgbClr val="FFFF00"/>
                </a:solidFill>
                <a:latin typeface="Bradley Hand ITC" panose="03070402050302030203" pitchFamily="66" charset="0"/>
              </a:rPr>
              <a:t/>
            </a:r>
            <a:br>
              <a:rPr lang="en-GB" altLang="en-US" sz="5400" b="1" smtClean="0">
                <a:solidFill>
                  <a:srgbClr val="FFFF00"/>
                </a:solidFill>
                <a:latin typeface="Bradley Hand ITC" panose="03070402050302030203" pitchFamily="66" charset="0"/>
              </a:rPr>
            </a:br>
            <a:endParaRPr lang="en-GB" altLang="en-US" b="1" smtClean="0">
              <a:solidFill>
                <a:srgbClr val="FF0000"/>
              </a:solidFill>
              <a:latin typeface="Comic Sans MS" panose="030F0702030302020204" pitchFamily="66" charset="0"/>
            </a:endParaRPr>
          </a:p>
        </p:txBody>
      </p:sp>
      <p:sp>
        <p:nvSpPr>
          <p:cNvPr id="8195" name="Content Placeholder 2"/>
          <p:cNvSpPr>
            <a:spLocks noGrp="1"/>
          </p:cNvSpPr>
          <p:nvPr>
            <p:ph idx="1"/>
          </p:nvPr>
        </p:nvSpPr>
        <p:spPr>
          <a:xfrm>
            <a:off x="457200" y="1700213"/>
            <a:ext cx="8229600" cy="4681115"/>
          </a:xfrm>
        </p:spPr>
        <p:txBody>
          <a:bodyPr/>
          <a:lstStyle/>
          <a:p>
            <a:pPr marL="571500" indent="-571500" eaLnBrk="1" hangingPunct="1">
              <a:spcBef>
                <a:spcPct val="0"/>
              </a:spcBef>
              <a:spcAft>
                <a:spcPts val="600"/>
              </a:spcAft>
              <a:buClrTx/>
              <a:buSzTx/>
              <a:defRPr/>
            </a:pPr>
            <a:r>
              <a:rPr lang="en-GB" altLang="en-US" sz="2000" dirty="0">
                <a:latin typeface="Comic Sans MS" panose="030F0702030302020204" pitchFamily="66" charset="0"/>
              </a:rPr>
              <a:t>Talk enthusiastically about school with your </a:t>
            </a:r>
            <a:r>
              <a:rPr lang="en-GB" altLang="en-US" sz="2000" dirty="0" smtClean="0">
                <a:latin typeface="Comic Sans MS" panose="030F0702030302020204" pitchFamily="66" charset="0"/>
              </a:rPr>
              <a:t>child.</a:t>
            </a:r>
          </a:p>
          <a:p>
            <a:pPr marL="571500" indent="-571500" eaLnBrk="1" hangingPunct="1">
              <a:spcBef>
                <a:spcPct val="0"/>
              </a:spcBef>
              <a:spcAft>
                <a:spcPts val="600"/>
              </a:spcAft>
              <a:buClrTx/>
              <a:buSzTx/>
              <a:defRPr/>
            </a:pPr>
            <a:r>
              <a:rPr lang="en-GB" altLang="en-US" sz="2000" dirty="0" smtClean="0">
                <a:latin typeface="Comic Sans MS" panose="030F0702030302020204" pitchFamily="66" charset="0"/>
              </a:rPr>
              <a:t>Practise </a:t>
            </a:r>
            <a:r>
              <a:rPr lang="en-GB" sz="2000" dirty="0">
                <a:latin typeface="Comic Sans MS" panose="030F0702030302020204" pitchFamily="66" charset="0"/>
              </a:rPr>
              <a:t>the school run, this can get them excited about starting and also used to travelling to and from </a:t>
            </a:r>
            <a:r>
              <a:rPr lang="en-GB" sz="2000" dirty="0" smtClean="0">
                <a:latin typeface="Comic Sans MS" panose="030F0702030302020204" pitchFamily="66" charset="0"/>
              </a:rPr>
              <a:t>school.</a:t>
            </a:r>
            <a:endParaRPr lang="en-GB" sz="2000" dirty="0">
              <a:latin typeface="Comic Sans MS" panose="030F0702030302020204" pitchFamily="66" charset="0"/>
            </a:endParaRPr>
          </a:p>
          <a:p>
            <a:pPr marL="571500" indent="-571500" eaLnBrk="1" hangingPunct="1">
              <a:spcBef>
                <a:spcPct val="0"/>
              </a:spcBef>
              <a:spcAft>
                <a:spcPts val="600"/>
              </a:spcAft>
              <a:buClrTx/>
              <a:buSzTx/>
              <a:defRPr/>
            </a:pPr>
            <a:r>
              <a:rPr lang="en-GB" altLang="en-US" sz="2000" dirty="0">
                <a:latin typeface="Comic Sans MS" panose="030F0702030302020204" pitchFamily="66" charset="0"/>
              </a:rPr>
              <a:t>Develop your child’s independence and </a:t>
            </a:r>
            <a:r>
              <a:rPr lang="en-GB" altLang="en-US" sz="2000" dirty="0" smtClean="0">
                <a:latin typeface="Comic Sans MS" panose="030F0702030302020204" pitchFamily="66" charset="0"/>
              </a:rPr>
              <a:t>self-help skills, this  </a:t>
            </a:r>
            <a:r>
              <a:rPr lang="en-GB" altLang="en-US" sz="2000" dirty="0">
                <a:latin typeface="Comic Sans MS" panose="030F0702030302020204" pitchFamily="66" charset="0"/>
              </a:rPr>
              <a:t>is really important in helping them prepare as they are soon to become 1 </a:t>
            </a:r>
            <a:r>
              <a:rPr lang="en-GB" altLang="en-US" sz="2000" dirty="0" smtClean="0">
                <a:latin typeface="Comic Sans MS" panose="030F0702030302020204" pitchFamily="66" charset="0"/>
              </a:rPr>
              <a:t>of 20.</a:t>
            </a:r>
          </a:p>
          <a:p>
            <a:pPr marL="571500" indent="-571500" eaLnBrk="1" hangingPunct="1">
              <a:spcBef>
                <a:spcPct val="0"/>
              </a:spcBef>
              <a:spcAft>
                <a:spcPts val="600"/>
              </a:spcAft>
              <a:buClrTx/>
              <a:buSzTx/>
              <a:defRPr/>
            </a:pPr>
            <a:r>
              <a:rPr lang="en-GB" altLang="en-US" sz="2000" dirty="0" smtClean="0">
                <a:latin typeface="Comic Sans MS" panose="030F0702030302020204" pitchFamily="66" charset="0"/>
              </a:rPr>
              <a:t>Try </a:t>
            </a:r>
            <a:r>
              <a:rPr lang="en-GB" altLang="en-US" sz="2000" dirty="0">
                <a:latin typeface="Comic Sans MS" panose="030F0702030302020204" pitchFamily="66" charset="0"/>
              </a:rPr>
              <a:t>on the school uniform and encourage your child to dress on their own (buttons, zips, shoes, </a:t>
            </a:r>
            <a:r>
              <a:rPr lang="en-GB" altLang="en-US" sz="2000" dirty="0" smtClean="0">
                <a:latin typeface="Comic Sans MS" panose="030F0702030302020204" pitchFamily="66" charset="0"/>
              </a:rPr>
              <a:t>coat, </a:t>
            </a:r>
            <a:r>
              <a:rPr lang="en-GB" altLang="en-US" sz="2000" dirty="0">
                <a:latin typeface="Comic Sans MS" panose="030F0702030302020204" pitchFamily="66" charset="0"/>
              </a:rPr>
              <a:t>etc</a:t>
            </a:r>
            <a:r>
              <a:rPr lang="en-GB" altLang="en-US" sz="2000" dirty="0" smtClean="0">
                <a:latin typeface="Comic Sans MS" panose="030F0702030302020204" pitchFamily="66" charset="0"/>
              </a:rPr>
              <a:t>.)</a:t>
            </a:r>
          </a:p>
          <a:p>
            <a:pPr marL="571500" indent="-571500" eaLnBrk="1" hangingPunct="1">
              <a:spcBef>
                <a:spcPct val="0"/>
              </a:spcBef>
              <a:spcAft>
                <a:spcPts val="600"/>
              </a:spcAft>
              <a:buClrTx/>
              <a:buSzTx/>
              <a:defRPr/>
            </a:pPr>
            <a:r>
              <a:rPr lang="en-GB" altLang="en-US" sz="2000" dirty="0" smtClean="0">
                <a:latin typeface="Comic Sans MS" panose="030F0702030302020204" pitchFamily="66" charset="0"/>
              </a:rPr>
              <a:t>Practise </a:t>
            </a:r>
            <a:r>
              <a:rPr lang="en-GB" altLang="en-US" sz="2000" dirty="0">
                <a:latin typeface="Comic Sans MS" panose="030F0702030302020204" pitchFamily="66" charset="0"/>
              </a:rPr>
              <a:t>toileting without </a:t>
            </a:r>
            <a:r>
              <a:rPr lang="en-GB" altLang="en-US" sz="2000" dirty="0" smtClean="0">
                <a:latin typeface="Comic Sans MS" panose="030F0702030302020204" pitchFamily="66" charset="0"/>
              </a:rPr>
              <a:t>help.</a:t>
            </a:r>
          </a:p>
          <a:p>
            <a:pPr marL="571500" indent="-571500" eaLnBrk="1" hangingPunct="1">
              <a:spcBef>
                <a:spcPct val="0"/>
              </a:spcBef>
              <a:spcAft>
                <a:spcPts val="600"/>
              </a:spcAft>
              <a:buClrTx/>
              <a:buSzTx/>
              <a:defRPr/>
            </a:pPr>
            <a:r>
              <a:rPr lang="en-GB" altLang="en-US" sz="2000" dirty="0" smtClean="0">
                <a:latin typeface="Comic Sans MS" panose="030F0702030302020204" pitchFamily="66" charset="0"/>
              </a:rPr>
              <a:t>Practise </a:t>
            </a:r>
            <a:r>
              <a:rPr lang="en-GB" altLang="en-US" sz="2000" dirty="0">
                <a:latin typeface="Comic Sans MS" panose="030F0702030302020204" pitchFamily="66" charset="0"/>
              </a:rPr>
              <a:t>eating using a knife and </a:t>
            </a:r>
            <a:r>
              <a:rPr lang="en-GB" altLang="en-US" sz="2000" dirty="0" smtClean="0">
                <a:latin typeface="Comic Sans MS" panose="030F0702030302020204" pitchFamily="66" charset="0"/>
              </a:rPr>
              <a:t>fork.</a:t>
            </a:r>
          </a:p>
          <a:p>
            <a:pPr marL="571500" indent="-571500" eaLnBrk="1" hangingPunct="1">
              <a:spcBef>
                <a:spcPct val="0"/>
              </a:spcBef>
              <a:spcAft>
                <a:spcPts val="600"/>
              </a:spcAft>
              <a:buClrTx/>
              <a:buSzTx/>
              <a:defRPr/>
            </a:pPr>
            <a:r>
              <a:rPr lang="en-GB" altLang="en-US" sz="2000" dirty="0" smtClean="0">
                <a:latin typeface="Comic Sans MS" panose="030F0702030302020204" pitchFamily="66" charset="0"/>
              </a:rPr>
              <a:t>Work </a:t>
            </a:r>
            <a:r>
              <a:rPr lang="en-GB" altLang="en-US" sz="2000" dirty="0">
                <a:latin typeface="Comic Sans MS" panose="030F0702030302020204" pitchFamily="66" charset="0"/>
              </a:rPr>
              <a:t>on recognising their name;</a:t>
            </a:r>
          </a:p>
          <a:p>
            <a:pPr marL="571500" indent="-571500" eaLnBrk="1" hangingPunct="1">
              <a:spcBef>
                <a:spcPct val="0"/>
              </a:spcBef>
              <a:spcAft>
                <a:spcPts val="600"/>
              </a:spcAft>
              <a:buClrTx/>
              <a:buSzTx/>
              <a:defRPr/>
            </a:pPr>
            <a:r>
              <a:rPr lang="en-GB" altLang="en-US" sz="2000" dirty="0">
                <a:latin typeface="Comic Sans MS" panose="030F0702030302020204" pitchFamily="66" charset="0"/>
              </a:rPr>
              <a:t>Share stories </a:t>
            </a:r>
            <a:r>
              <a:rPr lang="en-GB" altLang="en-US" sz="2000" dirty="0" smtClean="0">
                <a:latin typeface="Comic Sans MS" panose="030F0702030302020204" pitchFamily="66" charset="0"/>
              </a:rPr>
              <a:t>together.</a:t>
            </a:r>
          </a:p>
          <a:p>
            <a:pPr marL="0" indent="0">
              <a:buFont typeface="Wingdings 2" panose="05020102010507070707" pitchFamily="18" charset="2"/>
              <a:buNone/>
              <a:defRPr/>
            </a:pPr>
            <a:endParaRPr lang="en-GB" altLang="en-US" sz="3600" dirty="0" smtClean="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836712"/>
            <a:ext cx="9609138" cy="5770811"/>
          </a:xfrm>
          <a:prstGeom prst="rect">
            <a:avLst/>
          </a:prstGeom>
          <a:noFill/>
        </p:spPr>
        <p:txBody>
          <a:bodyPr>
            <a:spAutoFit/>
          </a:bodyPr>
          <a:lstStyle/>
          <a:p>
            <a:pPr>
              <a:defRPr/>
            </a:pPr>
            <a:r>
              <a:rPr lang="en-US" dirty="0">
                <a:latin typeface="Comic Sans MS" panose="030F0702030302020204" pitchFamily="66" charset="0"/>
              </a:rPr>
              <a:t>Language and Communication skills are really fundamental.</a:t>
            </a:r>
          </a:p>
          <a:p>
            <a:pPr>
              <a:defRPr/>
            </a:pPr>
            <a:endParaRPr lang="en-US" dirty="0">
              <a:latin typeface="Comic Sans MS" panose="030F0702030302020204" pitchFamily="66" charset="0"/>
            </a:endParaRPr>
          </a:p>
          <a:p>
            <a:pPr>
              <a:defRPr/>
            </a:pPr>
            <a:endParaRPr lang="en-US" sz="900" dirty="0">
              <a:latin typeface="Comic Sans MS" panose="030F0702030302020204" pitchFamily="66" charset="0"/>
            </a:endParaRPr>
          </a:p>
          <a:p>
            <a:pPr>
              <a:defRPr/>
            </a:pPr>
            <a:r>
              <a:rPr lang="en-US" dirty="0">
                <a:latin typeface="Comic Sans MS" panose="030F0702030302020204" pitchFamily="66" charset="0"/>
              </a:rPr>
              <a:t>Top Tips – Lockdown has limited children’s experiences and learning opportunities.</a:t>
            </a:r>
          </a:p>
          <a:p>
            <a:pPr>
              <a:defRPr/>
            </a:pPr>
            <a:endParaRPr lang="en-US" dirty="0">
              <a:latin typeface="Comic Sans MS" panose="030F0702030302020204" pitchFamily="66" charset="0"/>
            </a:endParaRPr>
          </a:p>
          <a:p>
            <a:pPr marL="342900" indent="-342900">
              <a:buFontTx/>
              <a:buAutoNum type="arabicPeriod"/>
              <a:defRPr/>
            </a:pPr>
            <a:r>
              <a:rPr lang="en-US" dirty="0">
                <a:latin typeface="Comic Sans MS" panose="030F0702030302020204" pitchFamily="66" charset="0"/>
              </a:rPr>
              <a:t>Talk to your child when they are playing about something that interests them</a:t>
            </a:r>
            <a:r>
              <a:rPr lang="en-US" dirty="0" smtClean="0">
                <a:latin typeface="Comic Sans MS" panose="030F0702030302020204" pitchFamily="66" charset="0"/>
              </a:rPr>
              <a:t>.</a:t>
            </a:r>
          </a:p>
          <a:p>
            <a:pPr marL="342900" indent="-342900">
              <a:buFontTx/>
              <a:buAutoNum type="arabicPeriod"/>
              <a:defRPr/>
            </a:pPr>
            <a:endParaRPr lang="en-US" dirty="0">
              <a:latin typeface="Comic Sans MS" panose="030F0702030302020204" pitchFamily="66" charset="0"/>
            </a:endParaRPr>
          </a:p>
          <a:p>
            <a:pPr marL="342900" indent="-342900">
              <a:buFontTx/>
              <a:buAutoNum type="arabicPeriod" startAt="2"/>
              <a:defRPr/>
            </a:pPr>
            <a:r>
              <a:rPr lang="en-US" dirty="0">
                <a:latin typeface="Comic Sans MS" panose="030F0702030302020204" pitchFamily="66" charset="0"/>
              </a:rPr>
              <a:t>Read  information books, fairy tales, picture books. They are all </a:t>
            </a:r>
            <a:r>
              <a:rPr lang="en-US" dirty="0" smtClean="0">
                <a:latin typeface="Comic Sans MS" panose="030F0702030302020204" pitchFamily="66" charset="0"/>
              </a:rPr>
              <a:t>jam-packed</a:t>
            </a:r>
            <a:endParaRPr lang="en-US" dirty="0">
              <a:latin typeface="Comic Sans MS" panose="030F0702030302020204" pitchFamily="66" charset="0"/>
            </a:endParaRPr>
          </a:p>
          <a:p>
            <a:pPr>
              <a:defRPr/>
            </a:pPr>
            <a:r>
              <a:rPr lang="en-US" dirty="0" smtClean="0">
                <a:latin typeface="Comic Sans MS" panose="030F0702030302020204" pitchFamily="66" charset="0"/>
              </a:rPr>
              <a:t>     with </a:t>
            </a:r>
            <a:r>
              <a:rPr lang="en-US" dirty="0">
                <a:latin typeface="Comic Sans MS" panose="030F0702030302020204" pitchFamily="66" charset="0"/>
              </a:rPr>
              <a:t>vocabulary</a:t>
            </a:r>
            <a:r>
              <a:rPr lang="en-US" dirty="0" smtClean="0">
                <a:latin typeface="Comic Sans MS" panose="030F0702030302020204" pitchFamily="66" charset="0"/>
              </a:rPr>
              <a:t>.</a:t>
            </a:r>
          </a:p>
          <a:p>
            <a:pPr>
              <a:defRPr/>
            </a:pPr>
            <a:endParaRPr lang="en-US" dirty="0">
              <a:latin typeface="Comic Sans MS" panose="030F0702030302020204" pitchFamily="66" charset="0"/>
            </a:endParaRPr>
          </a:p>
          <a:p>
            <a:pPr>
              <a:defRPr/>
            </a:pPr>
            <a:r>
              <a:rPr lang="en-US" dirty="0">
                <a:latin typeface="Comic Sans MS" panose="030F0702030302020204" pitchFamily="66" charset="0"/>
              </a:rPr>
              <a:t>3.  Give your child lots of experiences – go to the park, play with them in the </a:t>
            </a:r>
          </a:p>
          <a:p>
            <a:pPr>
              <a:defRPr/>
            </a:pPr>
            <a:r>
              <a:rPr lang="en-US" dirty="0" smtClean="0">
                <a:latin typeface="Comic Sans MS" panose="030F0702030302020204" pitchFamily="66" charset="0"/>
              </a:rPr>
              <a:t>     garden.</a:t>
            </a:r>
          </a:p>
          <a:p>
            <a:pPr>
              <a:defRPr/>
            </a:pPr>
            <a:endParaRPr lang="en-US" dirty="0">
              <a:latin typeface="Comic Sans MS" panose="030F0702030302020204" pitchFamily="66" charset="0"/>
            </a:endParaRPr>
          </a:p>
          <a:p>
            <a:pPr marL="342900" indent="-342900">
              <a:buFontTx/>
              <a:buAutoNum type="arabicPeriod" startAt="4"/>
              <a:defRPr/>
            </a:pPr>
            <a:r>
              <a:rPr lang="en-US" dirty="0">
                <a:latin typeface="Comic Sans MS" panose="030F0702030302020204" pitchFamily="66" charset="0"/>
              </a:rPr>
              <a:t>Ask questions, make comments, expand their vocabulary</a:t>
            </a:r>
            <a:r>
              <a:rPr lang="en-US" dirty="0" smtClean="0">
                <a:latin typeface="Comic Sans MS" panose="030F0702030302020204" pitchFamily="66" charset="0"/>
              </a:rPr>
              <a:t>.</a:t>
            </a:r>
          </a:p>
          <a:p>
            <a:pPr marL="342900" indent="-342900">
              <a:buFontTx/>
              <a:buAutoNum type="arabicPeriod" startAt="4"/>
              <a:defRPr/>
            </a:pPr>
            <a:endParaRPr lang="en-US" dirty="0">
              <a:latin typeface="Comic Sans MS" panose="030F0702030302020204" pitchFamily="66" charset="0"/>
            </a:endParaRPr>
          </a:p>
          <a:p>
            <a:pPr marL="342900" indent="-342900">
              <a:buFontTx/>
              <a:buAutoNum type="arabicPeriod" startAt="4"/>
              <a:defRPr/>
            </a:pPr>
            <a:r>
              <a:rPr lang="en-US" dirty="0">
                <a:latin typeface="Comic Sans MS" panose="030F0702030302020204" pitchFamily="66" charset="0"/>
              </a:rPr>
              <a:t>Sing with your child and enjoy rhymes together.</a:t>
            </a:r>
          </a:p>
          <a:p>
            <a:pPr marL="342900" indent="-342900">
              <a:buFontTx/>
              <a:buAutoNum type="arabicPeriod" startAt="4"/>
              <a:defRPr/>
            </a:pPr>
            <a:endParaRPr lang="en-US" dirty="0">
              <a:latin typeface="Comic Sans MS" panose="030F0702030302020204" pitchFamily="66" charset="0"/>
            </a:endParaRPr>
          </a:p>
          <a:p>
            <a:pPr marL="342900" indent="-342900">
              <a:buFontTx/>
              <a:buAutoNum type="arabicPeriod" startAt="4"/>
              <a:defRPr/>
            </a:pPr>
            <a:r>
              <a:rPr lang="en-US" dirty="0">
                <a:latin typeface="Comic Sans MS" panose="030F0702030302020204" pitchFamily="66" charset="0"/>
              </a:rPr>
              <a:t>The Nuffield Early Language Intervention is designed to improve the spoken </a:t>
            </a:r>
            <a:r>
              <a:rPr lang="en-US" dirty="0" smtClean="0">
                <a:latin typeface="Comic Sans MS" panose="030F0702030302020204" pitchFamily="66" charset="0"/>
              </a:rPr>
              <a:t>language </a:t>
            </a:r>
            <a:r>
              <a:rPr lang="en-US" dirty="0">
                <a:latin typeface="Comic Sans MS" panose="030F0702030302020204" pitchFamily="66" charset="0"/>
              </a:rPr>
              <a:t>ability of children and we are fortunate to be able to take part </a:t>
            </a:r>
            <a:endParaRPr lang="en-US" dirty="0" smtClean="0">
              <a:latin typeface="Comic Sans MS" panose="030F0702030302020204" pitchFamily="66" charset="0"/>
            </a:endParaRPr>
          </a:p>
          <a:p>
            <a:pPr>
              <a:defRPr/>
            </a:pPr>
            <a:r>
              <a:rPr lang="en-US" dirty="0">
                <a:latin typeface="Comic Sans MS" panose="030F0702030302020204" pitchFamily="66" charset="0"/>
              </a:rPr>
              <a:t> </a:t>
            </a:r>
            <a:r>
              <a:rPr lang="en-US" dirty="0" smtClean="0">
                <a:latin typeface="Comic Sans MS" panose="030F0702030302020204" pitchFamily="66" charset="0"/>
              </a:rPr>
              <a:t>    in </a:t>
            </a:r>
            <a:r>
              <a:rPr lang="en-US" dirty="0">
                <a:latin typeface="Comic Sans MS" panose="030F0702030302020204" pitchFamily="66" charset="0"/>
              </a:rPr>
              <a:t>this </a:t>
            </a:r>
            <a:r>
              <a:rPr lang="en-US" dirty="0" smtClean="0">
                <a:latin typeface="Comic Sans MS" panose="030F0702030302020204" pitchFamily="66" charset="0"/>
              </a:rPr>
              <a:t>scheme.</a:t>
            </a:r>
            <a:endParaRPr lang="en-US" dirty="0">
              <a:latin typeface="Comic Sans MS" panose="030F0702030302020204" pitchFamily="66" charset="0"/>
            </a:endParaRPr>
          </a:p>
          <a:p>
            <a:pPr marL="342900" indent="-342900">
              <a:buFontTx/>
              <a:buAutoNum type="arabicPeriod" startAt="4"/>
              <a:defRPr/>
            </a:pP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3407</TotalTime>
  <Words>1436</Words>
  <Application>Microsoft Office PowerPoint</Application>
  <PresentationFormat>On-screen Show (4:3)</PresentationFormat>
  <Paragraphs>152</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Bradley Hand ITC</vt:lpstr>
      <vt:lpstr>Calibri</vt:lpstr>
      <vt:lpstr>Comic Sans MS</vt:lpstr>
      <vt:lpstr>Constantia</vt:lpstr>
      <vt:lpstr>Tahoma</vt:lpstr>
      <vt:lpstr>Wingdings 2</vt:lpstr>
      <vt:lpstr>1_Flow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you can help prepare your child for school </vt:lpstr>
      <vt:lpstr>PowerPoint Presentation</vt:lpstr>
      <vt:lpstr>Our Educational Journey Begins! </vt:lpstr>
      <vt:lpstr>PowerPoint Presentation</vt:lpstr>
      <vt:lpstr>PowerPoint Presentation</vt:lpstr>
      <vt:lpstr>PowerPoint Presentation</vt:lpstr>
      <vt:lpstr>PowerPoint Presentation</vt:lpstr>
      <vt:lpstr>Food and Drink</vt:lpstr>
      <vt:lpstr>What will your child need?</vt:lpstr>
      <vt:lpstr>  7 Areas of Learning </vt:lpstr>
      <vt:lpstr>Physical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WSCC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UK</dc:creator>
  <cp:lastModifiedBy>FHancock</cp:lastModifiedBy>
  <cp:revision>300</cp:revision>
  <cp:lastPrinted>2017-06-05T11:29:01Z</cp:lastPrinted>
  <dcterms:created xsi:type="dcterms:W3CDTF">2012-04-16T08:07:25Z</dcterms:created>
  <dcterms:modified xsi:type="dcterms:W3CDTF">2022-10-11T08:49:04Z</dcterms:modified>
  <cp:contentStatus/>
</cp:coreProperties>
</file>