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0" r:id="rId7"/>
    <p:sldId id="261" r:id="rId8"/>
    <p:sldId id="264" r:id="rId9"/>
    <p:sldId id="265" r:id="rId10"/>
    <p:sldId id="266"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866063-107B-4579-95D1-E83013D0B6EE}" type="datetimeFigureOut">
              <a:rPr lang="en-GB" smtClean="0"/>
              <a:t>28/09/2022</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887AACF-6A35-4C2E-BC9F-37A6A40F3E3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866063-107B-4579-95D1-E83013D0B6EE}" type="datetimeFigureOut">
              <a:rPr lang="en-GB" smtClean="0"/>
              <a:t>28/09/2022</a:t>
            </a:fld>
            <a:endParaRPr lang="en-GB"/>
          </a:p>
        </p:txBody>
      </p:sp>
      <p:sp>
        <p:nvSpPr>
          <p:cNvPr id="9" name="Slide Number Placeholder 8"/>
          <p:cNvSpPr>
            <a:spLocks noGrp="1"/>
          </p:cNvSpPr>
          <p:nvPr>
            <p:ph type="sldNum" sz="quarter" idx="15"/>
          </p:nvPr>
        </p:nvSpPr>
        <p:spPr/>
        <p:txBody>
          <a:bodyPr rtlCol="0"/>
          <a:lstStyle/>
          <a:p>
            <a:fld id="{7887AACF-6A35-4C2E-BC9F-37A6A40F3E32}"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887AACF-6A35-4C2E-BC9F-37A6A40F3E3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866063-107B-4579-95D1-E83013D0B6EE}" type="datetimeFigureOut">
              <a:rPr lang="en-GB" smtClean="0"/>
              <a:t>28/09/2022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87AACF-6A35-4C2E-BC9F-37A6A40F3E32}"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866063-107B-4579-95D1-E83013D0B6EE}" type="datetimeFigureOut">
              <a:rPr lang="en-GB" smtClean="0"/>
              <a:t>28/09/2022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87AACF-6A35-4C2E-BC9F-37A6A40F3E32}"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866063-107B-4579-95D1-E83013D0B6EE}" type="datetimeFigureOut">
              <a:rPr lang="en-GB" smtClean="0"/>
              <a:t>28/09/2022</a:t>
            </a:fld>
            <a:endParaRPr lang="en-GB"/>
          </a:p>
        </p:txBody>
      </p:sp>
      <p:sp>
        <p:nvSpPr>
          <p:cNvPr id="7" name="Slide Number Placeholder 6"/>
          <p:cNvSpPr>
            <a:spLocks noGrp="1"/>
          </p:cNvSpPr>
          <p:nvPr>
            <p:ph type="sldNum" sz="quarter" idx="11"/>
          </p:nvPr>
        </p:nvSpPr>
        <p:spPr/>
        <p:txBody>
          <a:bodyPr rtlCol="0"/>
          <a:lstStyle/>
          <a:p>
            <a:fld id="{7887AACF-6A35-4C2E-BC9F-37A6A40F3E32}"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6063-107B-4579-95D1-E83013D0B6EE}" type="datetimeFigureOut">
              <a:rPr lang="en-GB" smtClean="0"/>
              <a:t>28/09/2022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866063-107B-4579-95D1-E83013D0B6EE}" type="datetimeFigureOut">
              <a:rPr lang="en-GB" smtClean="0"/>
              <a:t>28/09/2022</a:t>
            </a:fld>
            <a:endParaRPr lang="en-GB"/>
          </a:p>
        </p:txBody>
      </p:sp>
      <p:sp>
        <p:nvSpPr>
          <p:cNvPr id="22" name="Slide Number Placeholder 21"/>
          <p:cNvSpPr>
            <a:spLocks noGrp="1"/>
          </p:cNvSpPr>
          <p:nvPr>
            <p:ph type="sldNum" sz="quarter" idx="15"/>
          </p:nvPr>
        </p:nvSpPr>
        <p:spPr/>
        <p:txBody>
          <a:bodyPr rtlCol="0"/>
          <a:lstStyle/>
          <a:p>
            <a:fld id="{7887AACF-6A35-4C2E-BC9F-37A6A40F3E32}"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866063-107B-4579-95D1-E83013D0B6EE}" type="datetimeFigureOut">
              <a:rPr lang="en-GB" smtClean="0"/>
              <a:t>28/09/2022</a:t>
            </a:fld>
            <a:endParaRPr lang="en-GB"/>
          </a:p>
        </p:txBody>
      </p:sp>
      <p:sp>
        <p:nvSpPr>
          <p:cNvPr id="18" name="Slide Number Placeholder 17"/>
          <p:cNvSpPr>
            <a:spLocks noGrp="1"/>
          </p:cNvSpPr>
          <p:nvPr>
            <p:ph type="sldNum" sz="quarter" idx="11"/>
          </p:nvPr>
        </p:nvSpPr>
        <p:spPr/>
        <p:txBody>
          <a:bodyPr rtlCol="0"/>
          <a:lstStyle/>
          <a:p>
            <a:fld id="{7887AACF-6A35-4C2E-BC9F-37A6A40F3E32}"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866063-107B-4579-95D1-E83013D0B6EE}" type="datetimeFigureOut">
              <a:rPr lang="en-GB" smtClean="0"/>
              <a:t>28/09/2022</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887AACF-6A35-4C2E-BC9F-37A6A40F3E3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usa@stmarysprimarypulborough.co.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453058"/>
            <a:ext cx="6755108" cy="4616648"/>
          </a:xfrm>
          <a:prstGeom prst="rect">
            <a:avLst/>
          </a:prstGeom>
          <a:noFill/>
        </p:spPr>
        <p:txBody>
          <a:bodyPr wrap="square" rtlCol="0">
            <a:spAutoFit/>
          </a:bodyPr>
          <a:lstStyle/>
          <a:p>
            <a:pPr algn="ctr"/>
            <a:r>
              <a:rPr lang="en-GB" sz="3200" b="1" dirty="0">
                <a:solidFill>
                  <a:schemeClr val="accent3"/>
                </a:solidFill>
                <a:latin typeface="Arial Rounded MT Bold" panose="020F0704030504030204" pitchFamily="34" charset="0"/>
              </a:rPr>
              <a:t>  </a:t>
            </a:r>
            <a:r>
              <a:rPr lang="en-GB" sz="3200" b="1" dirty="0">
                <a:solidFill>
                  <a:srgbClr val="00B050"/>
                </a:solidFill>
                <a:latin typeface="Arial Rounded MT Bold" panose="020F0704030504030204" pitchFamily="34" charset="0"/>
              </a:rPr>
              <a:t>Welcome to</a:t>
            </a:r>
          </a:p>
          <a:p>
            <a:pPr algn="ctr"/>
            <a:endParaRPr lang="en-GB" sz="1000" b="1" dirty="0">
              <a:solidFill>
                <a:srgbClr val="00B050"/>
              </a:solidFill>
              <a:latin typeface="Arial Rounded MT Bold" panose="020F0704030504030204" pitchFamily="34" charset="0"/>
            </a:endParaRPr>
          </a:p>
          <a:p>
            <a:pPr algn="ctr"/>
            <a:r>
              <a:rPr lang="en-GB" sz="5400" b="1" dirty="0">
                <a:solidFill>
                  <a:srgbClr val="0070C0"/>
                </a:solidFill>
                <a:latin typeface="Arial Rounded MT Bold" panose="020F0704030504030204" pitchFamily="34" charset="0"/>
              </a:rPr>
              <a:t>USA Class </a:t>
            </a:r>
          </a:p>
          <a:p>
            <a:pPr algn="ctr"/>
            <a:endParaRPr lang="en-GB" sz="3200" b="1" dirty="0">
              <a:solidFill>
                <a:srgbClr val="FF0000"/>
              </a:solidFill>
              <a:latin typeface="Comic Sans MS" panose="030F0702030302020204" pitchFamily="66" charset="0"/>
            </a:endParaRPr>
          </a:p>
          <a:p>
            <a:pPr algn="ctr"/>
            <a:endParaRPr lang="en-GB" sz="3200" b="1" dirty="0">
              <a:solidFill>
                <a:srgbClr val="FF0000"/>
              </a:solidFill>
              <a:latin typeface="Comic Sans MS" panose="030F0702030302020204" pitchFamily="66" charset="0"/>
            </a:endParaRPr>
          </a:p>
          <a:p>
            <a:pPr algn="ctr"/>
            <a:endParaRPr lang="en-GB" sz="3200" b="1" dirty="0">
              <a:solidFill>
                <a:srgbClr val="00B05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pPr algn="ctr"/>
            <a:r>
              <a:rPr lang="en-GB" sz="3200" b="1" dirty="0">
                <a:solidFill>
                  <a:srgbClr val="FF0000"/>
                </a:solidFill>
                <a:latin typeface="Comic Sans MS" panose="030F0702030302020204" pitchFamily="66" charset="0"/>
              </a:rPr>
              <a:t> </a:t>
            </a:r>
          </a:p>
        </p:txBody>
      </p:sp>
      <p:sp>
        <p:nvSpPr>
          <p:cNvPr id="5" name="TextBox 4"/>
          <p:cNvSpPr txBox="1"/>
          <p:nvPr/>
        </p:nvSpPr>
        <p:spPr>
          <a:xfrm>
            <a:off x="1907704" y="5445224"/>
            <a:ext cx="6984776" cy="584775"/>
          </a:xfrm>
          <a:prstGeom prst="rect">
            <a:avLst/>
          </a:prstGeom>
          <a:noFill/>
        </p:spPr>
        <p:txBody>
          <a:bodyPr wrap="square" rtlCol="0">
            <a:spAutoFit/>
          </a:bodyPr>
          <a:lstStyle/>
          <a:p>
            <a:pPr algn="ctr"/>
            <a:r>
              <a:rPr lang="en-GB" sz="3200" dirty="0" smtClean="0">
                <a:solidFill>
                  <a:srgbClr val="0000FF"/>
                </a:solidFill>
                <a:latin typeface="Arial Rounded MT Bold" panose="020F0704030504030204" pitchFamily="34" charset="0"/>
              </a:rPr>
              <a:t>Miss Sleat</a:t>
            </a:r>
            <a:endParaRPr lang="en-GB" sz="3200" dirty="0">
              <a:solidFill>
                <a:srgbClr val="0000FF"/>
              </a:solidFill>
              <a:latin typeface="Arial Rounded MT Bold" panose="020F0704030504030204" pitchFamily="34" charset="0"/>
            </a:endParaRPr>
          </a:p>
        </p:txBody>
      </p:sp>
      <p:pic>
        <p:nvPicPr>
          <p:cNvPr id="1026" name="Picture 2" descr="Flag of the United States of America">
            <a:extLst>
              <a:ext uri="{FF2B5EF4-FFF2-40B4-BE49-F238E27FC236}">
                <a16:creationId xmlns:a16="http://schemas.microsoft.com/office/drawing/2014/main" id="{FB2D25D1-5E99-44FD-8D66-159B14E56C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0171" y="2636912"/>
            <a:ext cx="4370141"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81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560094"/>
          </a:xfrm>
          <a:prstGeom prst="rect">
            <a:avLst/>
          </a:prstGeom>
          <a:noFill/>
        </p:spPr>
        <p:txBody>
          <a:bodyPr wrap="square" rtlCol="0">
            <a:spAutoFit/>
          </a:bodyPr>
          <a:lstStyle/>
          <a:p>
            <a:pPr>
              <a:spcAft>
                <a:spcPts val="600"/>
              </a:spcAft>
            </a:pPr>
            <a:r>
              <a:rPr lang="en-GB" sz="1800" b="1" dirty="0">
                <a:solidFill>
                  <a:srgbClr val="FF0000"/>
                </a:solidFill>
                <a:effectLst/>
                <a:latin typeface="Comic Sans MS" panose="030F0702030302020204" pitchFamily="66" charset="0"/>
                <a:ea typeface="Times New Roman" panose="02020603050405020304" pitchFamily="18" charset="0"/>
              </a:rPr>
              <a:t>Practise at Home:</a:t>
            </a:r>
            <a:r>
              <a:rPr lang="en-GB" sz="1800" dirty="0">
                <a:solidFill>
                  <a:srgbClr val="FF0000"/>
                </a:solidFill>
                <a:effectLst/>
                <a:latin typeface="Comic Sans MS" panose="030F0702030302020204" pitchFamily="66" charset="0"/>
                <a:ea typeface="Times New Roman" panose="02020603050405020304" pitchFamily="18" charset="0"/>
              </a:rPr>
              <a:t> Because </a:t>
            </a:r>
            <a:r>
              <a:rPr lang="en-GB" sz="1800" dirty="0" smtClean="0">
                <a:solidFill>
                  <a:srgbClr val="FF0000"/>
                </a:solidFill>
                <a:effectLst/>
                <a:latin typeface="Comic Sans MS" panose="030F0702030302020204" pitchFamily="66" charset="0"/>
                <a:ea typeface="Times New Roman" panose="02020603050405020304" pitchFamily="18" charset="0"/>
              </a:rPr>
              <a:t>Maths </a:t>
            </a:r>
            <a:r>
              <a:rPr lang="en-GB" sz="1800" dirty="0">
                <a:solidFill>
                  <a:srgbClr val="FF0000"/>
                </a:solidFill>
                <a:effectLst/>
                <a:latin typeface="Comic Sans MS" panose="030F0702030302020204" pitchFamily="66" charset="0"/>
                <a:ea typeface="Times New Roman" panose="02020603050405020304" pitchFamily="18" charset="0"/>
              </a:rPr>
              <a:t>is such a big subject, and we will of course continue to teach the full curriculum, we will need your continued support to help practise the times tables with your children. Some easy ways to do this include:</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asking questions such as “What’s 7 x 8?”</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reciting Times Tables by rote (4 times 1 is 4, 4 times 2 is 8, etc)</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using apps and games (see below </a:t>
            </a:r>
            <a:r>
              <a:rPr lang="en-GB" sz="1800"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about resources to which our students have access)</a:t>
            </a:r>
            <a:endPar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GB" sz="1100"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err="1">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Topmarks</a:t>
            </a: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FF0000"/>
                </a:solidFill>
                <a:latin typeface="Comic Sans MS" panose="030F0702030302020204" pitchFamily="66" charset="0"/>
                <a:ea typeface="Calibri" panose="020F0502020204030204" pitchFamily="34" charset="0"/>
                <a:cs typeface="Times New Roman" panose="02020603050405020304" pitchFamily="18" charset="0"/>
              </a:rPr>
              <a:t>TTRockstars</a:t>
            </a:r>
            <a:endParaRPr lang="en-GB"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FF0000"/>
                </a:solidFill>
                <a:latin typeface="Comic Sans MS" panose="030F0702030302020204" pitchFamily="66" charset="0"/>
                <a:ea typeface="Calibri" panose="020F0502020204030204" pitchFamily="34" charset="0"/>
                <a:cs typeface="Times New Roman" panose="02020603050405020304" pitchFamily="18" charset="0"/>
              </a:rPr>
              <a:t>Mathsframe</a:t>
            </a:r>
            <a:endParaRPr lang="en-GB"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542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392"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Important Dates </a:t>
            </a:r>
          </a:p>
        </p:txBody>
      </p:sp>
      <p:sp>
        <p:nvSpPr>
          <p:cNvPr id="3" name="TextBox 2"/>
          <p:cNvSpPr txBox="1"/>
          <p:nvPr/>
        </p:nvSpPr>
        <p:spPr>
          <a:xfrm>
            <a:off x="323528" y="1268760"/>
            <a:ext cx="8352928" cy="3416320"/>
          </a:xfrm>
          <a:prstGeom prst="rect">
            <a:avLst/>
          </a:prstGeom>
          <a:noFill/>
        </p:spPr>
        <p:txBody>
          <a:bodyPr wrap="square" rtlCol="0">
            <a:spAutoFit/>
          </a:bodyPr>
          <a:lstStyle/>
          <a:p>
            <a:pPr marL="342900" lvl="0" indent="-342900" algn="just">
              <a:buSzPts val="800"/>
              <a:buFont typeface="Symbol" panose="05050102010706020507" pitchFamily="18" charset="2"/>
              <a:buChar char=""/>
              <a:tabLst>
                <a:tab pos="226695" algn="l"/>
              </a:tabLst>
            </a:pPr>
            <a:r>
              <a:rPr lang="en-US" sz="2400" b="1"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Half Term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Monday </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24</a:t>
            </a:r>
            <a:r>
              <a:rPr lang="en-US" sz="2400" baseline="300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October</a:t>
            </a:r>
            <a:r>
              <a:rPr lang="en-US" sz="2400" baseline="300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Friday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28</a:t>
            </a:r>
            <a:r>
              <a:rPr lang="en-US" sz="2400" baseline="300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October</a:t>
            </a:r>
          </a:p>
          <a:p>
            <a:pPr lvl="0" algn="just">
              <a:buSzPts val="800"/>
              <a:tabLst>
                <a:tab pos="226695" algn="l"/>
              </a:tabLst>
            </a:pP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INSET Day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Friday 21</a:t>
            </a:r>
            <a:r>
              <a:rPr lang="en-US" sz="2400" baseline="300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st</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October</a:t>
            </a: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algn="just">
              <a:buSzPts val="800"/>
              <a:tabLst>
                <a:tab pos="226695" algn="l"/>
              </a:tabLst>
            </a:pP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Parents’ </a:t>
            </a:r>
            <a:r>
              <a:rPr lang="en-US" sz="2400" b="1"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Evenings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Tuesday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8</a:t>
            </a:r>
            <a:r>
              <a:rPr lang="en-US" sz="2400" baseline="300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November and Thursday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10</a:t>
            </a:r>
            <a:r>
              <a:rPr lang="en-US" sz="2400" baseline="300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November from 3.30pm-6pm via the School Cloud</a:t>
            </a: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lvl="0" indent="-342900" algn="just">
              <a:buSzPts val="800"/>
              <a:buFont typeface="Symbol" panose="05050102010706020507" pitchFamily="18" charset="2"/>
              <a:buChar char=""/>
              <a:tabLst>
                <a:tab pos="226695" algn="l"/>
              </a:tabLst>
            </a:pPr>
            <a:endParaRPr lang="en-GB"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7272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Any Questions? </a:t>
            </a:r>
          </a:p>
        </p:txBody>
      </p:sp>
      <p:sp>
        <p:nvSpPr>
          <p:cNvPr id="3" name="TextBox 2"/>
          <p:cNvSpPr txBox="1"/>
          <p:nvPr/>
        </p:nvSpPr>
        <p:spPr>
          <a:xfrm>
            <a:off x="323528" y="1268760"/>
            <a:ext cx="7776864" cy="3970318"/>
          </a:xfrm>
          <a:prstGeom prst="rect">
            <a:avLst/>
          </a:prstGeom>
          <a:noFill/>
        </p:spPr>
        <p:txBody>
          <a:bodyPr wrap="square" rtlCol="0">
            <a:spAutoFit/>
          </a:bodyPr>
          <a:lstStyle/>
          <a:p>
            <a:pPr algn="ctr">
              <a:lnSpc>
                <a:spcPct val="80000"/>
              </a:lnSpc>
            </a:pPr>
            <a:r>
              <a:rPr lang="en-GB" sz="2800" dirty="0">
                <a:solidFill>
                  <a:srgbClr val="FF0000"/>
                </a:solidFill>
                <a:latin typeface="Comic Sans MS" panose="030F0702030302020204" pitchFamily="66" charset="0"/>
              </a:rPr>
              <a:t>*Reminder that we are a </a:t>
            </a:r>
            <a:r>
              <a:rPr lang="en-GB" sz="2800" dirty="0" smtClean="0">
                <a:solidFill>
                  <a:srgbClr val="FF0000"/>
                </a:solidFill>
                <a:latin typeface="Comic Sans MS" panose="030F0702030302020204" pitchFamily="66" charset="0"/>
              </a:rPr>
              <a:t>nut-free </a:t>
            </a:r>
            <a:r>
              <a:rPr lang="en-GB" sz="2800" dirty="0">
                <a:solidFill>
                  <a:srgbClr val="FF0000"/>
                </a:solidFill>
                <a:latin typeface="Comic Sans MS" panose="030F0702030302020204" pitchFamily="66" charset="0"/>
              </a:rPr>
              <a:t>school*</a:t>
            </a: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r>
              <a:rPr lang="en-GB" altLang="en-US" sz="2800" dirty="0">
                <a:solidFill>
                  <a:srgbClr val="FF0000"/>
                </a:solidFill>
                <a:latin typeface="Comic Sans MS" panose="030F0702030302020204" pitchFamily="66" charset="0"/>
              </a:rPr>
              <a:t>If there is anything that you are curious or concerned about, </a:t>
            </a:r>
            <a:r>
              <a:rPr lang="en-GB" altLang="en-US" sz="2800">
                <a:solidFill>
                  <a:srgbClr val="FF0000"/>
                </a:solidFill>
                <a:latin typeface="Comic Sans MS" panose="030F0702030302020204" pitchFamily="66" charset="0"/>
              </a:rPr>
              <a:t>please </a:t>
            </a:r>
            <a:r>
              <a:rPr lang="en-GB" altLang="en-US" sz="2800" smtClean="0">
                <a:solidFill>
                  <a:srgbClr val="FF0000"/>
                </a:solidFill>
                <a:latin typeface="Comic Sans MS" panose="030F0702030302020204" pitchFamily="66" charset="0"/>
              </a:rPr>
              <a:t>contact us via </a:t>
            </a:r>
            <a:r>
              <a:rPr lang="en-GB" altLang="en-US" sz="2800" dirty="0">
                <a:solidFill>
                  <a:srgbClr val="FF0000"/>
                </a:solidFill>
                <a:latin typeface="Comic Sans MS" panose="030F0702030302020204" pitchFamily="66" charset="0"/>
              </a:rPr>
              <a:t>our class email address: </a:t>
            </a:r>
            <a:endParaRPr lang="en-GB" altLang="en-US" sz="2800" dirty="0" smtClean="0">
              <a:solidFill>
                <a:srgbClr val="FF0000"/>
              </a:solidFill>
              <a:latin typeface="Comic Sans MS" panose="030F0702030302020204" pitchFamily="66" charset="0"/>
            </a:endParaRPr>
          </a:p>
          <a:p>
            <a:pPr>
              <a:lnSpc>
                <a:spcPct val="80000"/>
              </a:lnSpc>
            </a:pPr>
            <a:endParaRPr lang="en-GB" altLang="en-US" sz="2800" dirty="0" smtClean="0">
              <a:solidFill>
                <a:srgbClr val="FF0000"/>
              </a:solidFill>
              <a:latin typeface="Comic Sans MS" panose="030F0702030302020204" pitchFamily="66" charset="0"/>
            </a:endParaRPr>
          </a:p>
          <a:p>
            <a:pPr>
              <a:lnSpc>
                <a:spcPct val="80000"/>
              </a:lnSpc>
            </a:pPr>
            <a:r>
              <a:rPr lang="en-GB" altLang="en-US" sz="2800" dirty="0" smtClean="0">
                <a:solidFill>
                  <a:srgbClr val="FF0000"/>
                </a:solidFill>
                <a:latin typeface="Comic Sans MS" panose="030F0702030302020204" pitchFamily="66" charset="0"/>
                <a:hlinkClick r:id="rId2"/>
              </a:rPr>
              <a:t>usa@stmarysprimarypulborough.co.uk</a:t>
            </a:r>
            <a:r>
              <a:rPr lang="en-GB" altLang="en-US" sz="2800" dirty="0" smtClean="0">
                <a:solidFill>
                  <a:srgbClr val="FF0000"/>
                </a:solidFill>
                <a:latin typeface="Comic Sans MS" panose="030F0702030302020204" pitchFamily="66" charset="0"/>
              </a:rPr>
              <a:t> </a:t>
            </a: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95287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
        <p:nvSpPr>
          <p:cNvPr id="6" name="TextBox 5"/>
          <p:cNvSpPr txBox="1"/>
          <p:nvPr/>
        </p:nvSpPr>
        <p:spPr>
          <a:xfrm>
            <a:off x="179512" y="671691"/>
            <a:ext cx="8424936" cy="5155257"/>
          </a:xfrm>
          <a:prstGeom prst="rect">
            <a:avLst/>
          </a:prstGeom>
          <a:noFill/>
        </p:spPr>
        <p:txBody>
          <a:bodyPr wrap="square" rtlCol="0">
            <a:spAutoFit/>
          </a:bodyPr>
          <a:lstStyle/>
          <a:p>
            <a:r>
              <a:rPr lang="en-GB" sz="1400" dirty="0" smtClean="0">
                <a:solidFill>
                  <a:srgbClr val="FF0000"/>
                </a:solidFill>
                <a:latin typeface="Comic Sans MS" panose="030F0702030302020204" pitchFamily="66" charset="0"/>
              </a:rPr>
              <a:t>Topics this year:</a:t>
            </a:r>
          </a:p>
          <a:p>
            <a:endParaRPr lang="en-GB" sz="1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Autumn 1: Rumble in the Jungle – Rainforests. </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Autumn 2: Road Trip USA</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Spring 1: Ancient Egyptians</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Spring 2: </a:t>
            </a:r>
            <a:r>
              <a:rPr lang="en-GB" sz="2400" dirty="0">
                <a:solidFill>
                  <a:srgbClr val="FF0000"/>
                </a:solidFill>
                <a:latin typeface="Comic Sans MS" panose="030F0702030302020204" pitchFamily="66" charset="0"/>
              </a:rPr>
              <a:t>Misty Mountain, Winding River</a:t>
            </a:r>
          </a:p>
          <a:p>
            <a:endParaRPr lang="en-GB" sz="2400" dirty="0" smtClean="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Summer 1: </a:t>
            </a:r>
            <a:r>
              <a:rPr lang="en-GB" sz="2400" dirty="0">
                <a:solidFill>
                  <a:srgbClr val="FF0000"/>
                </a:solidFill>
                <a:latin typeface="Comic Sans MS" panose="030F0702030302020204" pitchFamily="66" charset="0"/>
              </a:rPr>
              <a:t>Traders and </a:t>
            </a:r>
            <a:r>
              <a:rPr lang="en-GB" sz="2400" dirty="0" smtClean="0">
                <a:solidFill>
                  <a:srgbClr val="FF0000"/>
                </a:solidFill>
                <a:latin typeface="Comic Sans MS" panose="030F0702030302020204" pitchFamily="66" charset="0"/>
              </a:rPr>
              <a:t>Raiders</a:t>
            </a:r>
            <a:r>
              <a:rPr lang="en-GB" sz="2400" dirty="0">
                <a:solidFill>
                  <a:srgbClr val="FF0000"/>
                </a:solidFill>
                <a:latin typeface="Comic Sans MS" panose="030F0702030302020204" pitchFamily="66" charset="0"/>
              </a:rPr>
              <a:t> </a:t>
            </a:r>
            <a:r>
              <a:rPr lang="en-GB" sz="2400" dirty="0" smtClean="0">
                <a:solidFill>
                  <a:srgbClr val="FF0000"/>
                </a:solidFill>
                <a:latin typeface="Comic Sans MS" panose="030F0702030302020204" pitchFamily="66" charset="0"/>
              </a:rPr>
              <a:t>– Vikings/Anglo Saxons</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Summer 2 : Rumbles – Volcanoes.</a:t>
            </a:r>
          </a:p>
          <a:p>
            <a:endParaRPr lang="en-GB" sz="1400" dirty="0">
              <a:solidFill>
                <a:srgbClr val="FF0000"/>
              </a:solidFill>
              <a:latin typeface="Comic Sans MS" panose="030F0702030302020204" pitchFamily="66" charset="0"/>
            </a:endParaRPr>
          </a:p>
          <a:p>
            <a:endParaRPr lang="en-GB" sz="900" dirty="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223640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
        <p:nvSpPr>
          <p:cNvPr id="6" name="TextBox 5"/>
          <p:cNvSpPr txBox="1"/>
          <p:nvPr/>
        </p:nvSpPr>
        <p:spPr>
          <a:xfrm>
            <a:off x="179512" y="671691"/>
            <a:ext cx="8424936" cy="5786199"/>
          </a:xfrm>
          <a:prstGeom prst="rect">
            <a:avLst/>
          </a:prstGeom>
          <a:noFill/>
        </p:spPr>
        <p:txBody>
          <a:bodyPr wrap="square" rtlCol="0">
            <a:spAutoFit/>
          </a:bodyPr>
          <a:lstStyle/>
          <a:p>
            <a:r>
              <a:rPr lang="en-GB" sz="1400" dirty="0">
                <a:solidFill>
                  <a:srgbClr val="FF0000"/>
                </a:solidFill>
                <a:latin typeface="Comic Sans MS" panose="030F0702030302020204" pitchFamily="66" charset="0"/>
              </a:rPr>
              <a:t>Our class timetable is flexible and therefore will differ slightly on a weekly </a:t>
            </a:r>
            <a:r>
              <a:rPr lang="en-GB" sz="1400" dirty="0" smtClean="0">
                <a:solidFill>
                  <a:srgbClr val="FF0000"/>
                </a:solidFill>
                <a:latin typeface="Comic Sans MS" panose="030F0702030302020204" pitchFamily="66" charset="0"/>
              </a:rPr>
              <a:t>basis, </a:t>
            </a:r>
            <a:r>
              <a:rPr lang="en-GB" sz="1400" dirty="0">
                <a:solidFill>
                  <a:srgbClr val="FF0000"/>
                </a:solidFill>
                <a:latin typeface="Comic Sans MS" panose="030F0702030302020204" pitchFamily="66" charset="0"/>
              </a:rPr>
              <a:t>depending on what we need to focus on. </a:t>
            </a:r>
          </a:p>
          <a:p>
            <a:endParaRPr lang="en-GB" sz="7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PE:</a:t>
            </a:r>
            <a:r>
              <a:rPr lang="en-GB" sz="1400" dirty="0">
                <a:solidFill>
                  <a:srgbClr val="FF0000"/>
                </a:solidFill>
                <a:latin typeface="Comic Sans MS" panose="030F0702030302020204" pitchFamily="66" charset="0"/>
              </a:rPr>
              <a:t>    </a:t>
            </a:r>
          </a:p>
          <a:p>
            <a:r>
              <a:rPr lang="en-GB" sz="1400" dirty="0">
                <a:solidFill>
                  <a:srgbClr val="FF0000"/>
                </a:solidFill>
                <a:latin typeface="Comic Sans MS" panose="030F0702030302020204" pitchFamily="66" charset="0"/>
              </a:rPr>
              <a:t>Swimming </a:t>
            </a:r>
            <a:r>
              <a:rPr lang="en-GB" sz="1400" dirty="0" smtClean="0">
                <a:solidFill>
                  <a:srgbClr val="FF0000"/>
                </a:solidFill>
                <a:latin typeface="Comic Sans MS" panose="030F0702030302020204" pitchFamily="66" charset="0"/>
              </a:rPr>
              <a:t>is on a Monday, then it will be </a:t>
            </a:r>
            <a:r>
              <a:rPr lang="en-GB" sz="1400" dirty="0">
                <a:solidFill>
                  <a:srgbClr val="FF0000"/>
                </a:solidFill>
                <a:latin typeface="Comic Sans MS" panose="030F0702030302020204" pitchFamily="66" charset="0"/>
              </a:rPr>
              <a:t>indoor PE </a:t>
            </a:r>
            <a:r>
              <a:rPr lang="en-GB" sz="1400" dirty="0" smtClean="0">
                <a:solidFill>
                  <a:srgbClr val="FF0000"/>
                </a:solidFill>
                <a:latin typeface="Comic Sans MS" panose="030F0702030302020204" pitchFamily="66" charset="0"/>
              </a:rPr>
              <a:t>once swimming stops.</a:t>
            </a:r>
            <a:endParaRPr lang="en-GB" sz="1400" dirty="0">
              <a:solidFill>
                <a:srgbClr val="FF0000"/>
              </a:solidFill>
              <a:latin typeface="Comic Sans MS" panose="030F0702030302020204" pitchFamily="66" charset="0"/>
            </a:endParaRPr>
          </a:p>
          <a:p>
            <a:r>
              <a:rPr lang="en-GB" sz="1400" dirty="0">
                <a:solidFill>
                  <a:srgbClr val="FF0000"/>
                </a:solidFill>
                <a:latin typeface="Comic Sans MS" panose="030F0702030302020204" pitchFamily="66" charset="0"/>
              </a:rPr>
              <a:t>Outdoor PE with Mrs Burbidge on </a:t>
            </a:r>
            <a:r>
              <a:rPr lang="en-GB" sz="1400" dirty="0" smtClean="0">
                <a:solidFill>
                  <a:srgbClr val="FF0000"/>
                </a:solidFill>
                <a:latin typeface="Comic Sans MS" panose="030F0702030302020204" pitchFamily="66" charset="0"/>
              </a:rPr>
              <a:t>a Friday </a:t>
            </a:r>
            <a:r>
              <a:rPr lang="en-GB" sz="1400" dirty="0">
                <a:solidFill>
                  <a:srgbClr val="FF0000"/>
                </a:solidFill>
                <a:latin typeface="Comic Sans MS" panose="030F0702030302020204" pitchFamily="66" charset="0"/>
              </a:rPr>
              <a:t>– Tag Rugby and Ultimate Frisbee</a:t>
            </a:r>
          </a:p>
          <a:p>
            <a:endParaRPr lang="en-GB" sz="3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Spellings:</a:t>
            </a:r>
          </a:p>
          <a:p>
            <a:r>
              <a:rPr lang="en-GB" sz="1400" dirty="0">
                <a:solidFill>
                  <a:srgbClr val="FF0000"/>
                </a:solidFill>
                <a:latin typeface="Comic Sans MS" panose="030F0702030302020204" pitchFamily="66" charset="0"/>
              </a:rPr>
              <a:t>These are given out each week on a </a:t>
            </a:r>
            <a:r>
              <a:rPr lang="en-GB" sz="1400" dirty="0" smtClean="0">
                <a:solidFill>
                  <a:srgbClr val="FF0000"/>
                </a:solidFill>
                <a:latin typeface="Comic Sans MS" panose="030F0702030302020204" pitchFamily="66" charset="0"/>
              </a:rPr>
              <a:t>Monday </a:t>
            </a:r>
            <a:r>
              <a:rPr lang="en-GB" sz="1400" dirty="0">
                <a:solidFill>
                  <a:srgbClr val="FF0000"/>
                </a:solidFill>
                <a:latin typeface="Comic Sans MS" panose="030F0702030302020204" pitchFamily="66" charset="0"/>
              </a:rPr>
              <a:t>and will then be tested on the following </a:t>
            </a:r>
            <a:r>
              <a:rPr lang="en-GB" sz="1400" dirty="0" smtClean="0">
                <a:solidFill>
                  <a:srgbClr val="FF0000"/>
                </a:solidFill>
                <a:latin typeface="Comic Sans MS" panose="030F0702030302020204" pitchFamily="66" charset="0"/>
              </a:rPr>
              <a:t>Monday. </a:t>
            </a:r>
            <a:r>
              <a:rPr lang="en-GB" sz="1400" dirty="0">
                <a:solidFill>
                  <a:srgbClr val="FF0000"/>
                </a:solidFill>
                <a:latin typeface="Comic Sans MS" panose="030F0702030302020204" pitchFamily="66" charset="0"/>
              </a:rPr>
              <a:t>We will </a:t>
            </a:r>
            <a:r>
              <a:rPr lang="en-GB" sz="1400" dirty="0" smtClean="0">
                <a:solidFill>
                  <a:srgbClr val="FF0000"/>
                </a:solidFill>
                <a:latin typeface="Comic Sans MS" panose="030F0702030302020204" pitchFamily="66" charset="0"/>
              </a:rPr>
              <a:t>practise </a:t>
            </a:r>
            <a:r>
              <a:rPr lang="en-GB" sz="1400" dirty="0">
                <a:solidFill>
                  <a:srgbClr val="FF0000"/>
                </a:solidFill>
                <a:latin typeface="Comic Sans MS" panose="030F0702030302020204" pitchFamily="66" charset="0"/>
              </a:rPr>
              <a:t>spellings in class. Children will keep their spelling book in school. Each </a:t>
            </a:r>
            <a:r>
              <a:rPr lang="en-GB" sz="1400" dirty="0" smtClean="0">
                <a:solidFill>
                  <a:srgbClr val="FF0000"/>
                </a:solidFill>
                <a:latin typeface="Comic Sans MS" panose="030F0702030302020204" pitchFamily="66" charset="0"/>
              </a:rPr>
              <a:t>Monday morning I </a:t>
            </a:r>
            <a:r>
              <a:rPr lang="en-GB" sz="1400" dirty="0">
                <a:solidFill>
                  <a:srgbClr val="FF0000"/>
                </a:solidFill>
                <a:latin typeface="Comic Sans MS" panose="030F0702030302020204" pitchFamily="66" charset="0"/>
              </a:rPr>
              <a:t>will email the new spellings.</a:t>
            </a:r>
          </a:p>
          <a:p>
            <a:endParaRPr lang="en-GB" sz="8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Homework:</a:t>
            </a:r>
          </a:p>
          <a:p>
            <a:r>
              <a:rPr lang="en-GB" sz="1400" dirty="0">
                <a:solidFill>
                  <a:srgbClr val="FF0000"/>
                </a:solidFill>
                <a:latin typeface="Comic Sans MS" panose="030F0702030302020204" pitchFamily="66" charset="0"/>
              </a:rPr>
              <a:t>‘Homework grid’ format will continue. The children have been encouraged to plan in </a:t>
            </a:r>
            <a:r>
              <a:rPr lang="en-GB" sz="1400" dirty="0" smtClean="0">
                <a:solidFill>
                  <a:srgbClr val="FF0000"/>
                </a:solidFill>
                <a:latin typeface="Comic Sans MS" panose="030F0702030302020204" pitchFamily="66" charset="0"/>
              </a:rPr>
              <a:t>advance which </a:t>
            </a:r>
            <a:r>
              <a:rPr lang="en-GB" sz="1400" dirty="0">
                <a:solidFill>
                  <a:srgbClr val="FF0000"/>
                </a:solidFill>
                <a:latin typeface="Comic Sans MS" panose="030F0702030302020204" pitchFamily="66" charset="0"/>
              </a:rPr>
              <a:t>tasks they will complete over the whole </a:t>
            </a:r>
            <a:r>
              <a:rPr lang="en-GB" sz="1400" dirty="0" smtClean="0">
                <a:solidFill>
                  <a:srgbClr val="FF0000"/>
                </a:solidFill>
                <a:latin typeface="Comic Sans MS" panose="030F0702030302020204" pitchFamily="66" charset="0"/>
              </a:rPr>
              <a:t>term. </a:t>
            </a:r>
            <a:endParaRPr lang="en-GB" sz="1400" dirty="0">
              <a:solidFill>
                <a:srgbClr val="FF0000"/>
              </a:solidFill>
              <a:latin typeface="Comic Sans MS" panose="030F0702030302020204" pitchFamily="66" charset="0"/>
            </a:endParaRPr>
          </a:p>
          <a:p>
            <a:r>
              <a:rPr lang="en-GB" sz="1400" dirty="0">
                <a:solidFill>
                  <a:srgbClr val="FF0000"/>
                </a:solidFill>
                <a:latin typeface="Comic Sans MS" panose="030F0702030302020204" pitchFamily="66" charset="0"/>
              </a:rPr>
              <a:t>Two English and two Maths tasks should be completed each half term. In KS2 children should spend roughly 1 hour on their homework each week. Try and encourage your children to plan with you when homework is going to happen. The more child-led it is, the easier it should be to do </a:t>
            </a:r>
            <a:r>
              <a:rPr lang="en-GB" sz="1400" dirty="0">
                <a:solidFill>
                  <a:srgbClr val="FF0000"/>
                </a:solidFill>
                <a:latin typeface="Comic Sans MS" panose="030F0702030302020204" pitchFamily="66" charset="0"/>
                <a:sym typeface="Wingdings" panose="05000000000000000000" pitchFamily="2" charset="2"/>
              </a:rPr>
              <a:t> </a:t>
            </a:r>
            <a:endParaRPr lang="en-GB" sz="1400" dirty="0">
              <a:solidFill>
                <a:srgbClr val="FF0000"/>
              </a:solidFill>
              <a:latin typeface="Comic Sans MS" panose="030F0702030302020204" pitchFamily="66" charset="0"/>
            </a:endParaRPr>
          </a:p>
          <a:p>
            <a:r>
              <a:rPr lang="en-GB" sz="1400" dirty="0">
                <a:solidFill>
                  <a:srgbClr val="FF0000"/>
                </a:solidFill>
                <a:latin typeface="Comic Sans MS" panose="030F0702030302020204" pitchFamily="66" charset="0"/>
              </a:rPr>
              <a:t>Please send in homework to be shared each week, we will do this by Friday morning at the latest – thank you already, if you have done this. </a:t>
            </a:r>
          </a:p>
          <a:p>
            <a:endParaRPr lang="en-GB" sz="7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My Maths: </a:t>
            </a:r>
            <a:r>
              <a:rPr lang="en-GB" sz="1400" dirty="0">
                <a:solidFill>
                  <a:srgbClr val="FF0000"/>
                </a:solidFill>
                <a:latin typeface="Comic Sans MS" panose="030F0702030302020204" pitchFamily="66" charset="0"/>
              </a:rPr>
              <a:t>Interactive online programme to support class based Maths learning.</a:t>
            </a:r>
          </a:p>
          <a:p>
            <a:r>
              <a:rPr lang="en-GB" sz="1400" u="sng" dirty="0">
                <a:solidFill>
                  <a:srgbClr val="FF0000"/>
                </a:solidFill>
                <a:latin typeface="Comic Sans MS" panose="030F0702030302020204" pitchFamily="66" charset="0"/>
              </a:rPr>
              <a:t>Times Tables </a:t>
            </a:r>
            <a:r>
              <a:rPr lang="en-GB" sz="1400" u="sng" dirty="0" err="1">
                <a:solidFill>
                  <a:srgbClr val="FF0000"/>
                </a:solidFill>
                <a:latin typeface="Comic Sans MS" panose="030F0702030302020204" pitchFamily="66" charset="0"/>
              </a:rPr>
              <a:t>Rockstars</a:t>
            </a:r>
            <a:r>
              <a:rPr lang="en-GB" sz="1400" u="sng"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Please </a:t>
            </a:r>
            <a:r>
              <a:rPr lang="en-GB" sz="1400" dirty="0" smtClean="0">
                <a:solidFill>
                  <a:srgbClr val="FF0000"/>
                </a:solidFill>
                <a:latin typeface="Comic Sans MS" panose="030F0702030302020204" pitchFamily="66" charset="0"/>
              </a:rPr>
              <a:t>practise </a:t>
            </a:r>
            <a:r>
              <a:rPr lang="en-GB" sz="1400" dirty="0">
                <a:solidFill>
                  <a:srgbClr val="FF0000"/>
                </a:solidFill>
                <a:latin typeface="Comic Sans MS" panose="030F0702030302020204" pitchFamily="66" charset="0"/>
              </a:rPr>
              <a:t>times tables at home as often as possible to help increase fluency and improve the children’s speed of recall.</a:t>
            </a:r>
          </a:p>
          <a:p>
            <a:r>
              <a:rPr lang="en-GB" sz="1400" u="sng" dirty="0" err="1">
                <a:solidFill>
                  <a:srgbClr val="FF0000"/>
                </a:solidFill>
                <a:latin typeface="Comic Sans MS" panose="030F0702030302020204" pitchFamily="66" charset="0"/>
              </a:rPr>
              <a:t>Numbots</a:t>
            </a:r>
            <a:r>
              <a:rPr lang="en-GB" sz="1400" u="sng"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If your child needs to practise their number facts and fluency, please use this. The login is the same as </a:t>
            </a:r>
            <a:r>
              <a:rPr lang="en-GB" sz="1400" dirty="0" err="1">
                <a:solidFill>
                  <a:srgbClr val="FF0000"/>
                </a:solidFill>
                <a:latin typeface="Comic Sans MS" panose="030F0702030302020204" pitchFamily="66" charset="0"/>
              </a:rPr>
              <a:t>TTRockstars</a:t>
            </a:r>
            <a:r>
              <a:rPr lang="en-GB" sz="1400" dirty="0">
                <a:solidFill>
                  <a:srgbClr val="FF0000"/>
                </a:solidFill>
                <a:latin typeface="Comic Sans MS" panose="030F0702030302020204" pitchFamily="66" charset="0"/>
              </a:rPr>
              <a:t>. </a:t>
            </a:r>
            <a:endParaRPr lang="en-GB" sz="1400" dirty="0" smtClean="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a:p>
            <a:endParaRPr lang="en-GB" sz="900" dirty="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54020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14514"/>
            <a:ext cx="8553945" cy="5632311"/>
          </a:xfrm>
          <a:prstGeom prst="rect">
            <a:avLst/>
          </a:prstGeom>
        </p:spPr>
        <p:txBody>
          <a:bodyPr wrap="none">
            <a:spAutoFit/>
          </a:bodyPr>
          <a:lstStyle/>
          <a:p>
            <a:r>
              <a:rPr lang="en-GB" u="sng" dirty="0">
                <a:solidFill>
                  <a:srgbClr val="FF0000"/>
                </a:solidFill>
                <a:latin typeface="Comic Sans MS" panose="030F0702030302020204" pitchFamily="66" charset="0"/>
              </a:rPr>
              <a:t>Reading logs: </a:t>
            </a:r>
          </a:p>
          <a:p>
            <a:pPr marL="285750" indent="-285750">
              <a:buFont typeface="Arial"/>
              <a:buChar char="•"/>
            </a:pPr>
            <a:r>
              <a:rPr lang="en-GB" dirty="0">
                <a:solidFill>
                  <a:srgbClr val="FF0000"/>
                </a:solidFill>
                <a:latin typeface="Comic Sans MS" panose="030F0702030302020204" pitchFamily="66" charset="0"/>
              </a:rPr>
              <a:t> These will be collected and checked every day of the week and written </a:t>
            </a:r>
          </a:p>
          <a:p>
            <a:r>
              <a:rPr lang="en-GB" dirty="0">
                <a:solidFill>
                  <a:srgbClr val="FF0000"/>
                </a:solidFill>
                <a:latin typeface="Comic Sans MS" panose="030F0702030302020204" pitchFamily="66" charset="0"/>
              </a:rPr>
              <a:t>in at least once a week</a:t>
            </a:r>
          </a:p>
          <a:p>
            <a:pPr marL="285750" indent="-285750">
              <a:buFont typeface="Arial"/>
              <a:buChar char="•"/>
            </a:pPr>
            <a:r>
              <a:rPr lang="en-GB" dirty="0">
                <a:solidFill>
                  <a:srgbClr val="FF0000"/>
                </a:solidFill>
                <a:latin typeface="Comic Sans MS" panose="030F0702030302020204" pitchFamily="66" charset="0"/>
              </a:rPr>
              <a:t>Please feel free to leave comments for me in your child’s reading log – </a:t>
            </a:r>
          </a:p>
          <a:p>
            <a:r>
              <a:rPr lang="en-GB" dirty="0">
                <a:solidFill>
                  <a:srgbClr val="FF0000"/>
                </a:solidFill>
                <a:latin typeface="Comic Sans MS" panose="030F0702030302020204" pitchFamily="66" charset="0"/>
              </a:rPr>
              <a:t>     they are an important dialogue between home and school. </a:t>
            </a:r>
          </a:p>
          <a:p>
            <a:pPr marL="285750" indent="-285750">
              <a:buFont typeface="Arial"/>
              <a:buChar char="•"/>
            </a:pPr>
            <a:r>
              <a:rPr lang="en-GB" dirty="0">
                <a:solidFill>
                  <a:srgbClr val="FF0000"/>
                </a:solidFill>
                <a:latin typeface="Comic Sans MS" panose="030F0702030302020204" pitchFamily="66" charset="0"/>
              </a:rPr>
              <a:t>Children may change their books from the KS2 library. </a:t>
            </a:r>
          </a:p>
          <a:p>
            <a:pPr marL="285750" indent="-285750">
              <a:buFont typeface="Arial"/>
              <a:buChar char="•"/>
            </a:pPr>
            <a:r>
              <a:rPr lang="en-GB" dirty="0">
                <a:solidFill>
                  <a:srgbClr val="FF0000"/>
                </a:solidFill>
                <a:latin typeface="Comic Sans MS" panose="030F0702030302020204" pitchFamily="66" charset="0"/>
              </a:rPr>
              <a:t>We encourage the children to include their own comments and reflections </a:t>
            </a:r>
          </a:p>
          <a:p>
            <a:r>
              <a:rPr lang="en-GB" dirty="0">
                <a:solidFill>
                  <a:srgbClr val="FF0000"/>
                </a:solidFill>
                <a:latin typeface="Comic Sans MS" panose="030F0702030302020204" pitchFamily="66" charset="0"/>
              </a:rPr>
              <a:t>     about what they have read:</a:t>
            </a:r>
          </a:p>
          <a:p>
            <a:r>
              <a:rPr lang="en-GB" dirty="0">
                <a:solidFill>
                  <a:srgbClr val="FF0000"/>
                </a:solidFill>
                <a:latin typeface="Comic Sans MS" panose="030F0702030302020204" pitchFamily="66" charset="0"/>
              </a:rPr>
              <a:t>     Which part of the book did you most enjoy?</a:t>
            </a:r>
          </a:p>
          <a:p>
            <a:r>
              <a:rPr lang="en-GB" dirty="0">
                <a:solidFill>
                  <a:srgbClr val="FF0000"/>
                </a:solidFill>
                <a:latin typeface="Comic Sans MS" panose="030F0702030302020204" pitchFamily="66" charset="0"/>
              </a:rPr>
              <a:t>     What did you like/dislike about a particular character?</a:t>
            </a:r>
          </a:p>
          <a:p>
            <a:r>
              <a:rPr lang="en-GB" dirty="0">
                <a:solidFill>
                  <a:srgbClr val="FF0000"/>
                </a:solidFill>
                <a:latin typeface="Comic Sans MS" panose="030F0702030302020204" pitchFamily="66" charset="0"/>
              </a:rPr>
              <a:t>     What do you predict might happen next?</a:t>
            </a:r>
          </a:p>
          <a:p>
            <a:r>
              <a:rPr lang="en-GB" dirty="0">
                <a:solidFill>
                  <a:srgbClr val="FF0000"/>
                </a:solidFill>
                <a:latin typeface="Comic Sans MS" panose="030F0702030302020204" pitchFamily="66" charset="0"/>
              </a:rPr>
              <a:t>      Would you recommend this book to a friend? Why/why not?</a:t>
            </a:r>
          </a:p>
          <a:p>
            <a:pPr marL="285750" indent="-285750">
              <a:buFont typeface="Arial"/>
              <a:buChar char="•"/>
            </a:pPr>
            <a:r>
              <a:rPr lang="en-GB" dirty="0" smtClean="0">
                <a:solidFill>
                  <a:srgbClr val="FF0000"/>
                </a:solidFill>
                <a:latin typeface="Comic Sans MS" panose="030F0702030302020204" pitchFamily="66" charset="0"/>
              </a:rPr>
              <a:t>There are questions at the front of the book for the children and they can</a:t>
            </a:r>
          </a:p>
          <a:p>
            <a:r>
              <a:rPr lang="en-GB" dirty="0">
                <a:solidFill>
                  <a:srgbClr val="FF0000"/>
                </a:solidFill>
                <a:latin typeface="Comic Sans MS" panose="030F0702030302020204" pitchFamily="66" charset="0"/>
              </a:rPr>
              <a:t>t</a:t>
            </a:r>
            <a:r>
              <a:rPr lang="en-GB" dirty="0" smtClean="0">
                <a:solidFill>
                  <a:srgbClr val="FF0000"/>
                </a:solidFill>
                <a:latin typeface="Comic Sans MS" panose="030F0702030302020204" pitchFamily="66" charset="0"/>
              </a:rPr>
              <a:t>he answers in the reading record</a:t>
            </a:r>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r>
              <a:rPr lang="en-GB" u="sng" dirty="0">
                <a:solidFill>
                  <a:srgbClr val="FF0000"/>
                </a:solidFill>
                <a:latin typeface="Comic Sans MS" panose="030F0702030302020204" pitchFamily="66" charset="0"/>
              </a:rPr>
              <a:t>Other staff who will be working with USA class:</a:t>
            </a:r>
          </a:p>
          <a:p>
            <a:pPr marL="285750" indent="-285750">
              <a:buFont typeface="Arial"/>
              <a:buChar char="•"/>
            </a:pPr>
            <a:r>
              <a:rPr lang="en-GB" dirty="0" smtClean="0">
                <a:solidFill>
                  <a:srgbClr val="FF0000"/>
                </a:solidFill>
                <a:latin typeface="Comic Sans MS" panose="030F0702030302020204" pitchFamily="66" charset="0"/>
              </a:rPr>
              <a:t>Miss </a:t>
            </a:r>
            <a:r>
              <a:rPr lang="en-GB" dirty="0">
                <a:solidFill>
                  <a:srgbClr val="FF0000"/>
                </a:solidFill>
                <a:latin typeface="Comic Sans MS" panose="030F0702030302020204" pitchFamily="66" charset="0"/>
              </a:rPr>
              <a:t>Bell– Spanish – </a:t>
            </a:r>
            <a:r>
              <a:rPr lang="en-GB" dirty="0" smtClean="0">
                <a:solidFill>
                  <a:srgbClr val="FF0000"/>
                </a:solidFill>
                <a:latin typeface="Comic Sans MS" panose="030F0702030302020204" pitchFamily="66" charset="0"/>
              </a:rPr>
              <a:t>Friday</a:t>
            </a:r>
            <a:endParaRPr lang="en-GB" dirty="0">
              <a:solidFill>
                <a:srgbClr val="FF0000"/>
              </a:solidFill>
              <a:latin typeface="Comic Sans MS" panose="030F0702030302020204" pitchFamily="66" charset="0"/>
            </a:endParaRPr>
          </a:p>
          <a:p>
            <a:pPr marL="285750" indent="-285750">
              <a:buFont typeface="Arial"/>
              <a:buChar char="•"/>
            </a:pPr>
            <a:r>
              <a:rPr lang="en-GB" dirty="0">
                <a:solidFill>
                  <a:srgbClr val="FF0000"/>
                </a:solidFill>
                <a:latin typeface="Comic Sans MS" panose="030F0702030302020204" pitchFamily="66" charset="0"/>
              </a:rPr>
              <a:t>Outdoor PE – Mrs Burbidge. </a:t>
            </a:r>
          </a:p>
          <a:p>
            <a:pPr marL="285750" indent="-285750">
              <a:buFont typeface="Arial"/>
              <a:buChar char="•"/>
            </a:pPr>
            <a:r>
              <a:rPr lang="en-GB" dirty="0">
                <a:solidFill>
                  <a:srgbClr val="FF0000"/>
                </a:solidFill>
                <a:latin typeface="Comic Sans MS" panose="030F0702030302020204" pitchFamily="66" charset="0"/>
              </a:rPr>
              <a:t>Mrs </a:t>
            </a:r>
            <a:r>
              <a:rPr lang="en-GB" dirty="0" smtClean="0">
                <a:solidFill>
                  <a:srgbClr val="FF0000"/>
                </a:solidFill>
                <a:latin typeface="Comic Sans MS" panose="030F0702030302020204" pitchFamily="66" charset="0"/>
              </a:rPr>
              <a:t>Parsons </a:t>
            </a:r>
            <a:r>
              <a:rPr lang="en-GB" dirty="0">
                <a:solidFill>
                  <a:srgbClr val="FF0000"/>
                </a:solidFill>
                <a:latin typeface="Comic Sans MS" panose="030F0702030302020204" pitchFamily="66" charset="0"/>
              </a:rPr>
              <a:t>– </a:t>
            </a:r>
            <a:r>
              <a:rPr lang="en-GB" dirty="0" smtClean="0">
                <a:solidFill>
                  <a:srgbClr val="FF0000"/>
                </a:solidFill>
                <a:latin typeface="Comic Sans MS" panose="030F0702030302020204" pitchFamily="66" charset="0"/>
              </a:rPr>
              <a:t> </a:t>
            </a:r>
            <a:r>
              <a:rPr lang="en-GB" dirty="0">
                <a:solidFill>
                  <a:srgbClr val="FF0000"/>
                </a:solidFill>
                <a:latin typeface="Comic Sans MS" panose="030F0702030302020204" pitchFamily="66" charset="0"/>
              </a:rPr>
              <a:t>TA </a:t>
            </a:r>
          </a:p>
          <a:p>
            <a:pPr marL="285750" indent="-285750">
              <a:buFont typeface="Arial"/>
              <a:buChar char="•"/>
            </a:pPr>
            <a:r>
              <a:rPr lang="en-GB" dirty="0" smtClean="0">
                <a:solidFill>
                  <a:srgbClr val="FF0000"/>
                </a:solidFill>
                <a:latin typeface="Comic Sans MS" panose="030F0702030302020204" pitchFamily="66" charset="0"/>
              </a:rPr>
              <a:t>Mr Chalk – </a:t>
            </a:r>
            <a:r>
              <a:rPr lang="en-GB" dirty="0">
                <a:solidFill>
                  <a:srgbClr val="FF0000"/>
                </a:solidFill>
                <a:latin typeface="Comic Sans MS" panose="030F0702030302020204" pitchFamily="66" charset="0"/>
              </a:rPr>
              <a:t>Clarinet teacher each </a:t>
            </a:r>
            <a:r>
              <a:rPr lang="en-GB" dirty="0" smtClean="0">
                <a:solidFill>
                  <a:srgbClr val="FF0000"/>
                </a:solidFill>
                <a:latin typeface="Comic Sans MS" panose="030F0702030302020204" pitchFamily="66" charset="0"/>
              </a:rPr>
              <a:t>Wednesday </a:t>
            </a:r>
            <a:r>
              <a:rPr lang="en-GB" dirty="0">
                <a:solidFill>
                  <a:srgbClr val="FF0000"/>
                </a:solidFill>
                <a:latin typeface="Comic Sans MS" panose="030F0702030302020204" pitchFamily="66" charset="0"/>
              </a:rPr>
              <a:t>for 10 weeks.</a:t>
            </a:r>
          </a:p>
        </p:txBody>
      </p:sp>
      <p:sp>
        <p:nvSpPr>
          <p:cNvPr id="3" name="TextBox 2"/>
          <p:cNvSpPr txBox="1"/>
          <p:nvPr/>
        </p:nvSpPr>
        <p:spPr>
          <a:xfrm>
            <a:off x="1403648" y="18853"/>
            <a:ext cx="597666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Tree>
    <p:extLst>
      <p:ext uri="{BB962C8B-B14F-4D97-AF65-F5344CB8AC3E}">
        <p14:creationId xmlns:p14="http://schemas.microsoft.com/office/powerpoint/2010/main" val="1693007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404664"/>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School Uniform</a:t>
            </a:r>
          </a:p>
        </p:txBody>
      </p:sp>
      <p:sp>
        <p:nvSpPr>
          <p:cNvPr id="3" name="TextBox 2"/>
          <p:cNvSpPr txBox="1"/>
          <p:nvPr/>
        </p:nvSpPr>
        <p:spPr>
          <a:xfrm>
            <a:off x="323528" y="1268760"/>
            <a:ext cx="7776864" cy="3970318"/>
          </a:xfrm>
          <a:prstGeom prst="rect">
            <a:avLst/>
          </a:prstGeom>
          <a:noFill/>
        </p:spPr>
        <p:txBody>
          <a:bodyPr wrap="square" rtlCol="0">
            <a:spAutoFit/>
          </a:bodyPr>
          <a:lstStyle/>
          <a:p>
            <a:r>
              <a:rPr lang="en-GB" sz="2800" dirty="0">
                <a:solidFill>
                  <a:srgbClr val="FF0000"/>
                </a:solidFill>
                <a:latin typeface="Comic Sans MS" panose="030F0702030302020204" pitchFamily="66" charset="0"/>
              </a:rPr>
              <a:t>Please make sure that your child’s school uniform is clearly labelled.</a:t>
            </a:r>
          </a:p>
          <a:p>
            <a:r>
              <a:rPr lang="en-GB" sz="2800" dirty="0">
                <a:solidFill>
                  <a:srgbClr val="FF0000"/>
                </a:solidFill>
                <a:latin typeface="Comic Sans MS" panose="030F0702030302020204" pitchFamily="66" charset="0"/>
              </a:rPr>
              <a:t> </a:t>
            </a:r>
          </a:p>
          <a:p>
            <a:endParaRPr lang="en-GB" sz="2800" dirty="0">
              <a:solidFill>
                <a:srgbClr val="FF0000"/>
              </a:solidFill>
              <a:latin typeface="Comic Sans MS" panose="030F0702030302020204" pitchFamily="66" charset="0"/>
            </a:endParaRPr>
          </a:p>
          <a:p>
            <a:r>
              <a:rPr lang="en-GB" sz="2800" dirty="0">
                <a:solidFill>
                  <a:srgbClr val="FF0000"/>
                </a:solidFill>
                <a:latin typeface="Comic Sans MS" panose="030F0702030302020204" pitchFamily="66" charset="0"/>
              </a:rPr>
              <a:t>Uniform must follow the school’s policy. </a:t>
            </a:r>
          </a:p>
          <a:p>
            <a:endParaRPr lang="en-GB" sz="2800" dirty="0">
              <a:solidFill>
                <a:srgbClr val="FF0000"/>
              </a:solidFill>
              <a:latin typeface="Comic Sans MS" panose="030F0702030302020204" pitchFamily="66" charset="0"/>
            </a:endParaRPr>
          </a:p>
          <a:p>
            <a:endParaRPr lang="en-GB" sz="2800" dirty="0">
              <a:solidFill>
                <a:srgbClr val="FF0000"/>
              </a:solidFill>
              <a:latin typeface="Comic Sans MS" panose="030F0702030302020204" pitchFamily="66" charset="0"/>
            </a:endParaRPr>
          </a:p>
          <a:p>
            <a:r>
              <a:rPr lang="en-GB" sz="2800" dirty="0">
                <a:solidFill>
                  <a:srgbClr val="FF0000"/>
                </a:solidFill>
                <a:latin typeface="Comic Sans MS" panose="030F0702030302020204" pitchFamily="66" charset="0"/>
              </a:rPr>
              <a:t>Earrings must be removed for PE lessons. (unless you have emailed a disclaimer)</a:t>
            </a:r>
          </a:p>
        </p:txBody>
      </p:sp>
    </p:spTree>
    <p:extLst>
      <p:ext uri="{BB962C8B-B14F-4D97-AF65-F5344CB8AC3E}">
        <p14:creationId xmlns:p14="http://schemas.microsoft.com/office/powerpoint/2010/main" val="2621792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What to bring to school </a:t>
            </a:r>
          </a:p>
        </p:txBody>
      </p:sp>
      <p:sp>
        <p:nvSpPr>
          <p:cNvPr id="3" name="TextBox 2"/>
          <p:cNvSpPr txBox="1"/>
          <p:nvPr/>
        </p:nvSpPr>
        <p:spPr>
          <a:xfrm>
            <a:off x="323528" y="1268760"/>
            <a:ext cx="7776864" cy="4555093"/>
          </a:xfrm>
          <a:prstGeom prst="rect">
            <a:avLst/>
          </a:prstGeom>
          <a:noFill/>
        </p:spPr>
        <p:txBody>
          <a:bodyPr wrap="square" rtlCol="0">
            <a:spAutoFit/>
          </a:bodyPr>
          <a:lstStyle/>
          <a:p>
            <a:r>
              <a:rPr lang="en-GB" sz="2400" dirty="0">
                <a:solidFill>
                  <a:srgbClr val="FF0000"/>
                </a:solidFill>
                <a:latin typeface="Comic Sans MS" panose="030F0702030302020204" pitchFamily="66" charset="0"/>
              </a:rPr>
              <a:t>Named water bottles please</a:t>
            </a:r>
          </a:p>
          <a:p>
            <a:endParaRPr lang="en-GB" sz="2400" dirty="0">
              <a:solidFill>
                <a:srgbClr val="FF0000"/>
              </a:solidFill>
              <a:latin typeface="Comic Sans MS" panose="030F0702030302020204" pitchFamily="66" charset="0"/>
            </a:endParaRPr>
          </a:p>
          <a:p>
            <a:pPr>
              <a:spcAft>
                <a:spcPts val="600"/>
              </a:spcAft>
            </a:pPr>
            <a:r>
              <a:rPr lang="en-GB" sz="2400" dirty="0">
                <a:solidFill>
                  <a:srgbClr val="FF0000"/>
                </a:solidFill>
                <a:latin typeface="Comic Sans MS" panose="030F0702030302020204" pitchFamily="66" charset="0"/>
              </a:rPr>
              <a:t>Changes this year:</a:t>
            </a:r>
          </a:p>
          <a:p>
            <a:pPr marL="342900" indent="-342900">
              <a:spcAft>
                <a:spcPts val="600"/>
              </a:spcAft>
              <a:buFont typeface="Arial" panose="020B0604020202020204" pitchFamily="34" charset="0"/>
              <a:buChar char="•"/>
            </a:pPr>
            <a:r>
              <a:rPr lang="en-GB" sz="2400" dirty="0">
                <a:solidFill>
                  <a:srgbClr val="FF0000"/>
                </a:solidFill>
                <a:latin typeface="Comic Sans MS" panose="030F0702030302020204" pitchFamily="66" charset="0"/>
              </a:rPr>
              <a:t>PE kits should now all be in school and taken home each Friday to be washed. </a:t>
            </a:r>
          </a:p>
          <a:p>
            <a:pPr marL="342900" indent="-342900">
              <a:spcAft>
                <a:spcPts val="600"/>
              </a:spcAft>
              <a:buFont typeface="Arial" panose="020B0604020202020204" pitchFamily="34" charset="0"/>
              <a:buChar char="•"/>
            </a:pPr>
            <a:r>
              <a:rPr lang="en-GB" sz="2400" dirty="0">
                <a:solidFill>
                  <a:srgbClr val="FF0000"/>
                </a:solidFill>
                <a:latin typeface="Comic Sans MS" panose="030F0702030302020204" pitchFamily="66" charset="0"/>
              </a:rPr>
              <a:t>Spelling books will stay in school and lists </a:t>
            </a:r>
            <a:r>
              <a:rPr lang="en-GB" sz="2400" dirty="0" smtClean="0">
                <a:solidFill>
                  <a:srgbClr val="FF0000"/>
                </a:solidFill>
                <a:latin typeface="Comic Sans MS" panose="030F0702030302020204" pitchFamily="66" charset="0"/>
              </a:rPr>
              <a:t>will be emailed </a:t>
            </a:r>
            <a:r>
              <a:rPr lang="en-GB" sz="2400" dirty="0">
                <a:solidFill>
                  <a:srgbClr val="FF0000"/>
                </a:solidFill>
                <a:latin typeface="Comic Sans MS" panose="030F0702030302020204" pitchFamily="66" charset="0"/>
              </a:rPr>
              <a:t>home</a:t>
            </a:r>
            <a:r>
              <a:rPr lang="en-GB" sz="2400" dirty="0" smtClean="0">
                <a:solidFill>
                  <a:srgbClr val="FF0000"/>
                </a:solidFill>
                <a:latin typeface="Comic Sans MS" panose="030F0702030302020204" pitchFamily="66" charset="0"/>
              </a:rPr>
              <a:t>.</a:t>
            </a:r>
          </a:p>
          <a:p>
            <a:pPr marL="342900" indent="-342900">
              <a:spcAft>
                <a:spcPts val="600"/>
              </a:spcAft>
              <a:buFont typeface="Arial" panose="020B0604020202020204" pitchFamily="34" charset="0"/>
              <a:buChar char="•"/>
            </a:pPr>
            <a:r>
              <a:rPr lang="en-GB" sz="2400" dirty="0" smtClean="0">
                <a:solidFill>
                  <a:srgbClr val="FF0000"/>
                </a:solidFill>
                <a:latin typeface="Comic Sans MS" panose="030F0702030302020204" pitchFamily="66" charset="0"/>
              </a:rPr>
              <a:t>Swimming is on a Monday until half </a:t>
            </a:r>
            <a:r>
              <a:rPr lang="en-GB" sz="2400" dirty="0" smtClean="0">
                <a:solidFill>
                  <a:srgbClr val="FF0000"/>
                </a:solidFill>
                <a:latin typeface="Comic Sans MS" panose="030F0702030302020204" pitchFamily="66" charset="0"/>
              </a:rPr>
              <a:t>term, </a:t>
            </a:r>
            <a:r>
              <a:rPr lang="en-GB" sz="2400" dirty="0" smtClean="0">
                <a:solidFill>
                  <a:srgbClr val="FF0000"/>
                </a:solidFill>
                <a:latin typeface="Comic Sans MS" panose="030F0702030302020204" pitchFamily="66" charset="0"/>
              </a:rPr>
              <a:t>then it will be indoor PE. </a:t>
            </a:r>
            <a:endParaRPr lang="en-GB" sz="2400"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904863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188640"/>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Behaviour</a:t>
            </a:r>
            <a:r>
              <a:rPr lang="en-GB" sz="3200" b="1" dirty="0">
                <a:solidFill>
                  <a:schemeClr val="accent3"/>
                </a:solidFill>
                <a:latin typeface="Arial Rounded MT Bold" panose="020F0704030504030204" pitchFamily="34" charset="0"/>
              </a:rPr>
              <a:t> </a:t>
            </a:r>
          </a:p>
        </p:txBody>
      </p:sp>
      <p:sp>
        <p:nvSpPr>
          <p:cNvPr id="3" name="TextBox 2"/>
          <p:cNvSpPr txBox="1"/>
          <p:nvPr/>
        </p:nvSpPr>
        <p:spPr>
          <a:xfrm>
            <a:off x="395536" y="836712"/>
            <a:ext cx="7776864" cy="6186309"/>
          </a:xfrm>
          <a:prstGeom prst="rect">
            <a:avLst/>
          </a:prstGeom>
          <a:noFill/>
        </p:spPr>
        <p:txBody>
          <a:bodyPr wrap="square" rtlCol="0">
            <a:spAutoFit/>
          </a:bodyPr>
          <a:lstStyle/>
          <a:p>
            <a:r>
              <a:rPr lang="en-GB" dirty="0">
                <a:solidFill>
                  <a:srgbClr val="FF0000"/>
                </a:solidFill>
                <a:latin typeface="Comic Sans MS" panose="030F0702030302020204" pitchFamily="66" charset="0"/>
              </a:rPr>
              <a:t>Good behaviour in the class is rewarded using the dojo system. </a:t>
            </a:r>
          </a:p>
          <a:p>
            <a:r>
              <a:rPr lang="en-GB" dirty="0">
                <a:solidFill>
                  <a:srgbClr val="FF0000"/>
                </a:solidFill>
                <a:latin typeface="Comic Sans MS" panose="030F0702030302020204" pitchFamily="66" charset="0"/>
              </a:rPr>
              <a:t>Dojo points are added up each week and at the end of each term.  </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Each week there will be a class dojo champion/s (the person with the most dojos). </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Dojos also help contribute towards each child’s team, so earning dojos will also earn team points. Team celebrations will take place for the team with the most points at the end of the term.</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Weekly class dojo target:</a:t>
            </a:r>
          </a:p>
          <a:p>
            <a:r>
              <a:rPr lang="en-GB" dirty="0">
                <a:solidFill>
                  <a:srgbClr val="FF0000"/>
                </a:solidFill>
                <a:latin typeface="Comic Sans MS" panose="030F0702030302020204" pitchFamily="66" charset="0"/>
              </a:rPr>
              <a:t>5 weeks – Bronze Star</a:t>
            </a:r>
          </a:p>
          <a:p>
            <a:r>
              <a:rPr lang="en-GB" dirty="0">
                <a:solidFill>
                  <a:srgbClr val="FF0000"/>
                </a:solidFill>
                <a:latin typeface="Comic Sans MS" panose="030F0702030302020204" pitchFamily="66" charset="0"/>
              </a:rPr>
              <a:t>15 weeks – Silver Star</a:t>
            </a:r>
          </a:p>
          <a:p>
            <a:r>
              <a:rPr lang="en-GB" dirty="0">
                <a:solidFill>
                  <a:srgbClr val="FF0000"/>
                </a:solidFill>
                <a:latin typeface="Comic Sans MS" panose="030F0702030302020204" pitchFamily="66" charset="0"/>
              </a:rPr>
              <a:t>25 weeks – Gold Star</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We will also be awarding a class ‘Star of the Week’ each </a:t>
            </a:r>
            <a:r>
              <a:rPr lang="en-GB" dirty="0" smtClean="0">
                <a:solidFill>
                  <a:srgbClr val="FF0000"/>
                </a:solidFill>
                <a:latin typeface="Comic Sans MS" panose="030F0702030302020204" pitchFamily="66" charset="0"/>
              </a:rPr>
              <a:t>Friday.</a:t>
            </a:r>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This will be presented to somebody who has worked exceptionally hard or demonstrated one (or more) of the school’s Christian Values.</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Happy Book certificates are awarded at the end of each half term. </a:t>
            </a: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8365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2862322"/>
          </a:xfrm>
          <a:prstGeom prst="rect">
            <a:avLst/>
          </a:prstGeom>
          <a:noFill/>
        </p:spPr>
        <p:txBody>
          <a:bodyPr wrap="square" rtlCol="0">
            <a:spAutoFit/>
          </a:bodyPr>
          <a:lstStyle/>
          <a:p>
            <a:r>
              <a:rPr lang="en-GB" sz="1800" dirty="0">
                <a:solidFill>
                  <a:srgbClr val="FF0000"/>
                </a:solidFill>
                <a:effectLst/>
                <a:latin typeface="Comic Sans MS" panose="030F0702030302020204" pitchFamily="66" charset="0"/>
                <a:ea typeface="Times New Roman" panose="02020603050405020304" pitchFamily="18" charset="0"/>
              </a:rPr>
              <a:t>As part of our teacher assessments for this year, the Year 4 children will be sitting the Multiplication Tables Check which will see how well they know their Times Tables. </a:t>
            </a:r>
          </a:p>
          <a:p>
            <a:endParaRPr lang="en-GB" sz="1800" dirty="0">
              <a:solidFill>
                <a:srgbClr val="FF0000"/>
              </a:solidFill>
              <a:effectLst/>
              <a:latin typeface="Comic Sans MS" panose="030F0702030302020204" pitchFamily="66" charset="0"/>
              <a:ea typeface="Times New Roman" panose="02020603050405020304" pitchFamily="18" charset="0"/>
            </a:endParaRPr>
          </a:p>
          <a:p>
            <a:r>
              <a:rPr lang="en-GB" sz="1800" dirty="0">
                <a:solidFill>
                  <a:srgbClr val="FF0000"/>
                </a:solidFill>
                <a:effectLst/>
                <a:latin typeface="Comic Sans MS" panose="030F0702030302020204" pitchFamily="66" charset="0"/>
                <a:ea typeface="Times New Roman" panose="02020603050405020304" pitchFamily="18" charset="0"/>
              </a:rPr>
              <a:t>Under the National </a:t>
            </a:r>
            <a:r>
              <a:rPr lang="en-GB" sz="1800" dirty="0" smtClean="0">
                <a:solidFill>
                  <a:srgbClr val="FF0000"/>
                </a:solidFill>
                <a:effectLst/>
                <a:latin typeface="Comic Sans MS" panose="030F0702030302020204" pitchFamily="66" charset="0"/>
                <a:ea typeface="Times New Roman" panose="02020603050405020304" pitchFamily="18" charset="0"/>
              </a:rPr>
              <a:t>Curriculum, </a:t>
            </a:r>
            <a:r>
              <a:rPr lang="en-GB" sz="1800" dirty="0">
                <a:solidFill>
                  <a:srgbClr val="FF0000"/>
                </a:solidFill>
                <a:effectLst/>
                <a:latin typeface="Comic Sans MS" panose="030F0702030302020204" pitchFamily="66" charset="0"/>
                <a:ea typeface="Times New Roman" panose="02020603050405020304" pitchFamily="18" charset="0"/>
              </a:rPr>
              <a:t>primary school children are expected to know their 12 times tables by the end of Year 4. We have been preparing students to know their times tables by the end of Year 4 for quite some time now with our weekly Times Tables tests and opportunities to use Times Tables Rockstars.</a:t>
            </a:r>
          </a:p>
          <a:p>
            <a:endParaRPr lang="en-GB" dirty="0">
              <a:latin typeface="Comic Sans MS" panose="030F0702030302020204" pitchFamily="66" charset="0"/>
            </a:endParaRPr>
          </a:p>
        </p:txBody>
      </p:sp>
    </p:spTree>
    <p:extLst>
      <p:ext uri="{BB962C8B-B14F-4D97-AF65-F5344CB8AC3E}">
        <p14:creationId xmlns:p14="http://schemas.microsoft.com/office/powerpoint/2010/main" val="1102038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422493"/>
          </a:xfrm>
          <a:prstGeom prst="rect">
            <a:avLst/>
          </a:prstGeom>
          <a:noFill/>
        </p:spPr>
        <p:txBody>
          <a:bodyPr wrap="square" rtlCol="0">
            <a:spAutoFit/>
          </a:bodyPr>
          <a:lstStyle/>
          <a:p>
            <a:r>
              <a:rPr lang="en-GB" sz="1800" b="1" dirty="0">
                <a:solidFill>
                  <a:srgbClr val="FF0000"/>
                </a:solidFill>
                <a:effectLst/>
                <a:latin typeface="Comic Sans MS" panose="030F0702030302020204" pitchFamily="66" charset="0"/>
                <a:ea typeface="Times New Roman" panose="02020603050405020304" pitchFamily="18" charset="0"/>
              </a:rPr>
              <a:t>The check itself:</a:t>
            </a:r>
            <a:endParaRPr lang="en-GB" sz="1800" dirty="0">
              <a:solidFill>
                <a:srgbClr val="FF0000"/>
              </a:solidFill>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will take place in the first three weeks after the May half term.</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will be online using a computer or tablet. We will talking to the children to see what device they would prefer to use when completing the check. </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will be done on a one-to-one basis.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will take no longer than 5 minutes.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will feature 25 questions and children will have 6 seconds to answer each question with a 3 second rest period between each question.</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does not contain any </a:t>
            </a:r>
            <a:r>
              <a:rPr lang="en-GB" sz="1800"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problem-solving </a:t>
            </a: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and will involve questions in the format of ‘3 x 4 = </a:t>
            </a:r>
            <a:r>
              <a:rPr lang="en-GB" sz="1800"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 </a:t>
            </a: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and </a:t>
            </a:r>
            <a:r>
              <a:rPr lang="en-GB" sz="1800"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‘5 </a:t>
            </a:r>
            <a:r>
              <a:rPr lang="en-GB" sz="1800"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x 6 = ?’</a:t>
            </a:r>
          </a:p>
        </p:txBody>
      </p:sp>
    </p:spTree>
    <p:extLst>
      <p:ext uri="{BB962C8B-B14F-4D97-AF65-F5344CB8AC3E}">
        <p14:creationId xmlns:p14="http://schemas.microsoft.com/office/powerpoint/2010/main" val="13614721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551</TotalTime>
  <Words>1164</Words>
  <Application>Microsoft Office PowerPoint</Application>
  <PresentationFormat>On-screen Show (4:3)</PresentationFormat>
  <Paragraphs>134</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Arial Rounded MT Bold</vt:lpstr>
      <vt:lpstr>Calibri</vt:lpstr>
      <vt:lpstr>Century Schoolbook</vt:lpstr>
      <vt:lpstr>Comic Sans MS</vt:lpstr>
      <vt:lpstr>MS Mincho</vt:lpstr>
      <vt:lpstr>Symbol</vt:lpstr>
      <vt:lpstr>Times New Roman</vt:lpstr>
      <vt:lpstr>Wingdings</vt:lpstr>
      <vt:lpstr>Wingdings 2</vt: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MTC Times Tables Check</vt:lpstr>
      <vt:lpstr>MTC Times Tables Check</vt:lpstr>
      <vt:lpstr>MTC Times Tables Check</vt:lpstr>
      <vt:lpstr>PowerPoint Presentation</vt:lpstr>
      <vt:lpstr>PowerPoint Presentation</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 McElduff</dc:creator>
  <cp:lastModifiedBy>FHancock</cp:lastModifiedBy>
  <cp:revision>80</cp:revision>
  <dcterms:created xsi:type="dcterms:W3CDTF">2015-09-14T11:28:31Z</dcterms:created>
  <dcterms:modified xsi:type="dcterms:W3CDTF">2022-09-28T10:24:57Z</dcterms:modified>
</cp:coreProperties>
</file>