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2" r:id="rId5"/>
    <p:sldId id="273" r:id="rId6"/>
    <p:sldId id="274" r:id="rId7"/>
    <p:sldId id="258" r:id="rId8"/>
    <p:sldId id="262" r:id="rId9"/>
    <p:sldId id="267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4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5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1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0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4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003B-33C4-4BF2-A0F0-9151811D8FF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5F2C-3A5A-49FA-80CF-D41B41B7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reland Flag Wallpapers - Wallpaper Cav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" y="0"/>
            <a:ext cx="12186378" cy="81242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  <a:reflection stA="85000" endPos="6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630" y="365125"/>
            <a:ext cx="12061370" cy="1325563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5292" y="2055813"/>
            <a:ext cx="10515600" cy="4351338"/>
          </a:xfrm>
        </p:spPr>
        <p:txBody>
          <a:bodyPr anchor="b"/>
          <a:lstStyle/>
          <a:p>
            <a:pPr marL="0" indent="0" algn="ctr">
              <a:buNone/>
            </a:pPr>
            <a:endParaRPr lang="en-GB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</a:endParaRPr>
          </a:p>
          <a:p>
            <a:pPr marL="0" indent="0" algn="ctr">
              <a:buNone/>
            </a:pPr>
            <a:r>
              <a:rPr lang="en-GB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							2023-2024</a:t>
            </a:r>
          </a:p>
          <a:p>
            <a:pPr marL="0" indent="0" algn="ctr">
              <a:buNone/>
            </a:pPr>
            <a:endParaRPr lang="en-GB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</a:endParaRPr>
          </a:p>
          <a:p>
            <a:pPr marL="0" indent="0" algn="ctr">
              <a:buNone/>
            </a:pPr>
            <a:r>
              <a:rPr lang="en-GB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						Miss Taylor</a:t>
            </a:r>
            <a:endParaRPr lang="en-GB" dirty="0">
              <a:solidFill>
                <a:schemeClr val="tx2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991" y="635491"/>
            <a:ext cx="8977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Welcome </a:t>
            </a:r>
            <a:r>
              <a:rPr lang="en-GB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to Ireland Class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9625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04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Behaviour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20374"/>
              </p:ext>
            </p:extLst>
          </p:nvPr>
        </p:nvGraphicFramePr>
        <p:xfrm>
          <a:off x="586640" y="1325563"/>
          <a:ext cx="1099892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732">
                  <a:extLst>
                    <a:ext uri="{9D8B030D-6E8A-4147-A177-3AD203B41FA5}">
                      <a16:colId xmlns:a16="http://schemas.microsoft.com/office/drawing/2014/main" val="141311240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3110292203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491030618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31039568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Positive behaviour management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4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Lots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of praise!</a:t>
                      </a:r>
                    </a:p>
                    <a:p>
                      <a:endParaRPr lang="en-GB" sz="2400" baseline="0" dirty="0" smtClean="0">
                        <a:latin typeface="XCCW Joined 1a" panose="03050602040000000000"/>
                      </a:endParaRPr>
                    </a:p>
                    <a:p>
                      <a:r>
                        <a:rPr lang="en-GB" sz="2400" baseline="0" dirty="0" smtClean="0">
                          <a:latin typeface="XCCW Joined 1a" panose="03050602040000000000"/>
                        </a:rPr>
                        <a:t>Verbal and rewards – dojos and stickers.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End of week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certificates – </a:t>
                      </a:r>
                    </a:p>
                    <a:p>
                      <a:endParaRPr lang="en-GB" sz="2400" baseline="0" dirty="0" smtClean="0">
                        <a:latin typeface="XCCW Joined 1a" panose="03050602040000000000"/>
                      </a:endParaRPr>
                    </a:p>
                    <a:p>
                      <a:r>
                        <a:rPr lang="en-GB" sz="2400" baseline="0" dirty="0" smtClean="0">
                          <a:latin typeface="XCCW Joined 1a" panose="03050602040000000000"/>
                        </a:rPr>
                        <a:t>Dojo champion</a:t>
                      </a:r>
                    </a:p>
                    <a:p>
                      <a:r>
                        <a:rPr lang="en-GB" sz="2400" baseline="0" dirty="0" smtClean="0">
                          <a:latin typeface="XCCW Joined 1a" panose="03050602040000000000"/>
                        </a:rPr>
                        <a:t>Star of the week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Badges – </a:t>
                      </a:r>
                    </a:p>
                    <a:p>
                      <a:endParaRPr lang="en-GB" sz="2400" dirty="0" smtClean="0">
                        <a:latin typeface="XCCW Joined 1a" panose="03050602040000000000"/>
                      </a:endParaRPr>
                    </a:p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Bronze, Silver and Gold.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Head teacher awards</a:t>
                      </a:r>
                    </a:p>
                    <a:p>
                      <a:endParaRPr lang="en-GB" sz="2400" dirty="0" smtClean="0">
                        <a:latin typeface="XCCW Joined 1a" panose="03050602040000000000"/>
                      </a:endParaRPr>
                    </a:p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Recognition in newsletter – vine leaves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3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6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Behaviour continued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68163"/>
              </p:ext>
            </p:extLst>
          </p:nvPr>
        </p:nvGraphicFramePr>
        <p:xfrm>
          <a:off x="439784" y="1325563"/>
          <a:ext cx="1131243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108">
                  <a:extLst>
                    <a:ext uri="{9D8B030D-6E8A-4147-A177-3AD203B41FA5}">
                      <a16:colId xmlns:a16="http://schemas.microsoft.com/office/drawing/2014/main" val="2189757793"/>
                    </a:ext>
                  </a:extLst>
                </a:gridCol>
                <a:gridCol w="2828108">
                  <a:extLst>
                    <a:ext uri="{9D8B030D-6E8A-4147-A177-3AD203B41FA5}">
                      <a16:colId xmlns:a16="http://schemas.microsoft.com/office/drawing/2014/main" val="32530289"/>
                    </a:ext>
                  </a:extLst>
                </a:gridCol>
                <a:gridCol w="2828108">
                  <a:extLst>
                    <a:ext uri="{9D8B030D-6E8A-4147-A177-3AD203B41FA5}">
                      <a16:colId xmlns:a16="http://schemas.microsoft.com/office/drawing/2014/main" val="2841183541"/>
                    </a:ext>
                  </a:extLst>
                </a:gridCol>
                <a:gridCol w="2828108">
                  <a:extLst>
                    <a:ext uri="{9D8B030D-6E8A-4147-A177-3AD203B41FA5}">
                      <a16:colId xmlns:a16="http://schemas.microsoft.com/office/drawing/2014/main" val="202518566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Behaviour management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1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We must follow our Golden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Rules. These are up in the classroom and are often referred to.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If your child does not follow the 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Golden Rules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, they will lose minutes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from their break or lunch time.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This will result in a conversation with 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me in 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person or over the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phone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.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XCCW Joined 1a" panose="03050602040000000000"/>
                        </a:rPr>
                        <a:t>If your child continues to 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ignore the Golden Rules</a:t>
                      </a:r>
                      <a:r>
                        <a:rPr lang="en-GB" sz="2400" dirty="0" smtClean="0">
                          <a:latin typeface="XCCW Joined 1a" panose="03050602040000000000"/>
                        </a:rPr>
                        <a:t>, there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 will be a meeting with 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me </a:t>
                      </a:r>
                      <a:r>
                        <a:rPr lang="en-GB" sz="2400" baseline="0" dirty="0" smtClean="0">
                          <a:latin typeface="XCCW Joined 1a" panose="03050602040000000000"/>
                        </a:rPr>
                        <a:t>and a member of the senior leadership team. </a:t>
                      </a:r>
                      <a:endParaRPr lang="en-GB" sz="2400" dirty="0">
                        <a:latin typeface="XCCW Joined 1a" panose="0305060204000000000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5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Key dates and Questions</a:t>
            </a: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325563"/>
            <a:ext cx="11732820" cy="35860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Key dates: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900" dirty="0">
              <a:latin typeface="XCCW Joined 1a" panose="03050602040000000000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18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th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October- Trip to Arundel Wetlands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20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th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October- INSET DAY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7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th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and 9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th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</a:t>
            </a:r>
            <a:r>
              <a:rPr lang="en-GB" altLang="en-US" sz="2900" smtClean="0">
                <a:latin typeface="XCCW Joined 1a" panose="03050602040000000000" pitchFamily="66" charset="0"/>
              </a:rPr>
              <a:t>November- </a:t>
            </a:r>
            <a:r>
              <a:rPr lang="en-GB" altLang="en-US" sz="2900" smtClean="0">
                <a:latin typeface="XCCW Joined 1a" panose="03050602040000000000" pitchFamily="66" charset="0"/>
              </a:rPr>
              <a:t>Parents’ Evenings</a:t>
            </a:r>
            <a:endParaRPr lang="en-GB" altLang="en-US" sz="2900" dirty="0" smtClean="0">
              <a:latin typeface="XCCW Joined 1a" panose="03050602040000000000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23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rd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November- Ireland class </a:t>
            </a:r>
            <a:r>
              <a:rPr lang="en-GB" altLang="en-US" sz="2900" dirty="0">
                <a:latin typeface="XCCW Joined 1a" panose="03050602040000000000" pitchFamily="66" charset="0"/>
              </a:rPr>
              <a:t>c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elebration assembly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900" dirty="0" smtClean="0">
                <a:latin typeface="XCCW Joined 1a" panose="03050602040000000000" pitchFamily="66" charset="0"/>
              </a:rPr>
              <a:t>15</a:t>
            </a:r>
            <a:r>
              <a:rPr lang="en-GB" altLang="en-US" sz="2900" baseline="30000" dirty="0" smtClean="0">
                <a:latin typeface="XCCW Joined 1a" panose="03050602040000000000" pitchFamily="66" charset="0"/>
              </a:rPr>
              <a:t>th</a:t>
            </a:r>
            <a:r>
              <a:rPr lang="en-GB" altLang="en-US" sz="2900" dirty="0" smtClean="0">
                <a:latin typeface="XCCW Joined 1a" panose="03050602040000000000" pitchFamily="66" charset="0"/>
              </a:rPr>
              <a:t> December- Class Party and end of term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Question Mark What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502059"/>
            <a:ext cx="3109232" cy="31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016137"/>
            <a:ext cx="7652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1a" panose="03050602040000000000" pitchFamily="66" charset="0"/>
              </a:rPr>
              <a:t>Any queries or concerns, please email on</a:t>
            </a:r>
          </a:p>
          <a:p>
            <a:endParaRPr lang="en-GB" sz="2200" dirty="0" smtClean="0">
              <a:latin typeface="XCCW Joined 1a" panose="03050602040000000000" pitchFamily="66" charset="0"/>
            </a:endParaRPr>
          </a:p>
          <a:p>
            <a:r>
              <a:rPr lang="en-GB" sz="2200" dirty="0" smtClean="0">
                <a:solidFill>
                  <a:srgbClr val="00B0F0"/>
                </a:solidFill>
                <a:latin typeface="XCCW Joined 1a" panose="03050602040000000000" pitchFamily="66" charset="0"/>
              </a:rPr>
              <a:t>ireland@stmarysprimarypulborough.co.uk</a:t>
            </a:r>
            <a:endParaRPr lang="en-GB" sz="2200" dirty="0">
              <a:solidFill>
                <a:srgbClr val="00B0F0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5" y="18288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Our Topics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48443"/>
              </p:ext>
            </p:extLst>
          </p:nvPr>
        </p:nvGraphicFramePr>
        <p:xfrm>
          <a:off x="1926771" y="1999826"/>
          <a:ext cx="799446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9054">
                  <a:extLst>
                    <a:ext uri="{9D8B030D-6E8A-4147-A177-3AD203B41FA5}">
                      <a16:colId xmlns:a16="http://schemas.microsoft.com/office/drawing/2014/main" val="3095194882"/>
                    </a:ext>
                  </a:extLst>
                </a:gridCol>
                <a:gridCol w="5255414">
                  <a:extLst>
                    <a:ext uri="{9D8B030D-6E8A-4147-A177-3AD203B41FA5}">
                      <a16:colId xmlns:a16="http://schemas.microsoft.com/office/drawing/2014/main" val="320942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Autumn 1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Stone Age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Autumn 2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Flow!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6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Spring 1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Predators</a:t>
                      </a:r>
                      <a:r>
                        <a:rPr lang="en-GB" sz="3200" baseline="0" dirty="0" smtClean="0">
                          <a:latin typeface="XCCW Joined 1a" panose="03050602040000000000" pitchFamily="66" charset="0"/>
                        </a:rPr>
                        <a:t> and Prey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7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Spring 2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Urban Pioneers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1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Summer 1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Tremors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8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Summer 2</a:t>
                      </a:r>
                      <a:endParaRPr lang="en-GB" sz="3200" kern="120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XCCW Joined 1a" panose="03050602040000000000" pitchFamily="66" charset="0"/>
                        </a:rPr>
                        <a:t>Romans</a:t>
                      </a:r>
                      <a:endParaRPr lang="en-GB" sz="32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8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2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11680" y="1301046"/>
            <a:ext cx="8373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055" t="22788" r="22945" b="20717"/>
          <a:stretch/>
        </p:blipFill>
        <p:spPr>
          <a:xfrm>
            <a:off x="1119052" y="954116"/>
            <a:ext cx="9875520" cy="581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2" y="772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  <a:ea typeface="+mn-ea"/>
                <a:cs typeface="+mn-cs"/>
              </a:rPr>
              <a:t>Typical </a:t>
            </a:r>
            <a:r>
              <a:rPr lang="en-GB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  <a:ea typeface="+mn-ea"/>
                <a:cs typeface="+mn-cs"/>
              </a:rPr>
              <a:t>Ireland </a:t>
            </a:r>
            <a:r>
              <a:rPr lang="en-GB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  <a:ea typeface="+mn-ea"/>
                <a:cs typeface="+mn-cs"/>
              </a:rPr>
              <a:t>Class </a:t>
            </a:r>
            <a:r>
              <a:rPr lang="en-GB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  <a:ea typeface="+mn-ea"/>
                <a:cs typeface="+mn-cs"/>
              </a:rPr>
              <a:t>Timetable</a:t>
            </a:r>
            <a:endParaRPr lang="en-GB" sz="4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20263"/>
              </p:ext>
            </p:extLst>
          </p:nvPr>
        </p:nvGraphicFramePr>
        <p:xfrm>
          <a:off x="391886" y="472734"/>
          <a:ext cx="11471562" cy="55361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0308">
                  <a:extLst>
                    <a:ext uri="{9D8B030D-6E8A-4147-A177-3AD203B41FA5}">
                      <a16:colId xmlns:a16="http://schemas.microsoft.com/office/drawing/2014/main" val="410778127"/>
                    </a:ext>
                  </a:extLst>
                </a:gridCol>
                <a:gridCol w="2777155">
                  <a:extLst>
                    <a:ext uri="{9D8B030D-6E8A-4147-A177-3AD203B41FA5}">
                      <a16:colId xmlns:a16="http://schemas.microsoft.com/office/drawing/2014/main" val="1983045071"/>
                    </a:ext>
                  </a:extLst>
                </a:gridCol>
                <a:gridCol w="3824099">
                  <a:extLst>
                    <a:ext uri="{9D8B030D-6E8A-4147-A177-3AD203B41FA5}">
                      <a16:colId xmlns:a16="http://schemas.microsoft.com/office/drawing/2014/main" val="2517981922"/>
                    </a:ext>
                  </a:extLst>
                </a:gridCol>
              </a:tblGrid>
              <a:tr h="553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English –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Writing</a:t>
                      </a:r>
                      <a:r>
                        <a:rPr lang="en-GB" sz="1800" baseline="0" dirty="0" smtClean="0">
                          <a:effectLst/>
                          <a:latin typeface="XCCW Joined 1a" panose="03050602040000000000" pitchFamily="66" charset="0"/>
                        </a:rPr>
                        <a:t> instructions based on ‘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How 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to Wash a Woolly Mammoth’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XCCW Joined 1a" panose="03050602040000000000" pitchFamily="66" charset="0"/>
                        </a:rPr>
                        <a:t>-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Story writing inspired by ‘Stone Age Boy’.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Script</a:t>
                      </a:r>
                      <a:r>
                        <a:rPr lang="en-GB" sz="1800" baseline="0" dirty="0" smtClean="0">
                          <a:effectLst/>
                          <a:latin typeface="XCCW Joined 1a" panose="03050602040000000000" pitchFamily="66" charset="0"/>
                        </a:rPr>
                        <a:t> writing based on ‘Stick Man’.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800" baseline="0" dirty="0" smtClean="0">
                          <a:effectLst/>
                          <a:latin typeface="XCCW Joined 1a" panose="03050602040000000000" pitchFamily="66" charset="0"/>
                        </a:rPr>
                        <a:t>Poetry writing on rivers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.</a:t>
                      </a:r>
                      <a:endParaRPr lang="en-GB" sz="2800" b="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Maths –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Place Value</a:t>
                      </a: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Addition and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Subtraction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</a:t>
                      </a: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Addition and Subtraction</a:t>
                      </a: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Multiplication and Division</a:t>
                      </a:r>
                      <a:endParaRPr lang="en-GB" sz="2800" b="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Science –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-</a:t>
                      </a:r>
                      <a:r>
                        <a:rPr lang="en-GB" sz="1800" baseline="0" dirty="0" smtClean="0">
                          <a:effectLst/>
                          <a:latin typeface="XCCW Joined 1a" panose="03050602040000000000" pitchFamily="66" charset="0"/>
                        </a:rPr>
                        <a:t> Rocks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-</a:t>
                      </a:r>
                      <a:r>
                        <a:rPr lang="en-GB" sz="1800" baseline="0" dirty="0" smtClean="0">
                          <a:effectLst/>
                          <a:latin typeface="XCCW Joined 1a" panose="03050602040000000000" pitchFamily="66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Forces 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and Magnets. </a:t>
                      </a:r>
                      <a:endParaRPr lang="en-GB" sz="2800" b="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6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32291"/>
              </p:ext>
            </p:extLst>
          </p:nvPr>
        </p:nvGraphicFramePr>
        <p:xfrm>
          <a:off x="385948" y="412073"/>
          <a:ext cx="11351623" cy="5335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94952">
                  <a:extLst>
                    <a:ext uri="{9D8B030D-6E8A-4147-A177-3AD203B41FA5}">
                      <a16:colId xmlns:a16="http://schemas.microsoft.com/office/drawing/2014/main" val="451491106"/>
                    </a:ext>
                  </a:extLst>
                </a:gridCol>
                <a:gridCol w="3572555">
                  <a:extLst>
                    <a:ext uri="{9D8B030D-6E8A-4147-A177-3AD203B41FA5}">
                      <a16:colId xmlns:a16="http://schemas.microsoft.com/office/drawing/2014/main" val="3109325004"/>
                    </a:ext>
                  </a:extLst>
                </a:gridCol>
                <a:gridCol w="3784116">
                  <a:extLst>
                    <a:ext uri="{9D8B030D-6E8A-4147-A177-3AD203B41FA5}">
                      <a16:colId xmlns:a16="http://schemas.microsoft.com/office/drawing/2014/main" val="854963350"/>
                    </a:ext>
                  </a:extLst>
                </a:gridCol>
              </a:tblGrid>
              <a:tr h="276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PE </a:t>
                      </a: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6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endParaRPr lang="en-GB" sz="16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-Swimming </a:t>
                      </a: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every </a:t>
                      </a: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XCCW Joined 1a" panose="03050602040000000000" pitchFamily="66" charset="0"/>
                        </a:rPr>
                        <a:t>Tuesday</a:t>
                      </a: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. </a:t>
                      </a:r>
                      <a:endParaRPr lang="en-GB" sz="16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Hockey every </a:t>
                      </a:r>
                      <a:r>
                        <a:rPr lang="en-GB" sz="1600" dirty="0" smtClean="0">
                          <a:effectLst/>
                          <a:highlight>
                            <a:srgbClr val="FFFF00"/>
                          </a:highlight>
                          <a:latin typeface="XCCW Joined 1a" panose="03050602040000000000" pitchFamily="66" charset="0"/>
                        </a:rPr>
                        <a:t>Friday.</a:t>
                      </a:r>
                      <a:r>
                        <a:rPr lang="en-GB" sz="1600" baseline="0" dirty="0" smtClean="0">
                          <a:effectLst/>
                          <a:highlight>
                            <a:srgbClr val="FFFF00"/>
                          </a:highlight>
                          <a:latin typeface="XCCW Joined 1a" panose="03050602040000000000" pitchFamily="66" charset="0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endParaRPr lang="en-GB" sz="16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6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 half term</a:t>
                      </a: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XCCW Joined 1a" panose="03050602040000000000" pitchFamily="66" charset="0"/>
                        </a:rPr>
                        <a:t>Dance every Wednesday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baseline="0" dirty="0" smtClean="0">
                          <a:effectLst/>
                          <a:latin typeface="XCCW Joined 1a" panose="03050602040000000000" pitchFamily="66" charset="0"/>
                        </a:rPr>
                        <a:t>Netball every Friday</a:t>
                      </a:r>
                      <a:endParaRPr lang="en-GB" sz="16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Spanish </a:t>
                      </a: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The children will be taught Spanish each week by Miss Bell. During the Autumn term, they will cover: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Greetings, saying how we're feeling, numbers up to 12, saying our age, naming colours and finding out about Christmas in Spain.</a:t>
                      </a:r>
                      <a:endParaRPr lang="en-GB" sz="16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History – </a:t>
                      </a:r>
                      <a:endParaRPr lang="en-GB" sz="16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6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 half term: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Stone Age!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XCCW Joined 1a" panose="03050602040000000000" pitchFamily="66" charset="0"/>
                        </a:rPr>
                        <a:t>We will learn all about life during the Stone Age. We will explore this through our history lessons, as well as through a range of texts; including, </a:t>
                      </a: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‘The Stolen Spear’.</a:t>
                      </a:r>
                      <a:endParaRPr lang="en-GB" sz="16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12776"/>
                  </a:ext>
                </a:extLst>
              </a:tr>
              <a:tr h="257136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Geography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600" baseline="30000" dirty="0" smtClean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Flow!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XCCW Joined 1a" panose="03050602040000000000" pitchFamily="66" charset="0"/>
                        </a:rPr>
                        <a:t>During the second half term, we will be learning about rivers. This will include how rivers are formed and why rivers are so important to us.</a:t>
                      </a:r>
                      <a:endParaRPr lang="en-GB" sz="1600" dirty="0" smtClean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Art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1st half term: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We will be exploring warm and cool colours. We will also investigate cave paintings, using ‘The First Drawing’ as a stimulus.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D&amp;T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2nd half term: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We will be making water wheels during our Design and Technology lessons.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0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22287"/>
              </p:ext>
            </p:extLst>
          </p:nvPr>
        </p:nvGraphicFramePr>
        <p:xfrm>
          <a:off x="483326" y="578826"/>
          <a:ext cx="11064239" cy="411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5667">
                  <a:extLst>
                    <a:ext uri="{9D8B030D-6E8A-4147-A177-3AD203B41FA5}">
                      <a16:colId xmlns:a16="http://schemas.microsoft.com/office/drawing/2014/main" val="4074549900"/>
                    </a:ext>
                  </a:extLst>
                </a:gridCol>
                <a:gridCol w="2191506">
                  <a:extLst>
                    <a:ext uri="{9D8B030D-6E8A-4147-A177-3AD203B41FA5}">
                      <a16:colId xmlns:a16="http://schemas.microsoft.com/office/drawing/2014/main" val="2037215519"/>
                    </a:ext>
                  </a:extLst>
                </a:gridCol>
                <a:gridCol w="3278533">
                  <a:extLst>
                    <a:ext uri="{9D8B030D-6E8A-4147-A177-3AD203B41FA5}">
                      <a16:colId xmlns:a16="http://schemas.microsoft.com/office/drawing/2014/main" val="1535422114"/>
                    </a:ext>
                  </a:extLst>
                </a:gridCol>
                <a:gridCol w="3278533">
                  <a:extLst>
                    <a:ext uri="{9D8B030D-6E8A-4147-A177-3AD203B41FA5}">
                      <a16:colId xmlns:a16="http://schemas.microsoft.com/office/drawing/2014/main" val="1663802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RE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: 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We will be learning about the Creation Story, followed by Dharma.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We will be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investigating 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Incarnation.  </a:t>
                      </a:r>
                      <a:endParaRPr lang="en-GB" sz="18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Music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 </a:t>
                      </a:r>
                      <a:endParaRPr lang="en-GB" sz="1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We will be learning a song called ‘Let your Spirit Fly’.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We will be learning how to play the Glockenspiel.</a:t>
                      </a:r>
                      <a:endParaRPr lang="en-GB" sz="18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Computing – </a:t>
                      </a: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baseline="30000" dirty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We will be learning about how to be safe online.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baseline="30000" dirty="0" smtClean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XCCW Joined 1a" panose="03050602040000000000" pitchFamily="66" charset="0"/>
                        </a:rPr>
                        <a:t>half term: </a:t>
                      </a:r>
                      <a:r>
                        <a:rPr lang="en-GB" sz="1800" dirty="0" smtClean="0">
                          <a:effectLst/>
                          <a:latin typeface="XCCW Joined 1a" panose="03050602040000000000" pitchFamily="66" charset="0"/>
                        </a:rPr>
                        <a:t>We will be revisiting and extending our understanding of Coding.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RHE</a:t>
                      </a:r>
                      <a:r>
                        <a:rPr lang="en-GB" sz="1800" kern="1200" baseline="0" dirty="0" smtClean="0">
                          <a:effectLst/>
                          <a:latin typeface="XCCW Joined 1a" panose="03050602040000000000" pitchFamily="66" charset="0"/>
                        </a:rPr>
                        <a:t> – </a:t>
                      </a:r>
                    </a:p>
                    <a:p>
                      <a:endParaRPr lang="en-GB" sz="1800" kern="1200" baseline="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1</a:t>
                      </a:r>
                      <a:r>
                        <a:rPr lang="en-GB" sz="1800" kern="1200" baseline="30000" dirty="0" smtClean="0">
                          <a:effectLst/>
                          <a:latin typeface="XCCW Joined 1a" panose="03050602040000000000" pitchFamily="66" charset="0"/>
                        </a:rPr>
                        <a:t>st</a:t>
                      </a:r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We will be learning about Drugs and Tobacco. </a:t>
                      </a:r>
                    </a:p>
                    <a:p>
                      <a:endParaRPr lang="en-GB" sz="1800" kern="12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2</a:t>
                      </a:r>
                      <a:r>
                        <a:rPr lang="en-GB" sz="1800" kern="1200" baseline="30000" dirty="0" smtClean="0">
                          <a:effectLst/>
                          <a:latin typeface="XCCW Joined 1a" panose="03050602040000000000" pitchFamily="66" charset="0"/>
                        </a:rPr>
                        <a:t>nd</a:t>
                      </a:r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 half term: </a:t>
                      </a: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We will be learning about bullying. </a:t>
                      </a:r>
                    </a:p>
                    <a:p>
                      <a:endParaRPr lang="en-GB" sz="1800" kern="1200" dirty="0" smtClean="0">
                        <a:effectLst/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Please note that all RHE lessons follow our curriculum and </a:t>
                      </a:r>
                    </a:p>
                    <a:p>
                      <a:r>
                        <a:rPr lang="en-GB" sz="1800" kern="1200" dirty="0" smtClean="0">
                          <a:effectLst/>
                          <a:latin typeface="XCCW Joined 1a" panose="03050602040000000000" pitchFamily="66" charset="0"/>
                        </a:rPr>
                        <a:t>are age-appropriate</a:t>
                      </a:r>
                      <a:endParaRPr lang="en-GB" sz="1800" dirty="0">
                        <a:effectLst/>
                        <a:latin typeface="XCCW Joined 1a" panose="0305060204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74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1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366" y="0"/>
            <a:ext cx="10515600" cy="1325563"/>
          </a:xfrm>
        </p:spPr>
        <p:txBody>
          <a:bodyPr/>
          <a:lstStyle/>
          <a:p>
            <a:pPr algn="ctr"/>
            <a:r>
              <a:rPr lang="en-GB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  <a:ea typeface="+mn-ea"/>
                <a:cs typeface="+mn-cs"/>
              </a:rPr>
              <a:t>Routines</a:t>
            </a:r>
            <a:endParaRPr lang="en-GB" sz="4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25735"/>
              </p:ext>
            </p:extLst>
          </p:nvPr>
        </p:nvGraphicFramePr>
        <p:xfrm>
          <a:off x="423949" y="909320"/>
          <a:ext cx="11312433" cy="5804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114">
                  <a:extLst>
                    <a:ext uri="{9D8B030D-6E8A-4147-A177-3AD203B41FA5}">
                      <a16:colId xmlns:a16="http://schemas.microsoft.com/office/drawing/2014/main" val="81210435"/>
                    </a:ext>
                  </a:extLst>
                </a:gridCol>
                <a:gridCol w="3380508">
                  <a:extLst>
                    <a:ext uri="{9D8B030D-6E8A-4147-A177-3AD203B41FA5}">
                      <a16:colId xmlns:a16="http://schemas.microsoft.com/office/drawing/2014/main" val="1973247733"/>
                    </a:ext>
                  </a:extLst>
                </a:gridCol>
                <a:gridCol w="3770811">
                  <a:extLst>
                    <a:ext uri="{9D8B030D-6E8A-4147-A177-3AD203B41FA5}">
                      <a16:colId xmlns:a16="http://schemas.microsoft.com/office/drawing/2014/main" val="3000991530"/>
                    </a:ext>
                  </a:extLst>
                </a:gridCol>
              </a:tblGrid>
              <a:tr h="35663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Times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Tables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Spellings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mtClean="0">
                          <a:latin typeface="XCCW Joined 1a" panose="03050602040000000000" pitchFamily="66" charset="0"/>
                        </a:rPr>
                        <a:t>Reading Logs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55372"/>
                  </a:ext>
                </a:extLst>
              </a:tr>
              <a:tr h="543870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We will be testing the children each week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on their understanding and will also be participating in daily maths fluency lessons, called Maths Flash.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There are lots of ways to practise times tables at home.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TT </a:t>
                      </a:r>
                      <a:r>
                        <a:rPr lang="en-GB" baseline="0" dirty="0" err="1" smtClean="0">
                          <a:latin typeface="XCCW Joined 1a" panose="03050602040000000000" pitchFamily="66" charset="0"/>
                        </a:rPr>
                        <a:t>Rockstars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Online games – Bowling, Angry Andy must have Candy, Caterpillar carnage</a:t>
                      </a:r>
                      <a:endParaRPr lang="en-GB" dirty="0" smtClean="0">
                        <a:latin typeface="XCCW Joined 1a" panose="03050602040000000000" pitchFamily="66" charset="0"/>
                      </a:endParaRPr>
                    </a:p>
                    <a:p>
                      <a:endParaRPr lang="en-GB" dirty="0" smtClean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Spellings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will be handed out on a Tuesday and will be tested the following Tuesday.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All spellings are adapted to suit the need of each individual child, providing familiarity and challenge. 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Reading logs will be collected in and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checked everyday.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Dojos will be awarded for children who are reading at home.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Please ensure that reading is recorded in logs. Your child can write it in themselves if they wish. 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54246"/>
                  </a:ext>
                </a:extLst>
              </a:tr>
            </a:tbl>
          </a:graphicData>
        </a:graphic>
      </p:graphicFrame>
      <p:pic>
        <p:nvPicPr>
          <p:cNvPr id="1028" name="Picture 4" descr="Spellings | The Academy of Cuxton Sch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23" y="5429705"/>
            <a:ext cx="1947640" cy="12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ts of Reading - My Pen My Fri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76" y="5504256"/>
            <a:ext cx="1914064" cy="11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ime Tables Rock Stars » Elmwood Junior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09" y="5768706"/>
            <a:ext cx="1300752" cy="9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Routines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CCW Joined 1a" panose="03050602040000000000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83199"/>
              </p:ext>
            </p:extLst>
          </p:nvPr>
        </p:nvGraphicFramePr>
        <p:xfrm>
          <a:off x="627015" y="1507808"/>
          <a:ext cx="11412584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644">
                  <a:extLst>
                    <a:ext uri="{9D8B030D-6E8A-4147-A177-3AD203B41FA5}">
                      <a16:colId xmlns:a16="http://schemas.microsoft.com/office/drawing/2014/main" val="2103358280"/>
                    </a:ext>
                  </a:extLst>
                </a:gridCol>
                <a:gridCol w="2695569">
                  <a:extLst>
                    <a:ext uri="{9D8B030D-6E8A-4147-A177-3AD203B41FA5}">
                      <a16:colId xmlns:a16="http://schemas.microsoft.com/office/drawing/2014/main" val="1246799607"/>
                    </a:ext>
                  </a:extLst>
                </a:gridCol>
                <a:gridCol w="5431371">
                  <a:extLst>
                    <a:ext uri="{9D8B030D-6E8A-4147-A177-3AD203B41FA5}">
                      <a16:colId xmlns:a16="http://schemas.microsoft.com/office/drawing/2014/main" val="1706604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Water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Bottle</a:t>
                      </a: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Please ensure that your child has their water bottle with them each day. 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Snack </a:t>
                      </a:r>
                    </a:p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Please ensure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that your child comes to school with a piece of fruit or vegetable or a cereal bar.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Please also note that we are a nut-free school. </a:t>
                      </a:r>
                      <a:endParaRPr lang="en-GB" dirty="0">
                        <a:latin typeface="XCCW Joined 1a" panose="03050602040000000000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Homework</a:t>
                      </a:r>
                    </a:p>
                    <a:p>
                      <a:r>
                        <a:rPr lang="en-GB" dirty="0" smtClean="0"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 homework grid will be available through Google Classroom.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I have also sent out a hard copy. 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Please submit your child’s learning through GC or through the class email:</a:t>
                      </a:r>
                    </a:p>
                    <a:p>
                      <a:endParaRPr lang="en-GB" baseline="0" dirty="0" smtClean="0">
                        <a:latin typeface="XCCW Joined 1a" panose="03050602040000000000" pitchFamily="66" charset="0"/>
                      </a:endParaRPr>
                    </a:p>
                    <a:p>
                      <a:r>
                        <a:rPr lang="en-GB" baseline="0" dirty="0" smtClean="0">
                          <a:latin typeface="XCCW Joined 1a" panose="03050602040000000000" pitchFamily="66" charset="0"/>
                        </a:rPr>
                        <a:t>ireland@stmarysprimarypulborough.co.uk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979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627" y="365126"/>
            <a:ext cx="10515600" cy="10650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>Homework</a:t>
            </a:r>
            <a:r>
              <a:rPr lang="en-GB" sz="4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  <a:t/>
            </a:r>
            <a:br>
              <a:rPr lang="en-GB" sz="4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 panose="03050602040000000000" pitchFamily="66" charset="0"/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0216"/>
            <a:ext cx="10626969" cy="5052646"/>
          </a:xfrm>
        </p:spPr>
        <p:txBody>
          <a:bodyPr>
            <a:normAutofit/>
          </a:bodyPr>
          <a:lstStyle/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GB" altLang="en-US" dirty="0">
              <a:latin typeface="Calibri" pitchFamily="34" charset="0"/>
            </a:endParaRPr>
          </a:p>
          <a:p>
            <a:pPr marL="137160" indent="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GB" altLang="en-US" dirty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11" t="23877" r="21166" b="6593"/>
          <a:stretch/>
        </p:blipFill>
        <p:spPr>
          <a:xfrm>
            <a:off x="2046849" y="1094232"/>
            <a:ext cx="8021711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875</Words>
  <Application>Microsoft Office PowerPoint</Application>
  <PresentationFormat>Widescreen</PresentationFormat>
  <Paragraphs>170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XCCW Joined 1a</vt:lpstr>
      <vt:lpstr>Office Theme</vt:lpstr>
      <vt:lpstr>     </vt:lpstr>
      <vt:lpstr>Our Topics</vt:lpstr>
      <vt:lpstr>Typical Ireland Class Timetable</vt:lpstr>
      <vt:lpstr>PowerPoint Presentation</vt:lpstr>
      <vt:lpstr>PowerPoint Presentation</vt:lpstr>
      <vt:lpstr>PowerPoint Presentation</vt:lpstr>
      <vt:lpstr>Routines</vt:lpstr>
      <vt:lpstr>Routines</vt:lpstr>
      <vt:lpstr>Homework </vt:lpstr>
      <vt:lpstr>Behaviour</vt:lpstr>
      <vt:lpstr>Behaviour continued</vt:lpstr>
      <vt:lpstr>Key dates and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China Class</dc:title>
  <dc:creator>Max Benson</dc:creator>
  <cp:lastModifiedBy>FHancock</cp:lastModifiedBy>
  <cp:revision>63</cp:revision>
  <dcterms:created xsi:type="dcterms:W3CDTF">2017-09-24T14:48:25Z</dcterms:created>
  <dcterms:modified xsi:type="dcterms:W3CDTF">2023-10-11T07:44:35Z</dcterms:modified>
</cp:coreProperties>
</file>