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handoutMasterIdLst>
    <p:handoutMasterId r:id="rId14"/>
  </p:handoutMasterIdLst>
  <p:sldIdLst>
    <p:sldId id="276" r:id="rId2"/>
    <p:sldId id="278" r:id="rId3"/>
    <p:sldId id="260" r:id="rId4"/>
    <p:sldId id="279" r:id="rId5"/>
    <p:sldId id="258" r:id="rId6"/>
    <p:sldId id="277" r:id="rId7"/>
    <p:sldId id="262" r:id="rId8"/>
    <p:sldId id="280" r:id="rId9"/>
    <p:sldId id="269" r:id="rId10"/>
    <p:sldId id="265" r:id="rId11"/>
    <p:sldId id="268" r:id="rId12"/>
    <p:sldId id="267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66"/>
    <a:srgbClr val="FF99FF"/>
    <a:srgbClr val="F0D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u="none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DB198C-6F91-4D89-9633-A3098A30A0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365FE-9615-441F-A974-6E84D63689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69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28C53-FCE5-47BE-87A8-C513A6E5B3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3497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C596B-064C-4BBC-8EFB-28B4E2B269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4989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4688" y="971550"/>
            <a:ext cx="600075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“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99288" y="2613025"/>
            <a:ext cx="601662" cy="197008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rtlCol="0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40C3-C164-4AE2-AF8E-EA14FA5C29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55476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827E-A2D0-4113-BEB5-56EEAEA174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1937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E64EA-86FF-4371-84EA-FD8F8296A4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6809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795588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22875" y="2133600"/>
            <a:ext cx="0" cy="3967163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2CDB9-FE74-4C7C-89F5-455833F760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8949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3A4E7-F7E8-482F-AECC-1578AFD3AB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8956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F7327-F483-44D0-AE3F-A9BC5884C9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967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C309E-7FBE-4E48-8046-B17793F58E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57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A5212-1320-49E1-9307-E66733B998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507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F4B30-E854-44EF-BB68-59DDE29A04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23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F46C-CD58-431D-B736-FC3E5EA41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457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00E5E-5C0D-4BD5-8F19-1577861FEC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586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3E857-06D4-42E8-BF70-AAE48767A0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25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54F4B-B0F8-4C90-87A8-D7C83B6CC9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6977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00005-2602-4105-B06A-1A0B52A98A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283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42" name="Title Placeholder 1"/>
          <p:cNvSpPr>
            <a:spLocks noGrp="1"/>
          </p:cNvSpPr>
          <p:nvPr>
            <p:ph type="title"/>
          </p:nvPr>
        </p:nvSpPr>
        <p:spPr bwMode="auto">
          <a:xfrm>
            <a:off x="484188" y="452438"/>
            <a:ext cx="7056437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7088" y="2052638"/>
            <a:ext cx="6711950" cy="419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588" y="1828800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18" y="3263107"/>
            <a:ext cx="3859213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050" y="295275"/>
            <a:ext cx="62865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64BD7A-8DB6-42D8-8FBB-8665576556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2" r:id="rId1"/>
    <p:sldLayoutId id="2147484173" r:id="rId2"/>
    <p:sldLayoutId id="2147484174" r:id="rId3"/>
    <p:sldLayoutId id="2147484175" r:id="rId4"/>
    <p:sldLayoutId id="2147484176" r:id="rId5"/>
    <p:sldLayoutId id="2147484177" r:id="rId6"/>
    <p:sldLayoutId id="2147484178" r:id="rId7"/>
    <p:sldLayoutId id="2147484179" r:id="rId8"/>
    <p:sldLayoutId id="2147484180" r:id="rId9"/>
    <p:sldLayoutId id="2147484181" r:id="rId10"/>
    <p:sldLayoutId id="2147484182" r:id="rId11"/>
    <p:sldLayoutId id="2147484186" r:id="rId12"/>
    <p:sldLayoutId id="2147484183" r:id="rId13"/>
    <p:sldLayoutId id="2147484187" r:id="rId14"/>
    <p:sldLayoutId id="2147484188" r:id="rId15"/>
    <p:sldLayoutId id="2147484184" r:id="rId16"/>
    <p:sldLayoutId id="2147484185" r:id="rId17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60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rgbClr val="8AD0D6"/>
        </a:buClr>
        <a:buSzPct val="80000"/>
        <a:buFont typeface="Wingdings 3" panose="05040102010807070707" pitchFamily="18" charset="2"/>
        <a:buChar char=""/>
        <a:defRPr sz="140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exico@stmarysprimarypulborough.co.uk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11288" y="477838"/>
            <a:ext cx="6121400" cy="1079500"/>
          </a:xfrm>
        </p:spPr>
        <p:txBody>
          <a:bodyPr/>
          <a:lstStyle/>
          <a:p>
            <a:pPr algn="ctr" eaLnBrk="1" hangingPunct="1"/>
            <a:r>
              <a:rPr lang="en-GB" altLang="en-US" sz="4000" b="1" u="sng" smtClean="0">
                <a:solidFill>
                  <a:srgbClr val="FFFF66"/>
                </a:solidFill>
                <a:latin typeface="AbcTeacher" pitchFamily="2" charset="0"/>
              </a:rPr>
              <a:t>Meet the Teacher</a:t>
            </a:r>
            <a: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  <a:t> </a:t>
            </a:r>
            <a:br>
              <a:rPr lang="en-GB" altLang="en-US" sz="4000" b="1" smtClean="0">
                <a:solidFill>
                  <a:srgbClr val="FFFF66"/>
                </a:solidFill>
                <a:latin typeface="AbcTeacher" pitchFamily="2" charset="0"/>
              </a:rPr>
            </a:br>
            <a:r>
              <a:rPr lang="en-GB" altLang="en-US" sz="2400" b="1" u="sng" smtClean="0">
                <a:solidFill>
                  <a:srgbClr val="FFFF66"/>
                </a:solidFill>
                <a:latin typeface="AbcTeacher" pitchFamily="2" charset="0"/>
              </a:rPr>
              <a:t>Mexico Class – October 2023</a:t>
            </a:r>
            <a:endParaRPr lang="en-GB" altLang="en-US" sz="2400" b="1" u="sng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819150" y="1804988"/>
            <a:ext cx="6711950" cy="4464050"/>
          </a:xfrm>
        </p:spPr>
        <p:txBody>
          <a:bodyPr rtlCol="0">
            <a:norm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Mr Coomber – Mexico Class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b="1" dirty="0">
                <a:solidFill>
                  <a:srgbClr val="FF0000"/>
                </a:solidFill>
                <a:latin typeface="AbcTeacher" pitchFamily="2" charset="0"/>
                <a:hlinkClick r:id="rId2"/>
              </a:rPr>
              <a:t>mexico@stmarysprimarypulborough.co.uk</a:t>
            </a:r>
            <a:endParaRPr lang="en-GB" altLang="en-US" b="1" dirty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 smtClean="0">
              <a:solidFill>
                <a:schemeClr val="bg1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TA: Mrs Parsons – all day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TA: Mrs </a:t>
            </a:r>
            <a:r>
              <a:rPr lang="en-GB" altLang="en-US" b="1" dirty="0" err="1" smtClean="0">
                <a:latin typeface="AbcTeacher" pitchFamily="2" charset="0"/>
              </a:rPr>
              <a:t>Metalliaj</a:t>
            </a:r>
            <a:r>
              <a:rPr lang="en-GB" altLang="en-US" b="1" dirty="0" smtClean="0">
                <a:latin typeface="AbcTeacher" pitchFamily="2" charset="0"/>
              </a:rPr>
              <a:t>- afternoons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PPA Teachers (Thursday)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Mrs </a:t>
            </a:r>
            <a:r>
              <a:rPr lang="en-GB" altLang="en-US" b="1" dirty="0" err="1" smtClean="0">
                <a:latin typeface="AbcTeacher" pitchFamily="2" charset="0"/>
              </a:rPr>
              <a:t>Callender</a:t>
            </a:r>
            <a:r>
              <a:rPr lang="en-GB" altLang="en-US" b="1" dirty="0" smtClean="0">
                <a:latin typeface="AbcTeacher" pitchFamily="2" charset="0"/>
              </a:rPr>
              <a:t> – Outdoor PE (Games/Athletics)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b="1" dirty="0" smtClean="0">
                <a:latin typeface="AbcTeacher" pitchFamily="2" charset="0"/>
              </a:rPr>
              <a:t>Miss Bell – Spanish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2400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  <p:sp>
        <p:nvSpPr>
          <p:cNvPr id="6148" name="AutoShape 7" descr="Flag of Mexico - Wikipedi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800"/>
          </a:p>
        </p:txBody>
      </p:sp>
      <p:pic>
        <p:nvPicPr>
          <p:cNvPr id="614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630363"/>
            <a:ext cx="2147887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dirty="0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15363" name="Text Box 6"/>
          <p:cNvSpPr txBox="1">
            <a:spLocks noChangeArrowheads="1"/>
          </p:cNvSpPr>
          <p:nvPr/>
        </p:nvSpPr>
        <p:spPr bwMode="auto">
          <a:xfrm>
            <a:off x="395288" y="1631950"/>
            <a:ext cx="8425184" cy="4039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Uniform – Trainers are not part of school uniform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Home time - Please send a letter or an email to provide consent if you would like your child to walk home independently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Photography permission slips</a:t>
            </a:r>
            <a:r>
              <a:rPr lang="en-US" altLang="en-US" sz="1900" b="1" dirty="0">
                <a:latin typeface="AbcTeacher" pitchFamily="2" charset="0"/>
              </a:rPr>
              <a:t> (</a:t>
            </a:r>
            <a:r>
              <a:rPr lang="en-GB" altLang="en-US" sz="1900" b="1" dirty="0">
                <a:latin typeface="AbcTeacher" pitchFamily="2" charset="0"/>
              </a:rPr>
              <a:t>internet/website)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Parents’ Evenings </a:t>
            </a:r>
            <a:r>
              <a:rPr lang="en-GB" altLang="en-US" sz="1900" b="1" dirty="0" smtClean="0">
                <a:latin typeface="AbcTeacher" pitchFamily="2" charset="0"/>
              </a:rPr>
              <a:t>will </a:t>
            </a:r>
            <a:r>
              <a:rPr lang="en-GB" altLang="en-US" sz="1900" b="1" dirty="0">
                <a:latin typeface="AbcTeacher" pitchFamily="2" charset="0"/>
              </a:rPr>
              <a:t>take place via School Cloud.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Please ensure that all equipment and uniform is labelled clearly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Children are permitted to bring in their own pencil cases if they wish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PE: Outdoor Games – Thursdays </a:t>
            </a:r>
            <a:r>
              <a:rPr lang="en-GB" altLang="en-US" sz="1900" b="1" dirty="0" smtClean="0">
                <a:latin typeface="AbcTeacher" pitchFamily="2" charset="0"/>
              </a:rPr>
              <a:t>(hockey </a:t>
            </a:r>
            <a:r>
              <a:rPr lang="en-GB" altLang="en-US" sz="1900" b="1" dirty="0">
                <a:latin typeface="AbcTeacher" pitchFamily="2" charset="0"/>
              </a:rPr>
              <a:t>and </a:t>
            </a:r>
            <a:r>
              <a:rPr lang="en-GB" altLang="en-US" sz="1900" b="1" dirty="0" smtClean="0">
                <a:latin typeface="AbcTeacher" pitchFamily="2" charset="0"/>
              </a:rPr>
              <a:t>netball</a:t>
            </a:r>
            <a:r>
              <a:rPr lang="en-GB" altLang="en-US" sz="1900" b="1" dirty="0">
                <a:latin typeface="AbcTeacher" pitchFamily="2" charset="0"/>
              </a:rPr>
              <a:t>)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1900" b="1" dirty="0">
                <a:latin typeface="AbcTeacher" pitchFamily="2" charset="0"/>
              </a:rPr>
              <a:t>- Swimming – Wednesdays and Thursdays until half term (weather permitting) before </a:t>
            </a:r>
            <a:r>
              <a:rPr lang="en-GB" altLang="en-US" sz="1900" b="1" dirty="0" smtClean="0">
                <a:latin typeface="AbcTeacher" pitchFamily="2" charset="0"/>
              </a:rPr>
              <a:t>changing </a:t>
            </a:r>
            <a:r>
              <a:rPr lang="en-GB" altLang="en-US" sz="1900" b="1" dirty="0">
                <a:latin typeface="AbcTeacher" pitchFamily="2" charset="0"/>
              </a:rPr>
              <a:t>to gymnastics in November.</a:t>
            </a: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1317625" y="419100"/>
            <a:ext cx="27622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GB" altLang="en-US" sz="5400" b="1" u="sng">
                <a:solidFill>
                  <a:srgbClr val="FFFF00"/>
                </a:solidFill>
                <a:latin typeface="AbcTeacher" pitchFamily="2" charset="0"/>
              </a:rPr>
              <a:t>General</a:t>
            </a:r>
            <a:endParaRPr lang="en-GB" altLang="en-US" sz="5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6"/>
          <p:cNvSpPr txBox="1">
            <a:spLocks noChangeArrowheads="1"/>
          </p:cNvSpPr>
          <p:nvPr/>
        </p:nvSpPr>
        <p:spPr bwMode="auto">
          <a:xfrm>
            <a:off x="395288" y="1484313"/>
            <a:ext cx="81915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AbcTeacher" pitchFamily="2" charset="0"/>
              </a:rPr>
              <a:t>Mexico Class Assembly – Thursday 19</a:t>
            </a:r>
            <a:r>
              <a:rPr lang="en-US" altLang="en-US" sz="2800" b="1" baseline="30000" dirty="0">
                <a:latin typeface="AbcTeacher" pitchFamily="2" charset="0"/>
              </a:rPr>
              <a:t>th</a:t>
            </a:r>
            <a:r>
              <a:rPr lang="en-US" altLang="en-US" sz="2800" b="1" dirty="0">
                <a:latin typeface="AbcTeacher" pitchFamily="2" charset="0"/>
              </a:rPr>
              <a:t> October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AbcTeacher" pitchFamily="2" charset="0"/>
              </a:rPr>
              <a:t>INSET Day – Friday 20th October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u="sng" dirty="0" err="1">
                <a:latin typeface="AbcTeacher" pitchFamily="2" charset="0"/>
              </a:rPr>
              <a:t>Residentials</a:t>
            </a:r>
            <a:r>
              <a:rPr lang="en-GB" altLang="en-US" sz="2800" b="1" u="sng" dirty="0">
                <a:latin typeface="AbcTeacher" pitchFamily="2" charset="0"/>
              </a:rPr>
              <a:t>: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b="1" dirty="0">
                <a:latin typeface="AbcTeacher" pitchFamily="2" charset="0"/>
              </a:rPr>
              <a:t>Year 5: </a:t>
            </a:r>
            <a:r>
              <a:rPr lang="en-GB" altLang="en-US" sz="2800" b="1" dirty="0" err="1">
                <a:latin typeface="AbcTeacher" pitchFamily="2" charset="0"/>
              </a:rPr>
              <a:t>Cobnor</a:t>
            </a:r>
            <a:r>
              <a:rPr lang="en-GB" altLang="en-US" sz="2800" b="1" dirty="0">
                <a:latin typeface="AbcTeacher" pitchFamily="2" charset="0"/>
              </a:rPr>
              <a:t> – Wednesday 8</a:t>
            </a:r>
            <a:r>
              <a:rPr lang="en-GB" altLang="en-US" sz="2800" b="1" baseline="30000" dirty="0">
                <a:latin typeface="AbcTeacher" pitchFamily="2" charset="0"/>
              </a:rPr>
              <a:t>th</a:t>
            </a:r>
            <a:r>
              <a:rPr lang="en-GB" altLang="en-US" sz="2800" b="1" dirty="0">
                <a:latin typeface="AbcTeacher" pitchFamily="2" charset="0"/>
              </a:rPr>
              <a:t> – Friday 10</a:t>
            </a:r>
            <a:r>
              <a:rPr lang="en-GB" altLang="en-US" sz="2800" b="1" baseline="30000" dirty="0">
                <a:latin typeface="AbcTeacher" pitchFamily="2" charset="0"/>
              </a:rPr>
              <a:t>th</a:t>
            </a:r>
            <a:r>
              <a:rPr lang="en-GB" altLang="en-US" sz="2800" b="1" dirty="0">
                <a:latin typeface="AbcTeacher" pitchFamily="2" charset="0"/>
              </a:rPr>
              <a:t> </a:t>
            </a:r>
            <a:r>
              <a:rPr lang="en-GB" altLang="en-US" sz="2800" b="1" dirty="0" smtClean="0">
                <a:latin typeface="AbcTeacher" pitchFamily="2" charset="0"/>
              </a:rPr>
              <a:t>May 2024</a:t>
            </a:r>
            <a:endParaRPr lang="en-GB" altLang="en-US" sz="2800" b="1" dirty="0">
              <a:latin typeface="AbcTeacher" pitchFamily="2" charset="0"/>
            </a:endParaRPr>
          </a:p>
        </p:txBody>
      </p:sp>
      <p:sp>
        <p:nvSpPr>
          <p:cNvPr id="16387" name="Rectangle 5"/>
          <p:cNvSpPr>
            <a:spLocks noChangeArrowheads="1"/>
          </p:cNvSpPr>
          <p:nvPr/>
        </p:nvSpPr>
        <p:spPr bwMode="auto">
          <a:xfrm>
            <a:off x="1131888" y="222250"/>
            <a:ext cx="6535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5400" u="sng">
                <a:solidFill>
                  <a:srgbClr val="FFFF00"/>
                </a:solidFill>
                <a:latin typeface="AbcTeacher" pitchFamily="2" charset="0"/>
              </a:rPr>
              <a:t>Autumn Diary 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484188" y="2298700"/>
            <a:ext cx="763270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5400" dirty="0">
                <a:latin typeface="AbcTeacher" pitchFamily="2" charset="0"/>
              </a:rPr>
              <a:t>Any questions</a:t>
            </a:r>
            <a:r>
              <a:rPr lang="en-GB" altLang="en-US" sz="5400" dirty="0" smtClean="0">
                <a:latin typeface="AbcTeacher" pitchFamily="2" charset="0"/>
              </a:rPr>
              <a:t>?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600" dirty="0" smtClean="0">
                <a:latin typeface="AbcTeacher" pitchFamily="2" charset="0"/>
              </a:rPr>
              <a:t>Please feel free to </a:t>
            </a:r>
            <a:r>
              <a:rPr lang="en-GB" altLang="en-US" sz="3600" smtClean="0">
                <a:latin typeface="AbcTeacher" pitchFamily="2" charset="0"/>
              </a:rPr>
              <a:t>email me using </a:t>
            </a:r>
            <a:r>
              <a:rPr lang="en-GB" altLang="en-US" sz="3600" dirty="0" smtClean="0">
                <a:latin typeface="AbcTeacher" pitchFamily="2" charset="0"/>
              </a:rPr>
              <a:t>the class email address: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2800" dirty="0" smtClean="0">
                <a:solidFill>
                  <a:schemeClr val="bg1"/>
                </a:solidFill>
                <a:latin typeface="AbcTeacher" pitchFamily="2" charset="0"/>
              </a:rPr>
              <a:t>mexico@stmarysprimarypulborough.co.uk</a:t>
            </a:r>
            <a:endParaRPr lang="en-GB" altLang="en-US" sz="2800" dirty="0">
              <a:solidFill>
                <a:schemeClr val="bg1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4800" u="sng" smtClean="0">
                <a:solidFill>
                  <a:srgbClr val="FFFF00"/>
                </a:solidFill>
                <a:latin typeface="AbcTeacher" pitchFamily="2" charset="0"/>
              </a:rPr>
              <a:t>Curriculum</a:t>
            </a:r>
          </a:p>
        </p:txBody>
      </p:sp>
      <p:pic>
        <p:nvPicPr>
          <p:cNvPr id="717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89138"/>
            <a:ext cx="82804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611188" y="3573463"/>
            <a:ext cx="8201025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GB" altLang="en-US" sz="3200">
                <a:latin typeface="AbcTeacher" pitchFamily="2" charset="0"/>
              </a:rPr>
              <a:t>The topics above provide a focus for our </a:t>
            </a:r>
          </a:p>
          <a:p>
            <a:r>
              <a:rPr lang="en-GB" altLang="en-US" sz="3200">
                <a:latin typeface="AbcTeacher" pitchFamily="2" charset="0"/>
              </a:rPr>
              <a:t>learning and have important links with areas</a:t>
            </a:r>
          </a:p>
          <a:p>
            <a:r>
              <a:rPr lang="en-GB" altLang="en-US" sz="3200">
                <a:latin typeface="AbcTeacher" pitchFamily="2" charset="0"/>
              </a:rPr>
              <a:t>the children have studied and will study next</a:t>
            </a:r>
          </a:p>
          <a:p>
            <a:r>
              <a:rPr lang="en-GB" altLang="en-US" sz="3200">
                <a:latin typeface="AbcTeacher" pitchFamily="2" charset="0"/>
              </a:rPr>
              <a:t>year.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5889625" cy="1143000"/>
          </a:xfrm>
        </p:spPr>
        <p:txBody>
          <a:bodyPr/>
          <a:lstStyle/>
          <a:p>
            <a:pPr algn="ctr" eaLnBrk="1" hangingPunct="1"/>
            <a:r>
              <a:rPr lang="en-GB" altLang="en-US" sz="5400" u="sng" smtClean="0">
                <a:solidFill>
                  <a:srgbClr val="FFFF00"/>
                </a:solidFill>
                <a:latin typeface="AbcTeacher" pitchFamily="2" charset="0"/>
              </a:rPr>
              <a:t>Spellings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57338"/>
            <a:ext cx="6711950" cy="4195762"/>
          </a:xfrm>
        </p:spPr>
        <p:txBody>
          <a:bodyPr rtlCol="0">
            <a:norm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sz="3000" dirty="0" smtClean="0">
              <a:solidFill>
                <a:schemeClr val="bg1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r>
              <a:rPr lang="en-GB" altLang="en-US" sz="3000" dirty="0" smtClean="0">
                <a:solidFill>
                  <a:schemeClr val="bg1"/>
                </a:solidFill>
                <a:latin typeface="AbcTeacher" pitchFamily="2" charset="0"/>
              </a:rPr>
              <a:t>  </a:t>
            </a: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13" y="1812925"/>
            <a:ext cx="5530850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12925"/>
            <a:ext cx="1943100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TextBox 3"/>
          <p:cNvSpPr txBox="1">
            <a:spLocks noChangeArrowheads="1"/>
          </p:cNvSpPr>
          <p:nvPr/>
        </p:nvSpPr>
        <p:spPr bwMode="auto">
          <a:xfrm>
            <a:off x="395288" y="5060950"/>
            <a:ext cx="8407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GB" altLang="en-US" sz="2800">
                <a:latin typeface="AbcTeacher" pitchFamily="2" charset="0"/>
              </a:rPr>
              <a:t>We have five spelling groups in total. Spellings will </a:t>
            </a:r>
          </a:p>
          <a:p>
            <a:r>
              <a:rPr lang="en-GB" altLang="en-US" sz="2800">
                <a:latin typeface="AbcTeacher" pitchFamily="2" charset="0"/>
              </a:rPr>
              <a:t>be handed out every Monday and then tested again</a:t>
            </a:r>
          </a:p>
          <a:p>
            <a:r>
              <a:rPr lang="en-GB" altLang="en-US" sz="2800">
                <a:latin typeface="AbcTeacher" pitchFamily="2" charset="0"/>
              </a:rPr>
              <a:t>the following Monday.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altLang="en-US" sz="5400" u="sng" smtClean="0">
                <a:solidFill>
                  <a:srgbClr val="FFFF00"/>
                </a:solidFill>
                <a:latin typeface="AbcTeacher" pitchFamily="2" charset="0"/>
              </a:rPr>
              <a:t>Reading</a:t>
            </a:r>
            <a:br>
              <a:rPr lang="en-GB" altLang="en-US" sz="5400" u="sng" smtClean="0">
                <a:solidFill>
                  <a:srgbClr val="FFFF00"/>
                </a:solidFill>
                <a:latin typeface="AbcTeacher" pitchFamily="2" charset="0"/>
              </a:rPr>
            </a:br>
            <a:endParaRPr lang="en-GB" altLang="en-US" sz="5400" u="sng" smtClean="0">
              <a:solidFill>
                <a:srgbClr val="FFFF00"/>
              </a:solidFill>
              <a:latin typeface="AbcTeacher" pitchFamily="2" charset="0"/>
            </a:endParaRP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323850" y="1341438"/>
            <a:ext cx="86995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GB" altLang="en-US" sz="3200">
                <a:latin typeface="AbcTeacher" pitchFamily="2" charset="0"/>
              </a:rPr>
              <a:t>Reading logs are collected at the beginning</a:t>
            </a:r>
          </a:p>
          <a:p>
            <a:r>
              <a:rPr lang="en-GB" altLang="en-US" sz="3200">
                <a:latin typeface="AbcTeacher" pitchFamily="2" charset="0"/>
              </a:rPr>
              <a:t>of every day and then taken home by the </a:t>
            </a:r>
          </a:p>
          <a:p>
            <a:r>
              <a:rPr lang="en-GB" altLang="en-US" sz="3200">
                <a:latin typeface="AbcTeacher" pitchFamily="2" charset="0"/>
              </a:rPr>
              <a:t>children at the end of the day.</a:t>
            </a:r>
          </a:p>
          <a:p>
            <a:r>
              <a:rPr lang="en-GB" altLang="en-US" sz="3200">
                <a:latin typeface="AbcTeacher" pitchFamily="2" charset="0"/>
              </a:rPr>
              <a:t>We expect to see at least three entries per</a:t>
            </a:r>
          </a:p>
          <a:p>
            <a:r>
              <a:rPr lang="en-GB" altLang="en-US" sz="3200">
                <a:latin typeface="AbcTeacher" pitchFamily="2" charset="0"/>
              </a:rPr>
              <a:t>week.</a:t>
            </a:r>
          </a:p>
          <a:p>
            <a:endParaRPr lang="en-GB" altLang="en-US" sz="3200">
              <a:latin typeface="AbcTeacher" pitchFamily="2" charset="0"/>
            </a:endParaRPr>
          </a:p>
          <a:p>
            <a:r>
              <a:rPr lang="en-GB" altLang="en-US" sz="3200">
                <a:solidFill>
                  <a:srgbClr val="FFFF00"/>
                </a:solidFill>
                <a:latin typeface="AbcTeacher" pitchFamily="2" charset="0"/>
              </a:rPr>
              <a:t>Read 20 minutes a day and you’ll read </a:t>
            </a:r>
          </a:p>
          <a:p>
            <a:r>
              <a:rPr lang="en-GB" altLang="en-US" sz="3200">
                <a:solidFill>
                  <a:srgbClr val="FFFF00"/>
                </a:solidFill>
                <a:latin typeface="AbcTeacher" pitchFamily="2" charset="0"/>
              </a:rPr>
              <a:t>1,800,000 words per year.</a:t>
            </a:r>
          </a:p>
          <a:p>
            <a:r>
              <a:rPr lang="en-GB" altLang="en-US" sz="3200">
                <a:solidFill>
                  <a:srgbClr val="FFFF00"/>
                </a:solidFill>
                <a:latin typeface="AbcTeacher" pitchFamily="2" charset="0"/>
              </a:rPr>
              <a:t>Children who read 1,000,000 words per </a:t>
            </a:r>
          </a:p>
          <a:p>
            <a:r>
              <a:rPr lang="en-GB" altLang="en-US" sz="3200">
                <a:solidFill>
                  <a:srgbClr val="FFFF00"/>
                </a:solidFill>
                <a:latin typeface="AbcTeacher" pitchFamily="2" charset="0"/>
              </a:rPr>
              <a:t>year are in the top 2% for reading achievement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-23813" y="260350"/>
            <a:ext cx="8229601" cy="720725"/>
          </a:xfrm>
        </p:spPr>
        <p:txBody>
          <a:bodyPr/>
          <a:lstStyle/>
          <a:p>
            <a:pPr algn="ctr" eaLnBrk="1" hangingPunct="1"/>
            <a:r>
              <a:rPr lang="en-GB" altLang="en-US" sz="5400" u="sng" smtClean="0">
                <a:solidFill>
                  <a:srgbClr val="FFFF00"/>
                </a:solidFill>
                <a:latin typeface="AbcTeacher" pitchFamily="2" charset="0"/>
              </a:rPr>
              <a:t>Homework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53342" y="1341438"/>
            <a:ext cx="6538938" cy="460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600" dirty="0" smtClean="0">
                <a:solidFill>
                  <a:schemeClr val="bg1"/>
                </a:solidFill>
                <a:latin typeface="AbcTeacher" pitchFamily="2" charset="0"/>
              </a:rPr>
              <a:t>	</a:t>
            </a:r>
            <a:r>
              <a:rPr lang="en-GB" altLang="en-US" sz="3200" b="1" dirty="0" smtClean="0">
                <a:latin typeface="AbcTeacher" pitchFamily="2" charset="0"/>
              </a:rPr>
              <a:t>Homework grids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3200" b="1" dirty="0" smtClean="0"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200" b="1" dirty="0" smtClean="0">
                <a:latin typeface="AbcTeacher" pitchFamily="2" charset="0"/>
              </a:rPr>
              <a:t>	TT Rockstars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3200" b="1" dirty="0" smtClean="0"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200" b="1" dirty="0" smtClean="0">
                <a:latin typeface="AbcTeacher" pitchFamily="2" charset="0"/>
              </a:rPr>
              <a:t>	Accelerated Reader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en-US" sz="3200" b="1" dirty="0" smtClean="0">
              <a:latin typeface="AbcTeacher" pitchFamily="2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en-US" sz="3200" b="1" dirty="0" smtClean="0">
                <a:latin typeface="AbcTeacher" pitchFamily="2" charset="0"/>
              </a:rPr>
              <a:t>   </a:t>
            </a:r>
            <a:r>
              <a:rPr lang="en-GB" altLang="en-US" sz="3200" b="1" dirty="0" err="1" smtClean="0">
                <a:latin typeface="AbcTeacher" pitchFamily="2" charset="0"/>
              </a:rPr>
              <a:t>MyOn</a:t>
            </a:r>
            <a:r>
              <a:rPr lang="en-GB" altLang="en-US" sz="3200" b="1" dirty="0" smtClean="0">
                <a:latin typeface="AbcTeacher" pitchFamily="2" charset="0"/>
              </a:rPr>
              <a:t> </a:t>
            </a:r>
            <a:r>
              <a:rPr lang="en-GB" altLang="en-US" b="1" dirty="0" smtClean="0">
                <a:solidFill>
                  <a:srgbClr val="FF0000"/>
                </a:solidFill>
                <a:latin typeface="AbcTeacher" pitchFamily="2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3" y="1773238"/>
            <a:ext cx="7343775" cy="3538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3200" dirty="0">
                <a:latin typeface="AbcTeacher" pitchFamily="2" charset="0"/>
              </a:rPr>
              <a:t>- Fruit/healthy </a:t>
            </a:r>
            <a:r>
              <a:rPr lang="en-GB" altLang="en-US" sz="3200" dirty="0">
                <a:latin typeface="AbcTeacher" pitchFamily="2" charset="0"/>
              </a:rPr>
              <a:t>snack can be brought </a:t>
            </a:r>
            <a:r>
              <a:rPr lang="en-GB" altLang="en-US" sz="3200" dirty="0">
                <a:latin typeface="AbcTeacher" pitchFamily="2" charset="0"/>
              </a:rPr>
              <a:t>in for </a:t>
            </a:r>
            <a:r>
              <a:rPr lang="en-GB" altLang="en-US" sz="3200" dirty="0">
                <a:latin typeface="AbcTeacher" pitchFamily="2" charset="0"/>
              </a:rPr>
              <a:t>break times.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3200" dirty="0">
                <a:latin typeface="AbcTeacher" pitchFamily="2" charset="0"/>
              </a:rPr>
              <a:t>- Please </a:t>
            </a:r>
            <a:r>
              <a:rPr lang="en-GB" altLang="en-US" sz="3200" dirty="0">
                <a:latin typeface="AbcTeacher" pitchFamily="2" charset="0"/>
              </a:rPr>
              <a:t>note that we are a </a:t>
            </a:r>
            <a:r>
              <a:rPr lang="en-GB" altLang="en-US" sz="3200" b="1" dirty="0" smtClean="0">
                <a:latin typeface="AbcTeacher" pitchFamily="2" charset="0"/>
              </a:rPr>
              <a:t>nut-free</a:t>
            </a:r>
            <a:r>
              <a:rPr lang="en-GB" altLang="en-US" sz="3200" dirty="0" smtClean="0">
                <a:latin typeface="AbcTeacher" pitchFamily="2" charset="0"/>
              </a:rPr>
              <a:t> </a:t>
            </a:r>
            <a:r>
              <a:rPr lang="en-GB" altLang="en-US" sz="3200" dirty="0">
                <a:latin typeface="AbcTeacher" pitchFamily="2" charset="0"/>
              </a:rPr>
              <a:t>school. </a:t>
            </a: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defRPr/>
            </a:pPr>
            <a:r>
              <a:rPr lang="en-GB" altLang="en-US" sz="3200" dirty="0">
                <a:latin typeface="AbcTeacher" pitchFamily="2" charset="0"/>
              </a:rPr>
              <a:t>- Water </a:t>
            </a:r>
            <a:r>
              <a:rPr lang="en-GB" altLang="en-US" sz="3200" dirty="0">
                <a:latin typeface="AbcTeacher" pitchFamily="2" charset="0"/>
              </a:rPr>
              <a:t>bottles</a:t>
            </a:r>
            <a:r>
              <a:rPr lang="en-US" altLang="en-US" sz="3200" dirty="0">
                <a:latin typeface="AbcTeacher" pitchFamily="2" charset="0"/>
              </a:rPr>
              <a:t> are kept in the classroom and can be accessed at all </a:t>
            </a:r>
            <a:r>
              <a:rPr lang="en-US" altLang="en-US" sz="3200" dirty="0">
                <a:latin typeface="AbcTeacher" pitchFamily="2" charset="0"/>
              </a:rPr>
              <a:t>times</a:t>
            </a:r>
            <a:endParaRPr lang="en-GB" sz="3200" dirty="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1258888" y="333375"/>
            <a:ext cx="581501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/>
            <a:r>
              <a:rPr lang="en-GB" altLang="en-US" sz="5400" u="sng">
                <a:solidFill>
                  <a:srgbClr val="FFFF00"/>
                </a:solidFill>
                <a:latin typeface="AbcTeacher" pitchFamily="2" charset="0"/>
              </a:rPr>
              <a:t>Snacks and Water</a:t>
            </a:r>
            <a:endParaRPr lang="en-GB" altLang="en-US" sz="540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5400" u="sng" smtClean="0">
                <a:solidFill>
                  <a:srgbClr val="FFFF00"/>
                </a:solidFill>
                <a:latin typeface="AbcTeacher" pitchFamily="2" charset="0"/>
              </a:rPr>
              <a:t>Rewards and Sanctions</a:t>
            </a:r>
            <a:r>
              <a:rPr lang="en-GB" altLang="en-US" u="sng" smtClean="0">
                <a:solidFill>
                  <a:srgbClr val="FFFF00"/>
                </a:solidFill>
                <a:latin typeface="AbcTeacher" pitchFamily="2" charset="0"/>
              </a:rPr>
              <a:t/>
            </a:r>
            <a:br>
              <a:rPr lang="en-GB" altLang="en-US" u="sng" smtClean="0">
                <a:solidFill>
                  <a:srgbClr val="FFFF00"/>
                </a:solidFill>
                <a:latin typeface="AbcTeacher" pitchFamily="2" charset="0"/>
              </a:rPr>
            </a:br>
            <a:endParaRPr lang="en-GB" altLang="en-US" u="sng" smtClean="0">
              <a:solidFill>
                <a:srgbClr val="FFFF00"/>
              </a:solidFill>
              <a:latin typeface="AbcTeacher" pitchFamily="2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617663"/>
            <a:ext cx="8229600" cy="3878262"/>
          </a:xfrm>
        </p:spPr>
        <p:txBody>
          <a:bodyPr rtlCol="0">
            <a:normAutofit fontScale="92500" lnSpcReduction="10000"/>
          </a:bodyPr>
          <a:lstStyle/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sz="3800" dirty="0" smtClean="0">
                <a:latin typeface="AbcTeacher" pitchFamily="2" charset="0"/>
              </a:rPr>
              <a:t>- </a:t>
            </a:r>
            <a:r>
              <a:rPr lang="en-GB" altLang="en-US" sz="3800" u="sng" dirty="0" smtClean="0">
                <a:latin typeface="AbcTeacher" pitchFamily="2" charset="0"/>
              </a:rPr>
              <a:t>Dojo points:</a:t>
            </a:r>
            <a:r>
              <a:rPr lang="en-US" altLang="en-US" sz="3800" u="sng" dirty="0" smtClean="0">
                <a:latin typeface="AbcTeacher" pitchFamily="2" charset="0"/>
              </a:rPr>
              <a:t> </a:t>
            </a:r>
            <a:r>
              <a:rPr lang="en-GB" altLang="en-US" sz="3800" dirty="0" smtClean="0">
                <a:latin typeface="AbcTeacher" pitchFamily="2" charset="0"/>
              </a:rPr>
              <a:t>gold, silver and bronze badges</a:t>
            </a: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sz="3800" dirty="0" smtClean="0">
                <a:latin typeface="AbcTeacher" pitchFamily="2" charset="0"/>
              </a:rPr>
              <a:t>- </a:t>
            </a:r>
            <a:r>
              <a:rPr lang="en-GB" altLang="en-US" sz="3800" u="sng" dirty="0" smtClean="0">
                <a:latin typeface="AbcTeacher" pitchFamily="2" charset="0"/>
              </a:rPr>
              <a:t>School Celebrations </a:t>
            </a:r>
            <a:r>
              <a:rPr lang="en-GB" altLang="en-US" sz="3800" dirty="0" smtClean="0">
                <a:latin typeface="AbcTeacher" pitchFamily="2" charset="0"/>
              </a:rPr>
              <a:t>– Happy Book awards, vine leaves, TT </a:t>
            </a:r>
            <a:r>
              <a:rPr lang="en-GB" altLang="en-US" sz="3800" dirty="0" err="1" smtClean="0">
                <a:latin typeface="AbcTeacher" pitchFamily="2" charset="0"/>
              </a:rPr>
              <a:t>Rockstars</a:t>
            </a:r>
            <a:r>
              <a:rPr lang="en-GB" altLang="en-US" sz="3800" dirty="0" smtClean="0">
                <a:latin typeface="AbcTeacher" pitchFamily="2" charset="0"/>
              </a:rPr>
              <a:t> </a:t>
            </a:r>
            <a:r>
              <a:rPr lang="en-GB" altLang="en-US" sz="3800" dirty="0" err="1" smtClean="0">
                <a:latin typeface="AbcTeacher" pitchFamily="2" charset="0"/>
              </a:rPr>
              <a:t>leaderboard</a:t>
            </a:r>
            <a:endParaRPr lang="en-GB" altLang="en-US" sz="3800" dirty="0" smtClean="0">
              <a:latin typeface="AbcTeacher" pitchFamily="2" charset="0"/>
            </a:endParaRP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r>
              <a:rPr lang="en-GB" altLang="en-US" sz="3800" dirty="0" smtClean="0">
                <a:latin typeface="AbcTeacher" pitchFamily="2" charset="0"/>
              </a:rPr>
              <a:t>- </a:t>
            </a:r>
            <a:r>
              <a:rPr lang="en-GB" altLang="en-US" sz="3800" u="sng" dirty="0" smtClean="0">
                <a:latin typeface="AbcTeacher" pitchFamily="2" charset="0"/>
              </a:rPr>
              <a:t>Class Certificates </a:t>
            </a:r>
            <a:r>
              <a:rPr lang="en-GB" altLang="en-US" sz="3800" dirty="0" smtClean="0">
                <a:latin typeface="AbcTeacher" pitchFamily="2" charset="0"/>
              </a:rPr>
              <a:t>– Star of the Week, Dojo Champion  </a:t>
            </a:r>
          </a:p>
          <a:p>
            <a:pPr marL="68586" indent="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 typeface="Wingdings 3" panose="05040102010807070707" pitchFamily="18" charset="2"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  <a:p>
            <a:pPr marL="342906" indent="-274320" defTabSz="457207" eaLnBrk="1" fontAlgn="auto" hangingPunct="1"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FontTx/>
              <a:buNone/>
              <a:defRPr/>
            </a:pPr>
            <a:endParaRPr lang="en-GB" altLang="en-US" b="1" dirty="0" smtClean="0">
              <a:solidFill>
                <a:srgbClr val="FF0000"/>
              </a:solidFill>
              <a:latin typeface="AbcTeacher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755650" y="404813"/>
            <a:ext cx="7494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GB" altLang="en-US" sz="5400" u="sng">
                <a:solidFill>
                  <a:srgbClr val="FFFF00"/>
                </a:solidFill>
                <a:latin typeface="AbcTeacher" pitchFamily="2" charset="0"/>
              </a:rPr>
              <a:t>Rewards and Sanctions</a:t>
            </a:r>
            <a:endParaRPr lang="en-GB" altLang="en-US" sz="5400"/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755650" y="1700213"/>
            <a:ext cx="5292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buFontTx/>
              <a:buChar char="-"/>
            </a:pPr>
            <a:r>
              <a:rPr lang="en-GB" altLang="en-US" sz="3600">
                <a:latin typeface="AbcTeacher" pitchFamily="2" charset="0"/>
              </a:rPr>
              <a:t>Move tables</a:t>
            </a:r>
          </a:p>
          <a:p>
            <a:pPr>
              <a:buFontTx/>
              <a:buChar char="-"/>
            </a:pPr>
            <a:endParaRPr lang="en-GB" altLang="en-US" sz="3600">
              <a:latin typeface="AbcTeacher" pitchFamily="2" charset="0"/>
            </a:endParaRPr>
          </a:p>
          <a:p>
            <a:pPr>
              <a:buFontTx/>
              <a:buChar char="-"/>
            </a:pPr>
            <a:r>
              <a:rPr lang="en-GB" altLang="en-US" sz="3600">
                <a:latin typeface="AbcTeacher" pitchFamily="2" charset="0"/>
              </a:rPr>
              <a:t>Minutes off break time</a:t>
            </a:r>
          </a:p>
          <a:p>
            <a:pPr>
              <a:buFontTx/>
              <a:buChar char="-"/>
            </a:pPr>
            <a:endParaRPr lang="en-GB" altLang="en-US" sz="3600">
              <a:latin typeface="AbcTeacher" pitchFamily="2" charset="0"/>
            </a:endParaRPr>
          </a:p>
          <a:p>
            <a:pPr>
              <a:buFontTx/>
              <a:buChar char="-"/>
            </a:pPr>
            <a:r>
              <a:rPr lang="en-GB" altLang="en-US" sz="3600">
                <a:latin typeface="AbcTeacher" pitchFamily="2" charset="0"/>
              </a:rPr>
              <a:t>Timeout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7388" y="1171575"/>
            <a:ext cx="8229600" cy="1143000"/>
          </a:xfrm>
        </p:spPr>
        <p:txBody>
          <a:bodyPr rtlCol="0">
            <a:normAutofit fontScale="90000"/>
          </a:bodyPr>
          <a:lstStyle/>
          <a:p>
            <a:pPr defTabSz="457207" eaLnBrk="1" fontAlgn="auto" hangingPunct="1">
              <a:spcAft>
                <a:spcPts val="0"/>
              </a:spcAft>
              <a:defRPr/>
            </a:pP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  <a:t/>
            </a:r>
            <a:br>
              <a:rPr lang="en-GB" altLang="en-US" b="1" u="sng" dirty="0" smtClean="0">
                <a:solidFill>
                  <a:srgbClr val="CCFFCC"/>
                </a:solidFill>
                <a:latin typeface="AbcTeacher" pitchFamily="2" charset="0"/>
              </a:rPr>
            </a:br>
            <a:endParaRPr lang="en-GB" altLang="en-US" b="1" u="sng" dirty="0" smtClean="0">
              <a:solidFill>
                <a:srgbClr val="CCFFCC"/>
              </a:solidFill>
              <a:latin typeface="AbcTeacher" pitchFamily="2" charset="0"/>
            </a:endParaRPr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827088" y="1557338"/>
            <a:ext cx="77755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200" b="1" dirty="0" smtClean="0">
                <a:latin typeface="AbcTeacher" pitchFamily="2" charset="0"/>
              </a:rPr>
              <a:t>This</a:t>
            </a:r>
            <a:r>
              <a:rPr lang="en-GB" altLang="en-US" sz="3200" b="1" dirty="0" smtClean="0">
                <a:latin typeface="AbcTeacher" pitchFamily="2" charset="0"/>
              </a:rPr>
              <a:t> is underpinned by our school Golden Rules and </a:t>
            </a:r>
            <a:r>
              <a:rPr lang="en-GB" altLang="en-US" sz="3200" b="1" dirty="0" smtClean="0">
                <a:latin typeface="AbcTeacher" pitchFamily="2" charset="0"/>
              </a:rPr>
              <a:t>can </a:t>
            </a:r>
            <a:r>
              <a:rPr lang="en-GB" altLang="en-US" sz="3200" b="1" dirty="0">
                <a:latin typeface="AbcTeacher" pitchFamily="2" charset="0"/>
              </a:rPr>
              <a:t>be found on the school </a:t>
            </a:r>
            <a:r>
              <a:rPr lang="en-GB" altLang="en-US" sz="3200" b="1" dirty="0" smtClean="0">
                <a:latin typeface="AbcTeacher" pitchFamily="2" charset="0"/>
              </a:rPr>
              <a:t>website.</a:t>
            </a:r>
            <a:endParaRPr lang="en-GB" altLang="en-US" sz="3200" b="1" dirty="0"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GB" altLang="en-US" sz="3200" b="1" dirty="0" smtClean="0">
                <a:latin typeface="AbcTeacher" pitchFamily="2" charset="0"/>
              </a:rPr>
              <a:t>E-safety </a:t>
            </a:r>
            <a:r>
              <a:rPr lang="en-GB" altLang="en-US" sz="3200" b="1" dirty="0">
                <a:latin typeface="AbcTeacher" pitchFamily="2" charset="0"/>
              </a:rPr>
              <a:t>will be covered in school as part of the Computing curriculum, but please be aware of (and monitor) your children’s use of devices at home.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rgbClr val="FF0000"/>
              </a:solidFill>
              <a:latin typeface="AbcTeacher" pitchFamily="2" charset="0"/>
            </a:endParaRP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altLang="en-US" sz="2800" b="1" dirty="0">
              <a:solidFill>
                <a:schemeClr val="bg1"/>
              </a:solidFill>
              <a:latin typeface="AbcTeacher" pitchFamily="2" charset="0"/>
            </a:endParaRPr>
          </a:p>
        </p:txBody>
      </p:sp>
      <p:sp>
        <p:nvSpPr>
          <p:cNvPr id="14340" name="Rectangle 1"/>
          <p:cNvSpPr>
            <a:spLocks noChangeArrowheads="1"/>
          </p:cNvSpPr>
          <p:nvPr/>
        </p:nvSpPr>
        <p:spPr bwMode="auto">
          <a:xfrm>
            <a:off x="687388" y="501650"/>
            <a:ext cx="64055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rgbClr val="8AD0D6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5400" u="sng">
                <a:solidFill>
                  <a:srgbClr val="FFFF00"/>
                </a:solidFill>
                <a:latin typeface="AbcTeacher" pitchFamily="2" charset="0"/>
              </a:rPr>
              <a:t>Behaviour Policy</a:t>
            </a:r>
            <a:endParaRPr lang="en-GB" altLang="en-US" sz="54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2617</TotalTime>
  <Words>473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Century Gothic</vt:lpstr>
      <vt:lpstr>Arial</vt:lpstr>
      <vt:lpstr>Wingdings 3</vt:lpstr>
      <vt:lpstr>Calibri</vt:lpstr>
      <vt:lpstr>AbcTeacher</vt:lpstr>
      <vt:lpstr>Ion</vt:lpstr>
      <vt:lpstr>Meet the Teacher  Mexico Class – October 2023</vt:lpstr>
      <vt:lpstr>Curriculum</vt:lpstr>
      <vt:lpstr>Spellings</vt:lpstr>
      <vt:lpstr>Reading </vt:lpstr>
      <vt:lpstr>Homework</vt:lpstr>
      <vt:lpstr>PowerPoint Presentation</vt:lpstr>
      <vt:lpstr>Rewards and Sanctions </vt:lpstr>
      <vt:lpstr>PowerPoint Presentation</vt:lpstr>
      <vt:lpstr>   </vt:lpstr>
      <vt:lpstr>   </vt:lpstr>
      <vt:lpstr>PowerPoint Presentation</vt:lpstr>
      <vt:lpstr>PowerPoint Presentation</vt:lpstr>
    </vt:vector>
  </TitlesOfParts>
  <Company>BwD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Handwriting Training</dc:title>
  <dc:creator>c.dootson</dc:creator>
  <cp:lastModifiedBy>FHancock</cp:lastModifiedBy>
  <cp:revision>123</cp:revision>
  <dcterms:created xsi:type="dcterms:W3CDTF">2011-02-02T10:29:17Z</dcterms:created>
  <dcterms:modified xsi:type="dcterms:W3CDTF">2023-10-10T09:44:10Z</dcterms:modified>
</cp:coreProperties>
</file>