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72" r:id="rId5"/>
    <p:sldId id="273" r:id="rId6"/>
    <p:sldId id="274" r:id="rId7"/>
    <p:sldId id="258" r:id="rId8"/>
    <p:sldId id="262" r:id="rId9"/>
    <p:sldId id="267" r:id="rId10"/>
    <p:sldId id="266" r:id="rId11"/>
    <p:sldId id="268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  <a:srgbClr val="EAEFF7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54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456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38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59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91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4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301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54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18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04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84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5003B-33C4-4BF2-A0F0-9151811D8FFF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14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7916" y="365125"/>
            <a:ext cx="12184084" cy="609204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630" y="365125"/>
            <a:ext cx="12061370" cy="1325563"/>
          </a:xfrm>
        </p:spPr>
        <p:txBody>
          <a:bodyPr/>
          <a:lstStyle/>
          <a:p>
            <a:pPr algn="r"/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</a:t>
            </a:r>
            <a:endParaRPr lang="en-GB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CCW Joined 1a" panose="0305060204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852" y="2105829"/>
            <a:ext cx="10515600" cy="4351338"/>
          </a:xfrm>
        </p:spPr>
        <p:txBody>
          <a:bodyPr anchor="b"/>
          <a:lstStyle/>
          <a:p>
            <a:pPr marL="0" indent="0" algn="ctr">
              <a:buNone/>
            </a:pPr>
            <a:endParaRPr lang="en-GB" sz="3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GB" sz="3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CCW Joined 1a" panose="03050602040000000000" pitchFamily="66" charset="0"/>
            </a:endParaRPr>
          </a:p>
          <a:p>
            <a:pPr marL="0" indent="0" algn="ctr">
              <a:buNone/>
            </a:pPr>
            <a:r>
              <a:rPr lang="en-GB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</a:rPr>
              <a:t>							2023-2024</a:t>
            </a:r>
          </a:p>
          <a:p>
            <a:pPr marL="0" indent="0" algn="ctr">
              <a:buNone/>
            </a:pPr>
            <a:endParaRPr lang="en-GB" sz="3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CCW Joined 1a" panose="03050602040000000000" pitchFamily="66" charset="0"/>
            </a:endParaRPr>
          </a:p>
          <a:p>
            <a:pPr marL="0" indent="0" algn="ctr">
              <a:buNone/>
            </a:pPr>
            <a:r>
              <a:rPr lang="en-GB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</a:rPr>
              <a:t>						Miss Heasman</a:t>
            </a:r>
            <a:endParaRPr lang="en-GB" dirty="0">
              <a:solidFill>
                <a:schemeClr val="tx2"/>
              </a:solidFill>
              <a:latin typeface="XCCW Joined 1a" panose="03050602040000000000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1991" y="635491"/>
            <a:ext cx="11088292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</a:rPr>
              <a:t>Welcome to New Zealand Class</a:t>
            </a:r>
            <a:endParaRPr lang="en-GB" sz="4500" dirty="0"/>
          </a:p>
        </p:txBody>
      </p:sp>
    </p:spTree>
    <p:extLst>
      <p:ext uri="{BB962C8B-B14F-4D97-AF65-F5344CB8AC3E}">
        <p14:creationId xmlns:p14="http://schemas.microsoft.com/office/powerpoint/2010/main" val="196254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304" y="0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</a:rPr>
              <a:t>Behaviour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473943"/>
              </p:ext>
            </p:extLst>
          </p:nvPr>
        </p:nvGraphicFramePr>
        <p:xfrm>
          <a:off x="691143" y="1547631"/>
          <a:ext cx="10998928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9732">
                  <a:extLst>
                    <a:ext uri="{9D8B030D-6E8A-4147-A177-3AD203B41FA5}">
                      <a16:colId xmlns:a16="http://schemas.microsoft.com/office/drawing/2014/main" val="141311240"/>
                    </a:ext>
                  </a:extLst>
                </a:gridCol>
                <a:gridCol w="2749732">
                  <a:extLst>
                    <a:ext uri="{9D8B030D-6E8A-4147-A177-3AD203B41FA5}">
                      <a16:colId xmlns:a16="http://schemas.microsoft.com/office/drawing/2014/main" val="3110292203"/>
                    </a:ext>
                  </a:extLst>
                </a:gridCol>
                <a:gridCol w="2749732">
                  <a:extLst>
                    <a:ext uri="{9D8B030D-6E8A-4147-A177-3AD203B41FA5}">
                      <a16:colId xmlns:a16="http://schemas.microsoft.com/office/drawing/2014/main" val="491030618"/>
                    </a:ext>
                  </a:extLst>
                </a:gridCol>
                <a:gridCol w="2749732">
                  <a:extLst>
                    <a:ext uri="{9D8B030D-6E8A-4147-A177-3AD203B41FA5}">
                      <a16:colId xmlns:a16="http://schemas.microsoft.com/office/drawing/2014/main" val="3103956874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GB" sz="2400" dirty="0" smtClean="0">
                          <a:latin typeface="XCCW Joined 1a" panose="03050602040000000000"/>
                        </a:rPr>
                        <a:t>Positive behaviour management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742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XCCW Joined 1a" panose="03050602040000000000"/>
                        </a:rPr>
                        <a:t>Lots</a:t>
                      </a:r>
                      <a:r>
                        <a:rPr lang="en-GB" sz="2400" baseline="0" dirty="0" smtClean="0">
                          <a:latin typeface="XCCW Joined 1a" panose="03050602040000000000"/>
                        </a:rPr>
                        <a:t> of praise!</a:t>
                      </a:r>
                    </a:p>
                    <a:p>
                      <a:endParaRPr lang="en-GB" sz="2400" baseline="0" dirty="0" smtClean="0">
                        <a:latin typeface="XCCW Joined 1a" panose="03050602040000000000"/>
                      </a:endParaRPr>
                    </a:p>
                    <a:p>
                      <a:r>
                        <a:rPr lang="en-GB" sz="2400" baseline="0" dirty="0" smtClean="0">
                          <a:latin typeface="XCCW Joined 1a" panose="03050602040000000000"/>
                        </a:rPr>
                        <a:t>Verbal and rewards – dojos and stickers. </a:t>
                      </a:r>
                      <a:endParaRPr lang="en-GB" sz="2400" dirty="0">
                        <a:latin typeface="XCCW Joined 1a" panose="0305060204000000000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XCCW Joined 1a" panose="03050602040000000000"/>
                        </a:rPr>
                        <a:t>End of week</a:t>
                      </a:r>
                      <a:r>
                        <a:rPr lang="en-GB" sz="2400" baseline="0" dirty="0" smtClean="0">
                          <a:latin typeface="XCCW Joined 1a" panose="03050602040000000000"/>
                        </a:rPr>
                        <a:t> certificates – </a:t>
                      </a:r>
                    </a:p>
                    <a:p>
                      <a:endParaRPr lang="en-GB" sz="2400" baseline="0" dirty="0" smtClean="0">
                        <a:latin typeface="XCCW Joined 1a" panose="03050602040000000000"/>
                      </a:endParaRPr>
                    </a:p>
                    <a:p>
                      <a:r>
                        <a:rPr lang="en-GB" sz="2400" baseline="0" dirty="0" smtClean="0">
                          <a:latin typeface="XCCW Joined 1a" panose="03050602040000000000"/>
                        </a:rPr>
                        <a:t>Dojo champion</a:t>
                      </a:r>
                    </a:p>
                    <a:p>
                      <a:r>
                        <a:rPr lang="en-GB" sz="2400" baseline="0" dirty="0" smtClean="0">
                          <a:latin typeface="XCCW Joined 1a" panose="03050602040000000000"/>
                        </a:rPr>
                        <a:t>Star of the week</a:t>
                      </a:r>
                      <a:endParaRPr lang="en-GB" sz="2400" dirty="0">
                        <a:latin typeface="XCCW Joined 1a" panose="0305060204000000000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XCCW Joined 1a" panose="03050602040000000000"/>
                        </a:rPr>
                        <a:t>Badges – </a:t>
                      </a:r>
                    </a:p>
                    <a:p>
                      <a:endParaRPr lang="en-GB" sz="2400" dirty="0" smtClean="0">
                        <a:latin typeface="XCCW Joined 1a" panose="03050602040000000000"/>
                      </a:endParaRPr>
                    </a:p>
                    <a:p>
                      <a:r>
                        <a:rPr lang="en-GB" sz="2400" dirty="0" smtClean="0">
                          <a:latin typeface="XCCW Joined 1a" panose="03050602040000000000"/>
                        </a:rPr>
                        <a:t>Bronze, Silver and Gold. </a:t>
                      </a:r>
                      <a:endParaRPr lang="en-GB" sz="2400" dirty="0">
                        <a:latin typeface="XCCW Joined 1a" panose="0305060204000000000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XCCW Joined 1a" panose="03050602040000000000"/>
                        </a:rPr>
                        <a:t>Head teacher awards</a:t>
                      </a:r>
                    </a:p>
                    <a:p>
                      <a:endParaRPr lang="en-GB" sz="2400" dirty="0" smtClean="0">
                        <a:latin typeface="XCCW Joined 1a" panose="03050602040000000000"/>
                      </a:endParaRPr>
                    </a:p>
                    <a:p>
                      <a:r>
                        <a:rPr lang="en-GB" sz="2400" dirty="0" smtClean="0">
                          <a:latin typeface="XCCW Joined 1a" panose="03050602040000000000"/>
                        </a:rPr>
                        <a:t>Recognition in newsletter – vine leaves</a:t>
                      </a:r>
                      <a:endParaRPr lang="en-GB" sz="2400" dirty="0">
                        <a:latin typeface="XCCW Joined 1a" panose="0305060204000000000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137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61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</a:rPr>
              <a:t>Behaviour continued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106148"/>
              </p:ext>
            </p:extLst>
          </p:nvPr>
        </p:nvGraphicFramePr>
        <p:xfrm>
          <a:off x="439784" y="1325563"/>
          <a:ext cx="11312432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28108">
                  <a:extLst>
                    <a:ext uri="{9D8B030D-6E8A-4147-A177-3AD203B41FA5}">
                      <a16:colId xmlns:a16="http://schemas.microsoft.com/office/drawing/2014/main" val="2189757793"/>
                    </a:ext>
                  </a:extLst>
                </a:gridCol>
                <a:gridCol w="2828108">
                  <a:extLst>
                    <a:ext uri="{9D8B030D-6E8A-4147-A177-3AD203B41FA5}">
                      <a16:colId xmlns:a16="http://schemas.microsoft.com/office/drawing/2014/main" val="32530289"/>
                    </a:ext>
                  </a:extLst>
                </a:gridCol>
                <a:gridCol w="2828108">
                  <a:extLst>
                    <a:ext uri="{9D8B030D-6E8A-4147-A177-3AD203B41FA5}">
                      <a16:colId xmlns:a16="http://schemas.microsoft.com/office/drawing/2014/main" val="2841183541"/>
                    </a:ext>
                  </a:extLst>
                </a:gridCol>
                <a:gridCol w="2828108">
                  <a:extLst>
                    <a:ext uri="{9D8B030D-6E8A-4147-A177-3AD203B41FA5}">
                      <a16:colId xmlns:a16="http://schemas.microsoft.com/office/drawing/2014/main" val="2025185667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GB" sz="2400" dirty="0" smtClean="0">
                          <a:latin typeface="XCCW Joined 1a" panose="03050602040000000000"/>
                        </a:rPr>
                        <a:t>Behaviour management</a:t>
                      </a:r>
                      <a:endParaRPr lang="en-GB" sz="2400" dirty="0">
                        <a:latin typeface="XCCW Joined 1a" panose="0305060204000000000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516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XCCW Joined 1a" panose="03050602040000000000"/>
                        </a:rPr>
                        <a:t>We must follow our Golden</a:t>
                      </a:r>
                      <a:r>
                        <a:rPr lang="en-GB" sz="2400" baseline="0" dirty="0" smtClean="0">
                          <a:latin typeface="XCCW Joined 1a" panose="03050602040000000000"/>
                        </a:rPr>
                        <a:t> Rules. These are up in the classroom and are often referred to. </a:t>
                      </a:r>
                      <a:endParaRPr lang="en-GB" sz="2400" dirty="0">
                        <a:latin typeface="XCCW Joined 1a" panose="0305060204000000000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XCCW Joined 1a" panose="03050602040000000000"/>
                        </a:rPr>
                        <a:t>If your child does not follow the </a:t>
                      </a:r>
                      <a:r>
                        <a:rPr lang="en-GB" sz="2400" dirty="0" smtClean="0">
                          <a:latin typeface="XCCW Joined 1a" panose="03050602040000000000"/>
                        </a:rPr>
                        <a:t>Golden Rules</a:t>
                      </a:r>
                      <a:r>
                        <a:rPr lang="en-GB" sz="2400" dirty="0" smtClean="0">
                          <a:latin typeface="XCCW Joined 1a" panose="03050602040000000000"/>
                        </a:rPr>
                        <a:t>, they will lose minutes</a:t>
                      </a:r>
                      <a:r>
                        <a:rPr lang="en-GB" sz="2400" baseline="0" dirty="0" smtClean="0">
                          <a:latin typeface="XCCW Joined 1a" panose="03050602040000000000"/>
                        </a:rPr>
                        <a:t> from their break or lunch time. </a:t>
                      </a:r>
                      <a:endParaRPr lang="en-GB" sz="2400" dirty="0">
                        <a:latin typeface="XCCW Joined 1a" panose="0305060204000000000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XCCW Joined 1a" panose="03050602040000000000"/>
                        </a:rPr>
                        <a:t>This will result in a conversation with </a:t>
                      </a:r>
                      <a:r>
                        <a:rPr lang="en-GB" sz="2400" dirty="0" smtClean="0">
                          <a:latin typeface="XCCW Joined 1a" panose="03050602040000000000"/>
                        </a:rPr>
                        <a:t>me </a:t>
                      </a:r>
                      <a:r>
                        <a:rPr lang="en-GB" sz="2400" dirty="0" smtClean="0">
                          <a:latin typeface="XCCW Joined 1a" panose="03050602040000000000"/>
                        </a:rPr>
                        <a:t>in person or over the</a:t>
                      </a:r>
                      <a:r>
                        <a:rPr lang="en-GB" sz="2400" baseline="0" dirty="0" smtClean="0">
                          <a:latin typeface="XCCW Joined 1a" panose="03050602040000000000"/>
                        </a:rPr>
                        <a:t> phone</a:t>
                      </a:r>
                      <a:r>
                        <a:rPr lang="en-GB" sz="2400" dirty="0" smtClean="0">
                          <a:latin typeface="XCCW Joined 1a" panose="03050602040000000000"/>
                        </a:rPr>
                        <a:t>.</a:t>
                      </a:r>
                      <a:r>
                        <a:rPr lang="en-GB" sz="2400" baseline="0" dirty="0" smtClean="0">
                          <a:latin typeface="XCCW Joined 1a" panose="03050602040000000000"/>
                        </a:rPr>
                        <a:t> </a:t>
                      </a:r>
                      <a:endParaRPr lang="en-GB" sz="2400" dirty="0">
                        <a:latin typeface="XCCW Joined 1a" panose="0305060204000000000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XCCW Joined 1a" panose="03050602040000000000"/>
                        </a:rPr>
                        <a:t>If your child continues to </a:t>
                      </a:r>
                      <a:r>
                        <a:rPr lang="en-GB" sz="2400" dirty="0" smtClean="0">
                          <a:latin typeface="XCCW Joined 1a" panose="03050602040000000000"/>
                        </a:rPr>
                        <a:t>ignore the Golden Rules</a:t>
                      </a:r>
                      <a:r>
                        <a:rPr lang="en-GB" sz="2400" dirty="0" smtClean="0">
                          <a:latin typeface="XCCW Joined 1a" panose="03050602040000000000"/>
                        </a:rPr>
                        <a:t>, there</a:t>
                      </a:r>
                      <a:r>
                        <a:rPr lang="en-GB" sz="2400" baseline="0" dirty="0" smtClean="0">
                          <a:latin typeface="XCCW Joined 1a" panose="03050602040000000000"/>
                        </a:rPr>
                        <a:t> will be a meeting with </a:t>
                      </a:r>
                      <a:r>
                        <a:rPr lang="en-GB" sz="2400" baseline="0" dirty="0" smtClean="0">
                          <a:latin typeface="XCCW Joined 1a" panose="03050602040000000000"/>
                        </a:rPr>
                        <a:t>me </a:t>
                      </a:r>
                      <a:r>
                        <a:rPr lang="en-GB" sz="2400" baseline="0" dirty="0" smtClean="0">
                          <a:latin typeface="XCCW Joined 1a" panose="03050602040000000000"/>
                        </a:rPr>
                        <a:t>and a member of the </a:t>
                      </a:r>
                      <a:r>
                        <a:rPr lang="en-GB" sz="2400" baseline="0" dirty="0" smtClean="0">
                          <a:latin typeface="XCCW Joined 1a" panose="03050602040000000000"/>
                        </a:rPr>
                        <a:t>Senior Leadership Team</a:t>
                      </a:r>
                      <a:r>
                        <a:rPr lang="en-GB" sz="2400" baseline="0" dirty="0" smtClean="0">
                          <a:latin typeface="XCCW Joined 1a" panose="03050602040000000000"/>
                        </a:rPr>
                        <a:t>. </a:t>
                      </a:r>
                      <a:endParaRPr lang="en-GB" sz="2400" dirty="0">
                        <a:latin typeface="XCCW Joined 1a" panose="0305060204000000000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659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15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</a:rPr>
              <a:t>Key dates and Questions</a:t>
            </a:r>
            <a:r>
              <a:rPr lang="en-GB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384" y="1325563"/>
            <a:ext cx="11732820" cy="5460275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GB" altLang="en-US" sz="2900" dirty="0" smtClean="0">
                <a:latin typeface="XCCW Joined 1a" panose="03050602040000000000" pitchFamily="66" charset="0"/>
              </a:rPr>
              <a:t>Key dates:</a:t>
            </a:r>
          </a:p>
        </p:txBody>
      </p:sp>
      <p:pic>
        <p:nvPicPr>
          <p:cNvPr id="1026" name="Picture 2" descr="Question Mark What Sticker for iOS &amp; Android | GIPH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66" y="4820193"/>
            <a:ext cx="2495005" cy="249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510523"/>
              </p:ext>
            </p:extLst>
          </p:nvPr>
        </p:nvGraphicFramePr>
        <p:xfrm>
          <a:off x="410739" y="2076993"/>
          <a:ext cx="11370521" cy="2743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18779">
                  <a:extLst>
                    <a:ext uri="{9D8B030D-6E8A-4147-A177-3AD203B41FA5}">
                      <a16:colId xmlns:a16="http://schemas.microsoft.com/office/drawing/2014/main" val="942187219"/>
                    </a:ext>
                  </a:extLst>
                </a:gridCol>
                <a:gridCol w="3656129">
                  <a:extLst>
                    <a:ext uri="{9D8B030D-6E8A-4147-A177-3AD203B41FA5}">
                      <a16:colId xmlns:a16="http://schemas.microsoft.com/office/drawing/2014/main" val="2635966536"/>
                    </a:ext>
                  </a:extLst>
                </a:gridCol>
                <a:gridCol w="3895613">
                  <a:extLst>
                    <a:ext uri="{9D8B030D-6E8A-4147-A177-3AD203B41FA5}">
                      <a16:colId xmlns:a16="http://schemas.microsoft.com/office/drawing/2014/main" val="1826395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XCCW Joined 1a" panose="03050602040000000000" pitchFamily="66" charset="0"/>
                        </a:rPr>
                        <a:t>October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4</a:t>
                      </a:r>
                      <a:r>
                        <a:rPr lang="en-GB" sz="2000" baseline="30000" dirty="0">
                          <a:effectLst/>
                          <a:latin typeface="XCCW Joined 1a" panose="03050602040000000000" pitchFamily="66" charset="0"/>
                        </a:rPr>
                        <a:t>th</a:t>
                      </a: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 – Meet the teacher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18</a:t>
                      </a:r>
                      <a:r>
                        <a:rPr lang="en-GB" sz="2000" baseline="30000" dirty="0">
                          <a:effectLst/>
                          <a:latin typeface="XCCW Joined 1a" panose="03050602040000000000" pitchFamily="66" charset="0"/>
                        </a:rPr>
                        <a:t>th</a:t>
                      </a: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 – Trip to Arundel Wetlands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20</a:t>
                      </a:r>
                      <a:r>
                        <a:rPr lang="en-GB" sz="2000" baseline="30000" dirty="0">
                          <a:effectLst/>
                          <a:latin typeface="XCCW Joined 1a" panose="03050602040000000000" pitchFamily="66" charset="0"/>
                        </a:rPr>
                        <a:t>th</a:t>
                      </a: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 – INSET Day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23</a:t>
                      </a:r>
                      <a:r>
                        <a:rPr lang="en-GB" sz="2000" baseline="30000" dirty="0">
                          <a:effectLst/>
                          <a:latin typeface="XCCW Joined 1a" panose="03050602040000000000" pitchFamily="66" charset="0"/>
                        </a:rPr>
                        <a:t>rd</a:t>
                      </a: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 – 26</a:t>
                      </a:r>
                      <a:r>
                        <a:rPr lang="en-GB" sz="2000" baseline="30000" dirty="0">
                          <a:effectLst/>
                          <a:latin typeface="XCCW Joined 1a" panose="03050602040000000000" pitchFamily="66" charset="0"/>
                        </a:rPr>
                        <a:t>th</a:t>
                      </a: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 – Half Term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30</a:t>
                      </a:r>
                      <a:r>
                        <a:rPr lang="en-GB" sz="2000" baseline="30000" dirty="0">
                          <a:effectLst/>
                          <a:latin typeface="XCCW Joined 1a" panose="03050602040000000000" pitchFamily="66" charset="0"/>
                        </a:rPr>
                        <a:t>th</a:t>
                      </a: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 – Return to school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30</a:t>
                      </a:r>
                      <a:r>
                        <a:rPr lang="en-GB" sz="2000" baseline="30000" dirty="0">
                          <a:effectLst/>
                          <a:latin typeface="XCCW Joined 1a" panose="03050602040000000000" pitchFamily="66" charset="0"/>
                        </a:rPr>
                        <a:t>th</a:t>
                      </a: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 – Flu Sprays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 </a:t>
                      </a:r>
                      <a:endParaRPr lang="en-GB" sz="2000" dirty="0">
                        <a:effectLst/>
                        <a:latin typeface="XCCW Joined 1a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XCCW Joined 1a" panose="03050602040000000000" pitchFamily="66" charset="0"/>
                        </a:rPr>
                        <a:t>November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7</a:t>
                      </a:r>
                      <a:r>
                        <a:rPr lang="en-GB" sz="2000" baseline="30000" dirty="0">
                          <a:effectLst/>
                          <a:latin typeface="XCCW Joined 1a" panose="03050602040000000000" pitchFamily="66" charset="0"/>
                        </a:rPr>
                        <a:t>th</a:t>
                      </a: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 – </a:t>
                      </a: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Parents’ </a:t>
                      </a: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Evening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9</a:t>
                      </a:r>
                      <a:r>
                        <a:rPr lang="en-GB" sz="2000" baseline="30000" dirty="0">
                          <a:effectLst/>
                          <a:latin typeface="XCCW Joined 1a" panose="03050602040000000000" pitchFamily="66" charset="0"/>
                        </a:rPr>
                        <a:t>th</a:t>
                      </a: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 – </a:t>
                      </a: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Parents’ </a:t>
                      </a: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Evening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10</a:t>
                      </a:r>
                      <a:r>
                        <a:rPr lang="en-GB" sz="2000" baseline="30000" dirty="0">
                          <a:effectLst/>
                          <a:latin typeface="XCCW Joined 1a" panose="03050602040000000000" pitchFamily="66" charset="0"/>
                        </a:rPr>
                        <a:t>th</a:t>
                      </a: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 – Firework display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W/c.13</a:t>
                      </a:r>
                      <a:r>
                        <a:rPr lang="en-GB" sz="2000" baseline="30000" dirty="0" smtClean="0">
                          <a:effectLst/>
                          <a:latin typeface="XCCW Joined 1a" panose="03050602040000000000" pitchFamily="66" charset="0"/>
                        </a:rPr>
                        <a:t>th </a:t>
                      </a: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–Anti-bullying </a:t>
                      </a: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week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17</a:t>
                      </a:r>
                      <a:r>
                        <a:rPr lang="en-GB" sz="2000" baseline="30000" dirty="0">
                          <a:effectLst/>
                          <a:latin typeface="XCCW Joined 1a" panose="03050602040000000000" pitchFamily="66" charset="0"/>
                        </a:rPr>
                        <a:t>th</a:t>
                      </a: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 – Children in Need non-uniform day</a:t>
                      </a:r>
                      <a:endParaRPr lang="en-GB" sz="2000" dirty="0">
                        <a:effectLst/>
                        <a:latin typeface="XCCW Joined 1a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XCCW Joined 1a" panose="03050602040000000000" pitchFamily="66" charset="0"/>
                        </a:rPr>
                        <a:t>December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14</a:t>
                      </a:r>
                      <a:r>
                        <a:rPr lang="en-GB" sz="2000" baseline="30000" dirty="0">
                          <a:effectLst/>
                          <a:latin typeface="XCCW Joined 1a" panose="03050602040000000000" pitchFamily="66" charset="0"/>
                        </a:rPr>
                        <a:t>th</a:t>
                      </a: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 – Pantomime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14</a:t>
                      </a:r>
                      <a:r>
                        <a:rPr lang="en-GB" sz="2000" baseline="30000" dirty="0">
                          <a:effectLst/>
                          <a:latin typeface="XCCW Joined 1a" panose="03050602040000000000" pitchFamily="66" charset="0"/>
                        </a:rPr>
                        <a:t>th</a:t>
                      </a: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 – Christmas meal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15</a:t>
                      </a:r>
                      <a:r>
                        <a:rPr lang="en-GB" sz="2000" baseline="30000" dirty="0">
                          <a:effectLst/>
                          <a:latin typeface="XCCW Joined 1a" panose="03050602040000000000" pitchFamily="66" charset="0"/>
                        </a:rPr>
                        <a:t>th</a:t>
                      </a: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 – </a:t>
                      </a: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Christmas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          Eucharist</a:t>
                      </a:r>
                      <a:endParaRPr lang="en-GB" sz="20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15</a:t>
                      </a:r>
                      <a:r>
                        <a:rPr lang="en-GB" sz="2000" baseline="30000" dirty="0">
                          <a:effectLst/>
                          <a:latin typeface="XCCW Joined 1a" panose="03050602040000000000" pitchFamily="66" charset="0"/>
                        </a:rPr>
                        <a:t>th</a:t>
                      </a: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 – Class Party</a:t>
                      </a:r>
                      <a:endParaRPr lang="en-GB" sz="2000" dirty="0">
                        <a:effectLst/>
                        <a:latin typeface="XCCW Joined 1a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3534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0739" y="5368834"/>
            <a:ext cx="9171460" cy="12618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XCCW Joined 1a" panose="03050602040000000000" pitchFamily="66" charset="0"/>
              </a:rPr>
              <a:t>Any queries or concerns, please email me on the </a:t>
            </a:r>
          </a:p>
          <a:p>
            <a:pPr algn="ctr"/>
            <a:r>
              <a:rPr lang="en-GB" sz="2000" dirty="0" smtClean="0">
                <a:latin typeface="XCCW Joined 1a" panose="03050602040000000000" pitchFamily="66" charset="0"/>
              </a:rPr>
              <a:t>class email:</a:t>
            </a:r>
          </a:p>
          <a:p>
            <a:pPr algn="ctr"/>
            <a:endParaRPr lang="en-GB" dirty="0">
              <a:latin typeface="XCCW Joined 1a" panose="03050602040000000000" pitchFamily="66" charset="0"/>
            </a:endParaRPr>
          </a:p>
          <a:p>
            <a:pPr algn="ctr"/>
            <a:r>
              <a:rPr lang="en-GB" dirty="0" smtClean="0">
                <a:latin typeface="XCCW Joined 1a" panose="03050602040000000000" pitchFamily="66" charset="0"/>
              </a:rPr>
              <a:t>nz@stmarysprimarypulborough.co.uk</a:t>
            </a:r>
            <a:endParaRPr lang="en-GB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13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05" y="182880"/>
            <a:ext cx="10515600" cy="1325563"/>
          </a:xfrm>
        </p:spPr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</a:rPr>
              <a:t>Our Topics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248443"/>
              </p:ext>
            </p:extLst>
          </p:nvPr>
        </p:nvGraphicFramePr>
        <p:xfrm>
          <a:off x="1926771" y="1999826"/>
          <a:ext cx="7994468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9054">
                  <a:extLst>
                    <a:ext uri="{9D8B030D-6E8A-4147-A177-3AD203B41FA5}">
                      <a16:colId xmlns:a16="http://schemas.microsoft.com/office/drawing/2014/main" val="3095194882"/>
                    </a:ext>
                  </a:extLst>
                </a:gridCol>
                <a:gridCol w="5255414">
                  <a:extLst>
                    <a:ext uri="{9D8B030D-6E8A-4147-A177-3AD203B41FA5}">
                      <a16:colId xmlns:a16="http://schemas.microsoft.com/office/drawing/2014/main" val="32094224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kern="120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Autumn 1</a:t>
                      </a:r>
                      <a:endParaRPr lang="en-GB" sz="3200" kern="120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XCCW Joined 1a" panose="03050602040000000000" pitchFamily="66" charset="0"/>
                        </a:rPr>
                        <a:t>Stone Age</a:t>
                      </a:r>
                      <a:endParaRPr lang="en-GB" sz="3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06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kern="120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Autumn 2</a:t>
                      </a:r>
                      <a:endParaRPr lang="en-GB" sz="3200" kern="120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XCCW Joined 1a" panose="03050602040000000000" pitchFamily="66" charset="0"/>
                        </a:rPr>
                        <a:t>Flow!</a:t>
                      </a:r>
                      <a:endParaRPr lang="en-GB" sz="3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655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kern="120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Spring 1</a:t>
                      </a:r>
                      <a:endParaRPr lang="en-GB" sz="3200" kern="120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XCCW Joined 1a" panose="03050602040000000000" pitchFamily="66" charset="0"/>
                        </a:rPr>
                        <a:t>Predators</a:t>
                      </a:r>
                      <a:r>
                        <a:rPr lang="en-GB" sz="3200" baseline="0" dirty="0" smtClean="0">
                          <a:latin typeface="XCCW Joined 1a" panose="03050602040000000000" pitchFamily="66" charset="0"/>
                        </a:rPr>
                        <a:t> and Prey</a:t>
                      </a:r>
                      <a:endParaRPr lang="en-GB" sz="3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771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kern="120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Spring 2</a:t>
                      </a:r>
                      <a:endParaRPr lang="en-GB" sz="3200" kern="120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XCCW Joined 1a" panose="03050602040000000000" pitchFamily="66" charset="0"/>
                        </a:rPr>
                        <a:t>Urban Pioneers</a:t>
                      </a:r>
                      <a:endParaRPr lang="en-GB" sz="3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912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kern="120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Summer 1</a:t>
                      </a:r>
                      <a:endParaRPr lang="en-GB" sz="3200" kern="120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XCCW Joined 1a" panose="03050602040000000000" pitchFamily="66" charset="0"/>
                        </a:rPr>
                        <a:t>Tremors</a:t>
                      </a:r>
                      <a:endParaRPr lang="en-GB" sz="3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280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kern="120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Summer 2</a:t>
                      </a:r>
                      <a:endParaRPr lang="en-GB" sz="3200" kern="120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XCCW Joined 1a" panose="03050602040000000000" pitchFamily="66" charset="0"/>
                        </a:rPr>
                        <a:t>Romans</a:t>
                      </a:r>
                      <a:endParaRPr lang="en-GB" sz="3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681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274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012" y="7729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  <a:ea typeface="+mn-ea"/>
                <a:cs typeface="+mn-cs"/>
              </a:rPr>
              <a:t>Typical NZ Class </a:t>
            </a:r>
            <a:r>
              <a:rPr lang="en-GB" sz="4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  <a:ea typeface="+mn-ea"/>
                <a:cs typeface="+mn-cs"/>
              </a:rPr>
              <a:t>Timetable</a:t>
            </a:r>
            <a:endParaRPr lang="en-GB" sz="45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CCW Joined 1a" panose="03050602040000000000" pitchFamily="66" charset="0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011680" y="1301046"/>
            <a:ext cx="83732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201" y="1209606"/>
            <a:ext cx="9733222" cy="542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27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476591"/>
              </p:ext>
            </p:extLst>
          </p:nvPr>
        </p:nvGraphicFramePr>
        <p:xfrm>
          <a:off x="391886" y="472734"/>
          <a:ext cx="11471562" cy="553617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70308">
                  <a:extLst>
                    <a:ext uri="{9D8B030D-6E8A-4147-A177-3AD203B41FA5}">
                      <a16:colId xmlns:a16="http://schemas.microsoft.com/office/drawing/2014/main" val="410778127"/>
                    </a:ext>
                  </a:extLst>
                </a:gridCol>
                <a:gridCol w="2777155">
                  <a:extLst>
                    <a:ext uri="{9D8B030D-6E8A-4147-A177-3AD203B41FA5}">
                      <a16:colId xmlns:a16="http://schemas.microsoft.com/office/drawing/2014/main" val="1983045071"/>
                    </a:ext>
                  </a:extLst>
                </a:gridCol>
                <a:gridCol w="3824099">
                  <a:extLst>
                    <a:ext uri="{9D8B030D-6E8A-4147-A177-3AD203B41FA5}">
                      <a16:colId xmlns:a16="http://schemas.microsoft.com/office/drawing/2014/main" val="2517981922"/>
                    </a:ext>
                  </a:extLst>
                </a:gridCol>
              </a:tblGrid>
              <a:tr h="55361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English – </a:t>
                      </a:r>
                      <a:endParaRPr lang="en-GB" sz="18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8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1</a:t>
                      </a:r>
                      <a:r>
                        <a:rPr lang="en-GB" sz="1800" baseline="30000" dirty="0">
                          <a:effectLst/>
                          <a:latin typeface="XCCW Joined 1a" panose="03050602040000000000" pitchFamily="66" charset="0"/>
                        </a:rPr>
                        <a:t>st</a:t>
                      </a: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 half term: </a:t>
                      </a:r>
                      <a:endParaRPr lang="en-GB" sz="18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effectLst/>
                          <a:latin typeface="XCCW Joined 1a" panose="03050602040000000000" pitchFamily="66" charset="0"/>
                        </a:rPr>
                        <a:t>‘How to wash a woolly mammoth’ – Instructional writing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effectLst/>
                          <a:latin typeface="XCCW Joined 1a" panose="03050602040000000000" pitchFamily="66" charset="0"/>
                        </a:rPr>
                        <a:t>‘Stone Age Boy’ - Narrative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8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2</a:t>
                      </a:r>
                      <a:r>
                        <a:rPr lang="en-GB" sz="1800" baseline="30000" dirty="0">
                          <a:effectLst/>
                          <a:latin typeface="XCCW Joined 1a" panose="03050602040000000000" pitchFamily="66" charset="0"/>
                        </a:rPr>
                        <a:t>nd</a:t>
                      </a: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 half term: </a:t>
                      </a:r>
                      <a:endParaRPr lang="en-GB" sz="18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effectLst/>
                          <a:latin typeface="XCCW Joined 1a" panose="03050602040000000000" pitchFamily="66" charset="0"/>
                        </a:rPr>
                        <a:t>‘Stick Man’ – Play scripts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effectLst/>
                          <a:latin typeface="XCCW Joined 1a" panose="03050602040000000000" pitchFamily="66" charset="0"/>
                        </a:rPr>
                        <a:t>Poetry about rivers.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effectLst/>
                          <a:latin typeface="XCCW Joined 1a" panose="03050602040000000000" pitchFamily="66" charset="0"/>
                        </a:rPr>
                        <a:t>Poetry about</a:t>
                      </a:r>
                      <a:r>
                        <a:rPr lang="en-GB" sz="1800" baseline="0" dirty="0" smtClean="0">
                          <a:effectLst/>
                          <a:latin typeface="XCCW Joined 1a" panose="03050602040000000000" pitchFamily="66" charset="0"/>
                        </a:rPr>
                        <a:t> Christmas</a:t>
                      </a:r>
                      <a:endParaRPr lang="en-GB" sz="1800" dirty="0" smtClean="0">
                        <a:effectLst/>
                        <a:latin typeface="XCCW Joined 1a" panose="03050602040000000000" pitchFamily="66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Maths – </a:t>
                      </a:r>
                      <a:endParaRPr lang="en-GB" sz="18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8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1</a:t>
                      </a:r>
                      <a:r>
                        <a:rPr lang="en-GB" sz="1800" baseline="30000" dirty="0">
                          <a:effectLst/>
                          <a:latin typeface="XCCW Joined 1a" panose="03050602040000000000" pitchFamily="66" charset="0"/>
                        </a:rPr>
                        <a:t>st</a:t>
                      </a: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 half term: </a:t>
                      </a:r>
                      <a:endParaRPr lang="en-GB" sz="28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Place Value</a:t>
                      </a:r>
                      <a:endParaRPr lang="en-GB" sz="28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Addition and </a:t>
                      </a:r>
                      <a:r>
                        <a:rPr lang="en-GB" sz="1800" dirty="0" smtClean="0">
                          <a:effectLst/>
                          <a:latin typeface="XCCW Joined 1a" panose="03050602040000000000" pitchFamily="66" charset="0"/>
                        </a:rPr>
                        <a:t>Subtraction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28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2</a:t>
                      </a:r>
                      <a:r>
                        <a:rPr lang="en-GB" sz="1800" baseline="30000" dirty="0">
                          <a:effectLst/>
                          <a:latin typeface="XCCW Joined 1a" panose="03050602040000000000" pitchFamily="66" charset="0"/>
                        </a:rPr>
                        <a:t>nd</a:t>
                      </a: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 half term:</a:t>
                      </a:r>
                      <a:endParaRPr lang="en-GB" sz="28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Addition and Subtraction</a:t>
                      </a:r>
                      <a:endParaRPr lang="en-GB" sz="28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Multiplication and Division</a:t>
                      </a:r>
                      <a:endParaRPr lang="en-GB" sz="2800" b="0" dirty="0">
                        <a:effectLst/>
                        <a:latin typeface="XCCW Joined 1a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Science – </a:t>
                      </a:r>
                      <a:endParaRPr lang="en-GB" sz="18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8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1</a:t>
                      </a:r>
                      <a:r>
                        <a:rPr lang="en-GB" sz="1800" baseline="30000" dirty="0">
                          <a:effectLst/>
                          <a:latin typeface="XCCW Joined 1a" panose="03050602040000000000" pitchFamily="66" charset="0"/>
                        </a:rPr>
                        <a:t>st</a:t>
                      </a: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 half term: </a:t>
                      </a:r>
                      <a:endParaRPr lang="en-GB" sz="18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Rocks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 - Formation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 of rocks – Starburst rocks!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 - Uses of rocks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 - Classifying and grouping rocks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 - Investigations</a:t>
                      </a: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XCCW Joined 1a" panose="03050602040000000000" pitchFamily="66" charset="0"/>
                        <a:ea typeface="+mn-ea"/>
                        <a:cs typeface="+mn-cs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XCCW Joined 1a" panose="03050602040000000000" pitchFamily="66" charset="0"/>
                        <a:ea typeface="+mn-ea"/>
                        <a:cs typeface="+mn-cs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800" kern="1200" dirty="0">
                        <a:solidFill>
                          <a:schemeClr val="tx1"/>
                        </a:solidFill>
                        <a:effectLst/>
                        <a:latin typeface="XCCW Joined 1a" panose="03050602040000000000" pitchFamily="66" charset="0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2</a:t>
                      </a:r>
                      <a:r>
                        <a:rPr lang="en-GB" sz="1800" baseline="30000" dirty="0">
                          <a:effectLst/>
                          <a:latin typeface="XCCW Joined 1a" panose="03050602040000000000" pitchFamily="66" charset="0"/>
                        </a:rPr>
                        <a:t>nd</a:t>
                      </a:r>
                      <a:r>
                        <a:rPr lang="en-GB" sz="1800" dirty="0">
                          <a:effectLst/>
                          <a:latin typeface="XCCW Joined 1a" panose="03050602040000000000" pitchFamily="66" charset="0"/>
                        </a:rPr>
                        <a:t> half term: </a:t>
                      </a:r>
                      <a:endParaRPr lang="en-GB" sz="18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effectLst/>
                          <a:latin typeface="XCCW Joined 1a" panose="03050602040000000000" pitchFamily="66" charset="0"/>
                        </a:rPr>
                        <a:t> Forces</a:t>
                      </a:r>
                      <a:r>
                        <a:rPr lang="en-GB" sz="1800" baseline="0" dirty="0" smtClean="0">
                          <a:effectLst/>
                          <a:latin typeface="XCCW Joined 1a" panose="03050602040000000000" pitchFamily="66" charset="0"/>
                        </a:rPr>
                        <a:t> and Magnets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800" b="0" baseline="0" dirty="0" smtClean="0">
                          <a:effectLst/>
                          <a:latin typeface="XCCW Joined 1a" panose="03050602040000000000" pitchFamily="66" charset="0"/>
                          <a:ea typeface="Times New Roman" panose="02020603050405020304" pitchFamily="18" charset="0"/>
                        </a:rPr>
                        <a:t> - Poles – attract and repel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800" b="0" baseline="0" dirty="0" smtClean="0">
                          <a:effectLst/>
                          <a:latin typeface="XCCW Joined 1a" panose="03050602040000000000" pitchFamily="66" charset="0"/>
                          <a:ea typeface="Times New Roman" panose="02020603050405020304" pitchFamily="18" charset="0"/>
                        </a:rPr>
                        <a:t> - Pushing and pulling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800" b="0" baseline="0" dirty="0" smtClean="0">
                          <a:effectLst/>
                          <a:latin typeface="XCCW Joined 1a" panose="03050602040000000000" pitchFamily="66" charset="0"/>
                          <a:ea typeface="Times New Roman" panose="02020603050405020304" pitchFamily="18" charset="0"/>
                        </a:rPr>
                        <a:t> - Investigations</a:t>
                      </a:r>
                      <a:endParaRPr lang="en-GB" sz="2800" b="0" dirty="0">
                        <a:effectLst/>
                        <a:latin typeface="XCCW Joined 1a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662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361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775313"/>
              </p:ext>
            </p:extLst>
          </p:nvPr>
        </p:nvGraphicFramePr>
        <p:xfrm>
          <a:off x="385948" y="412074"/>
          <a:ext cx="11351623" cy="5791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994952">
                  <a:extLst>
                    <a:ext uri="{9D8B030D-6E8A-4147-A177-3AD203B41FA5}">
                      <a16:colId xmlns:a16="http://schemas.microsoft.com/office/drawing/2014/main" val="451491106"/>
                    </a:ext>
                  </a:extLst>
                </a:gridCol>
                <a:gridCol w="3572555">
                  <a:extLst>
                    <a:ext uri="{9D8B030D-6E8A-4147-A177-3AD203B41FA5}">
                      <a16:colId xmlns:a16="http://schemas.microsoft.com/office/drawing/2014/main" val="3109325004"/>
                    </a:ext>
                  </a:extLst>
                </a:gridCol>
                <a:gridCol w="3784116">
                  <a:extLst>
                    <a:ext uri="{9D8B030D-6E8A-4147-A177-3AD203B41FA5}">
                      <a16:colId xmlns:a16="http://schemas.microsoft.com/office/drawing/2014/main" val="8549633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PE </a:t>
                      </a: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–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1</a:t>
                      </a:r>
                      <a:r>
                        <a:rPr lang="en-GB" sz="2000" baseline="30000" dirty="0">
                          <a:effectLst/>
                          <a:latin typeface="XCCW Joined 1a" panose="03050602040000000000" pitchFamily="66" charset="0"/>
                        </a:rPr>
                        <a:t>st</a:t>
                      </a: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 half term: </a:t>
                      </a:r>
                      <a:endParaRPr lang="en-GB" sz="20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Swimming – Tuesday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Hockey - Friday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2</a:t>
                      </a:r>
                      <a:r>
                        <a:rPr lang="en-GB" sz="2000" baseline="30000" dirty="0">
                          <a:effectLst/>
                          <a:latin typeface="XCCW Joined 1a" panose="03050602040000000000" pitchFamily="66" charset="0"/>
                        </a:rPr>
                        <a:t>nd</a:t>
                      </a: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 half term: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Dance – Wednesday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Netball - Friday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XCCW Joined 1a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Spanish </a:t>
                      </a: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–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The children will be taught Spanish each week by Miss Bell.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Greetings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numbers </a:t>
                      </a: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up to 12</a:t>
                      </a: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,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naming </a:t>
                      </a: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colours </a:t>
                      </a:r>
                      <a:endParaRPr lang="en-GB" sz="20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finding </a:t>
                      </a: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out about Christmas in Spain.</a:t>
                      </a:r>
                      <a:endParaRPr lang="en-GB" sz="2000" dirty="0">
                        <a:effectLst/>
                        <a:latin typeface="XCCW Joined 1a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History – </a:t>
                      </a:r>
                      <a:endParaRPr lang="en-GB" sz="20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1</a:t>
                      </a:r>
                      <a:r>
                        <a:rPr lang="en-GB" sz="2000" baseline="30000" dirty="0">
                          <a:effectLst/>
                          <a:latin typeface="XCCW Joined 1a" panose="03050602040000000000" pitchFamily="66" charset="0"/>
                        </a:rPr>
                        <a:t>st</a:t>
                      </a: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 half term: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XCCW Joined 1a" panose="03050602040000000000" pitchFamily="66" charset="0"/>
                        </a:rPr>
                        <a:t>Stone Age</a:t>
                      </a: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!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Archaeologists</a:t>
                      </a:r>
                      <a:r>
                        <a:rPr lang="en-GB" sz="2000" baseline="0" dirty="0" smtClean="0">
                          <a:effectLst/>
                          <a:latin typeface="XCCW Joined 1a" panose="03050602040000000000" pitchFamily="66" charset="0"/>
                        </a:rPr>
                        <a:t> and primary sources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err="1" smtClean="0">
                          <a:effectLst/>
                          <a:latin typeface="XCCW Joined 1a" panose="03050602040000000000" pitchFamily="66" charset="0"/>
                        </a:rPr>
                        <a:t>Skara</a:t>
                      </a: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 Brae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Dwellings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Diets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Monuments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Cheddar Man</a:t>
                      </a:r>
                      <a:endParaRPr lang="en-GB" sz="2000" dirty="0">
                        <a:effectLst/>
                        <a:latin typeface="XCCW Joined 1a" panose="03050602040000000000" pitchFamily="66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9127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Geography –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2</a:t>
                      </a:r>
                      <a:r>
                        <a:rPr lang="en-GB" sz="2000" baseline="30000" dirty="0" smtClean="0">
                          <a:effectLst/>
                          <a:latin typeface="XCCW Joined 1a" panose="03050602040000000000" pitchFamily="66" charset="0"/>
                        </a:rPr>
                        <a:t>nd</a:t>
                      </a: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 half term: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</a:rPr>
                        <a:t>Flow!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effectLst/>
                          <a:latin typeface="XCCW Joined 1a" panose="03050602040000000000" pitchFamily="66" charset="0"/>
                          <a:ea typeface="Times New Roman" panose="02020603050405020304" pitchFamily="18" charset="0"/>
                        </a:rPr>
                        <a:t>River</a:t>
                      </a:r>
                      <a:r>
                        <a:rPr lang="en-GB" sz="2000" baseline="0" dirty="0" smtClean="0">
                          <a:effectLst/>
                          <a:latin typeface="XCCW Joined 1a" panose="03050602040000000000" pitchFamily="66" charset="0"/>
                          <a:ea typeface="Times New Roman" panose="02020603050405020304" pitchFamily="18" charset="0"/>
                        </a:rPr>
                        <a:t> systems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>
                          <a:effectLst/>
                          <a:latin typeface="XCCW Joined 1a" panose="03050602040000000000" pitchFamily="66" charset="0"/>
                          <a:ea typeface="Times New Roman" panose="02020603050405020304" pitchFamily="18" charset="0"/>
                        </a:rPr>
                        <a:t>Local rivers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>
                          <a:effectLst/>
                          <a:latin typeface="XCCW Joined 1a" panose="03050602040000000000" pitchFamily="66" charset="0"/>
                          <a:ea typeface="Times New Roman" panose="02020603050405020304" pitchFamily="18" charset="0"/>
                        </a:rPr>
                        <a:t>Famous rivers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2000" dirty="0">
                        <a:effectLst/>
                        <a:latin typeface="XCCW Joined 1a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Art –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000" kern="1200" dirty="0" smtClean="0">
                        <a:solidFill>
                          <a:schemeClr val="tx1"/>
                        </a:solidFill>
                        <a:effectLst/>
                        <a:latin typeface="XCCW Joined 1a" panose="03050602040000000000" pitchFamily="66" charset="0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1st half term: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‘The</a:t>
                      </a:r>
                      <a:r>
                        <a:rPr lang="en-GB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 First Drawing’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Warm and cool colours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Cave paintings</a:t>
                      </a:r>
                      <a:endParaRPr lang="en-GB" sz="2000" kern="1200" dirty="0" smtClean="0">
                        <a:solidFill>
                          <a:schemeClr val="tx1"/>
                        </a:solidFill>
                        <a:effectLst/>
                        <a:latin typeface="XCCW Joined 1a" panose="03050602040000000000" pitchFamily="66" charset="0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XCCW Joined 1a" panose="03050602040000000000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D&amp;T –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000" kern="1200" dirty="0" smtClean="0">
                        <a:solidFill>
                          <a:schemeClr val="tx1"/>
                        </a:solidFill>
                        <a:effectLst/>
                        <a:latin typeface="XCCW Joined 1a" panose="03050602040000000000" pitchFamily="66" charset="0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2nd half term: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Water wheels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XCCW Joined 1a" panose="03050602040000000000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500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791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407200"/>
              </p:ext>
            </p:extLst>
          </p:nvPr>
        </p:nvGraphicFramePr>
        <p:xfrm>
          <a:off x="483326" y="578826"/>
          <a:ext cx="11064239" cy="5486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82388">
                  <a:extLst>
                    <a:ext uri="{9D8B030D-6E8A-4147-A177-3AD203B41FA5}">
                      <a16:colId xmlns:a16="http://schemas.microsoft.com/office/drawing/2014/main" val="4074549900"/>
                    </a:ext>
                  </a:extLst>
                </a:gridCol>
                <a:gridCol w="2547257">
                  <a:extLst>
                    <a:ext uri="{9D8B030D-6E8A-4147-A177-3AD203B41FA5}">
                      <a16:colId xmlns:a16="http://schemas.microsoft.com/office/drawing/2014/main" val="2037215519"/>
                    </a:ext>
                  </a:extLst>
                </a:gridCol>
                <a:gridCol w="2456061">
                  <a:extLst>
                    <a:ext uri="{9D8B030D-6E8A-4147-A177-3AD203B41FA5}">
                      <a16:colId xmlns:a16="http://schemas.microsoft.com/office/drawing/2014/main" val="1535422114"/>
                    </a:ext>
                  </a:extLst>
                </a:gridCol>
                <a:gridCol w="3278533">
                  <a:extLst>
                    <a:ext uri="{9D8B030D-6E8A-4147-A177-3AD203B41FA5}">
                      <a16:colId xmlns:a16="http://schemas.microsoft.com/office/drawing/2014/main" val="16638026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XCCW Joined 1a" panose="03050602040000000000" pitchFamily="66" charset="0"/>
                        </a:rPr>
                        <a:t>RE </a:t>
                      </a:r>
                      <a:r>
                        <a:rPr lang="en-GB" sz="2400" dirty="0" smtClean="0">
                          <a:effectLst/>
                          <a:latin typeface="XCCW Joined 1a" panose="03050602040000000000" pitchFamily="66" charset="0"/>
                        </a:rPr>
                        <a:t>–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XCCW Joined 1a" panose="03050602040000000000" pitchFamily="66" charset="0"/>
                        </a:rPr>
                        <a:t>1</a:t>
                      </a:r>
                      <a:r>
                        <a:rPr lang="en-GB" sz="2400" baseline="30000" dirty="0">
                          <a:effectLst/>
                          <a:latin typeface="XCCW Joined 1a" panose="03050602040000000000" pitchFamily="66" charset="0"/>
                        </a:rPr>
                        <a:t>st</a:t>
                      </a:r>
                      <a:r>
                        <a:rPr lang="en-GB" sz="2400" dirty="0">
                          <a:effectLst/>
                          <a:latin typeface="XCCW Joined 1a" panose="03050602040000000000" pitchFamily="66" charset="0"/>
                        </a:rPr>
                        <a:t> half term</a:t>
                      </a:r>
                      <a:r>
                        <a:rPr lang="en-GB" sz="2400" dirty="0" smtClean="0">
                          <a:effectLst/>
                          <a:latin typeface="XCCW Joined 1a" panose="03050602040000000000" pitchFamily="66" charset="0"/>
                        </a:rPr>
                        <a:t>: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>
                          <a:effectLst/>
                          <a:latin typeface="XCCW Joined 1a" panose="03050602040000000000" pitchFamily="66" charset="0"/>
                        </a:rPr>
                        <a:t>Christianity – The Creation Story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>
                          <a:effectLst/>
                          <a:latin typeface="XCCW Joined 1a" panose="03050602040000000000" pitchFamily="66" charset="0"/>
                        </a:rPr>
                        <a:t>Hinduism - Dharma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>
                          <a:effectLst/>
                          <a:latin typeface="XCCW Joined 1a" panose="03050602040000000000" pitchFamily="66" charset="0"/>
                        </a:rPr>
                        <a:t>2</a:t>
                      </a:r>
                      <a:r>
                        <a:rPr lang="en-GB" sz="2400" baseline="30000" dirty="0">
                          <a:effectLst/>
                          <a:latin typeface="XCCW Joined 1a" panose="03050602040000000000" pitchFamily="66" charset="0"/>
                        </a:rPr>
                        <a:t>nd</a:t>
                      </a:r>
                      <a:r>
                        <a:rPr lang="en-GB" sz="2400" dirty="0">
                          <a:effectLst/>
                          <a:latin typeface="XCCW Joined 1a" panose="03050602040000000000" pitchFamily="66" charset="0"/>
                        </a:rPr>
                        <a:t> half term: </a:t>
                      </a:r>
                      <a:r>
                        <a:rPr lang="en-GB" sz="2400" dirty="0" smtClean="0">
                          <a:effectLst/>
                          <a:latin typeface="XCCW Joined 1a" panose="03050602040000000000" pitchFamily="66" charset="0"/>
                        </a:rPr>
                        <a:t>Christianity - Incarnation</a:t>
                      </a:r>
                      <a:endParaRPr lang="en-GB" sz="2400" dirty="0">
                        <a:effectLst/>
                        <a:latin typeface="XCCW Joined 1a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XCCW Joined 1a" panose="03050602040000000000" pitchFamily="66" charset="0"/>
                        </a:rPr>
                        <a:t>Music </a:t>
                      </a:r>
                      <a:r>
                        <a:rPr lang="en-GB" sz="2400" dirty="0" smtClean="0">
                          <a:effectLst/>
                          <a:latin typeface="XCCW Joined 1a" panose="03050602040000000000" pitchFamily="66" charset="0"/>
                        </a:rPr>
                        <a:t>–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XCCW Joined 1a" panose="03050602040000000000" pitchFamily="66" charset="0"/>
                        </a:rPr>
                        <a:t> </a:t>
                      </a:r>
                      <a:endParaRPr lang="en-GB" sz="24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XCCW Joined 1a" panose="03050602040000000000" pitchFamily="66" charset="0"/>
                        </a:rPr>
                        <a:t>1</a:t>
                      </a:r>
                      <a:r>
                        <a:rPr lang="en-GB" sz="2400" baseline="30000" dirty="0">
                          <a:effectLst/>
                          <a:latin typeface="XCCW Joined 1a" panose="03050602040000000000" pitchFamily="66" charset="0"/>
                        </a:rPr>
                        <a:t>st</a:t>
                      </a:r>
                      <a:r>
                        <a:rPr lang="en-GB" sz="2400" dirty="0">
                          <a:effectLst/>
                          <a:latin typeface="XCCW Joined 1a" panose="03050602040000000000" pitchFamily="66" charset="0"/>
                        </a:rPr>
                        <a:t> half term: We will be learning a song called ‘Let your Spirit Fly’. </a:t>
                      </a:r>
                      <a:endParaRPr lang="en-GB" sz="24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XCCW Joined 1a" panose="03050602040000000000" pitchFamily="66" charset="0"/>
                        </a:rPr>
                        <a:t>2</a:t>
                      </a:r>
                      <a:r>
                        <a:rPr lang="en-GB" sz="2400" baseline="30000" dirty="0">
                          <a:effectLst/>
                          <a:latin typeface="XCCW Joined 1a" panose="03050602040000000000" pitchFamily="66" charset="0"/>
                        </a:rPr>
                        <a:t>nd</a:t>
                      </a:r>
                      <a:r>
                        <a:rPr lang="en-GB" sz="2400" dirty="0">
                          <a:effectLst/>
                          <a:latin typeface="XCCW Joined 1a" panose="03050602040000000000" pitchFamily="66" charset="0"/>
                        </a:rPr>
                        <a:t> half term: We will be learning how to play the </a:t>
                      </a:r>
                      <a:r>
                        <a:rPr lang="en-GB" sz="2400" dirty="0" smtClean="0">
                          <a:effectLst/>
                          <a:latin typeface="XCCW Joined 1a" panose="03050602040000000000" pitchFamily="66" charset="0"/>
                        </a:rPr>
                        <a:t>glockenspiel</a:t>
                      </a:r>
                      <a:r>
                        <a:rPr lang="en-GB" sz="2400" dirty="0">
                          <a:effectLst/>
                          <a:latin typeface="XCCW Joined 1a" panose="03050602040000000000" pitchFamily="66" charset="0"/>
                        </a:rPr>
                        <a:t>.</a:t>
                      </a:r>
                      <a:endParaRPr lang="en-GB" sz="2400" dirty="0">
                        <a:effectLst/>
                        <a:latin typeface="XCCW Joined 1a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XCCW Joined 1a" panose="03050602040000000000" pitchFamily="66" charset="0"/>
                        </a:rPr>
                        <a:t>Computing – </a:t>
                      </a:r>
                      <a:endParaRPr lang="en-GB" sz="24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  <a:latin typeface="XCCW Joined 1a" panose="03050602040000000000" pitchFamily="66" charset="0"/>
                        </a:rPr>
                        <a:t>1</a:t>
                      </a:r>
                      <a:r>
                        <a:rPr lang="en-GB" sz="2400" baseline="30000" dirty="0">
                          <a:effectLst/>
                          <a:latin typeface="XCCW Joined 1a" panose="03050602040000000000" pitchFamily="66" charset="0"/>
                        </a:rPr>
                        <a:t>st</a:t>
                      </a:r>
                      <a:r>
                        <a:rPr lang="en-GB" sz="2400" dirty="0">
                          <a:effectLst/>
                          <a:latin typeface="XCCW Joined 1a" panose="03050602040000000000" pitchFamily="66" charset="0"/>
                        </a:rPr>
                        <a:t> half term: </a:t>
                      </a:r>
                      <a:endParaRPr lang="en-GB" sz="24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dirty="0" smtClean="0">
                          <a:effectLst/>
                          <a:latin typeface="XCCW Joined 1a" panose="03050602040000000000" pitchFamily="66" charset="0"/>
                        </a:rPr>
                        <a:t>Online</a:t>
                      </a:r>
                      <a:r>
                        <a:rPr lang="en-GB" sz="2400" baseline="0" dirty="0" smtClean="0">
                          <a:effectLst/>
                          <a:latin typeface="XCCW Joined 1a" panose="03050602040000000000" pitchFamily="66" charset="0"/>
                        </a:rPr>
                        <a:t> safety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  <a:latin typeface="XCCW Joined 1a" panose="03050602040000000000" pitchFamily="66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effectLst/>
                          <a:latin typeface="XCCW Joined 1a" panose="03050602040000000000" pitchFamily="66" charset="0"/>
                        </a:rPr>
                        <a:t>2</a:t>
                      </a:r>
                      <a:r>
                        <a:rPr lang="en-GB" sz="2400" baseline="30000" dirty="0" smtClean="0">
                          <a:effectLst/>
                          <a:latin typeface="XCCW Joined 1a" panose="03050602040000000000" pitchFamily="66" charset="0"/>
                        </a:rPr>
                        <a:t>nd</a:t>
                      </a:r>
                      <a:r>
                        <a:rPr lang="en-GB" sz="2400" dirty="0" smtClean="0">
                          <a:effectLst/>
                          <a:latin typeface="XCCW Joined 1a" panose="03050602040000000000" pitchFamily="66" charset="0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XCCW Joined 1a" panose="03050602040000000000" pitchFamily="66" charset="0"/>
                        </a:rPr>
                        <a:t>half term: </a:t>
                      </a:r>
                      <a:endParaRPr lang="en-GB" sz="24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dirty="0" smtClean="0">
                          <a:effectLst/>
                          <a:latin typeface="XCCW Joined 1a" panose="03050602040000000000" pitchFamily="66" charset="0"/>
                        </a:rPr>
                        <a:t>Coding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kern="1200" dirty="0" smtClean="0">
                          <a:effectLst/>
                          <a:latin typeface="XCCW Joined 1a" panose="03050602040000000000" pitchFamily="66" charset="0"/>
                        </a:rPr>
                        <a:t>RHE</a:t>
                      </a:r>
                      <a:r>
                        <a:rPr lang="en-GB" sz="2400" kern="1200" baseline="0" dirty="0" smtClean="0">
                          <a:effectLst/>
                          <a:latin typeface="XCCW Joined 1a" panose="03050602040000000000" pitchFamily="66" charset="0"/>
                        </a:rPr>
                        <a:t> – </a:t>
                      </a:r>
                    </a:p>
                    <a:p>
                      <a:endParaRPr lang="en-GB" sz="2400" kern="1200" baseline="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r>
                        <a:rPr lang="en-GB" sz="2400" kern="1200" dirty="0" smtClean="0">
                          <a:effectLst/>
                          <a:latin typeface="XCCW Joined 1a" panose="03050602040000000000" pitchFamily="66" charset="0"/>
                        </a:rPr>
                        <a:t>1</a:t>
                      </a:r>
                      <a:r>
                        <a:rPr lang="en-GB" sz="2400" kern="1200" baseline="30000" dirty="0" smtClean="0">
                          <a:effectLst/>
                          <a:latin typeface="XCCW Joined 1a" panose="03050602040000000000" pitchFamily="66" charset="0"/>
                        </a:rPr>
                        <a:t>st</a:t>
                      </a:r>
                      <a:r>
                        <a:rPr lang="en-GB" sz="2400" kern="1200" dirty="0" smtClean="0">
                          <a:effectLst/>
                          <a:latin typeface="XCCW Joined 1a" panose="03050602040000000000" pitchFamily="66" charset="0"/>
                        </a:rPr>
                        <a:t> half term: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kern="1200" dirty="0" smtClean="0">
                          <a:effectLst/>
                          <a:latin typeface="XCCW Joined 1a" panose="03050602040000000000" pitchFamily="66" charset="0"/>
                        </a:rPr>
                        <a:t>Drugs and Tobacco. </a:t>
                      </a:r>
                    </a:p>
                    <a:p>
                      <a:endParaRPr lang="en-GB" sz="2400" kern="12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r>
                        <a:rPr lang="en-GB" sz="2400" kern="1200" dirty="0" smtClean="0">
                          <a:effectLst/>
                          <a:latin typeface="XCCW Joined 1a" panose="03050602040000000000" pitchFamily="66" charset="0"/>
                        </a:rPr>
                        <a:t>2</a:t>
                      </a:r>
                      <a:r>
                        <a:rPr lang="en-GB" sz="2400" kern="1200" baseline="30000" dirty="0" smtClean="0">
                          <a:effectLst/>
                          <a:latin typeface="XCCW Joined 1a" panose="03050602040000000000" pitchFamily="66" charset="0"/>
                        </a:rPr>
                        <a:t>nd</a:t>
                      </a:r>
                      <a:r>
                        <a:rPr lang="en-GB" sz="2400" kern="1200" dirty="0" smtClean="0">
                          <a:effectLst/>
                          <a:latin typeface="XCCW Joined 1a" panose="03050602040000000000" pitchFamily="66" charset="0"/>
                        </a:rPr>
                        <a:t> half term: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kern="1200" dirty="0" smtClean="0">
                          <a:effectLst/>
                          <a:latin typeface="XCCW Joined 1a" panose="03050602040000000000" pitchFamily="66" charset="0"/>
                        </a:rPr>
                        <a:t>Bullying. </a:t>
                      </a:r>
                    </a:p>
                    <a:p>
                      <a:endParaRPr lang="en-GB" sz="2400" kern="1200" dirty="0" smtClean="0">
                        <a:effectLst/>
                        <a:latin typeface="XCCW Joined 1a" panose="03050602040000000000" pitchFamily="66" charset="0"/>
                      </a:endParaRPr>
                    </a:p>
                    <a:p>
                      <a:r>
                        <a:rPr lang="en-GB" sz="2000" kern="1200" dirty="0" smtClean="0">
                          <a:effectLst/>
                          <a:latin typeface="XCCW Joined 1a" panose="03050602040000000000" pitchFamily="66" charset="0"/>
                        </a:rPr>
                        <a:t>Please note that all RHE lessons follow our curriculum and </a:t>
                      </a:r>
                    </a:p>
                    <a:p>
                      <a:r>
                        <a:rPr lang="en-GB" sz="2000" kern="1200" dirty="0" smtClean="0">
                          <a:effectLst/>
                          <a:latin typeface="XCCW Joined 1a" panose="03050602040000000000" pitchFamily="66" charset="0"/>
                        </a:rPr>
                        <a:t>are age-appropriate</a:t>
                      </a:r>
                      <a:endParaRPr lang="en-GB" sz="2000" dirty="0">
                        <a:effectLst/>
                        <a:latin typeface="XCCW Joined 1a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174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111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366" y="0"/>
            <a:ext cx="10515600" cy="1325563"/>
          </a:xfrm>
        </p:spPr>
        <p:txBody>
          <a:bodyPr/>
          <a:lstStyle/>
          <a:p>
            <a:pPr algn="ctr"/>
            <a:r>
              <a:rPr lang="en-GB" sz="4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  <a:ea typeface="+mn-ea"/>
                <a:cs typeface="+mn-cs"/>
              </a:rPr>
              <a:t>Routines</a:t>
            </a:r>
            <a:endParaRPr lang="en-GB" sz="45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CCW Joined 1a" panose="03050602040000000000" pitchFamily="66" charset="0"/>
              <a:ea typeface="+mn-ea"/>
              <a:cs typeface="+mn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689368"/>
              </p:ext>
            </p:extLst>
          </p:nvPr>
        </p:nvGraphicFramePr>
        <p:xfrm>
          <a:off x="423949" y="909320"/>
          <a:ext cx="11312433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114">
                  <a:extLst>
                    <a:ext uri="{9D8B030D-6E8A-4147-A177-3AD203B41FA5}">
                      <a16:colId xmlns:a16="http://schemas.microsoft.com/office/drawing/2014/main" val="81210435"/>
                    </a:ext>
                  </a:extLst>
                </a:gridCol>
                <a:gridCol w="3380508">
                  <a:extLst>
                    <a:ext uri="{9D8B030D-6E8A-4147-A177-3AD203B41FA5}">
                      <a16:colId xmlns:a16="http://schemas.microsoft.com/office/drawing/2014/main" val="1973247733"/>
                    </a:ext>
                  </a:extLst>
                </a:gridCol>
                <a:gridCol w="3770811">
                  <a:extLst>
                    <a:ext uri="{9D8B030D-6E8A-4147-A177-3AD203B41FA5}">
                      <a16:colId xmlns:a16="http://schemas.microsoft.com/office/drawing/2014/main" val="3000991530"/>
                    </a:ext>
                  </a:extLst>
                </a:gridCol>
              </a:tblGrid>
              <a:tr h="35663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XCCW Joined 1a" panose="03050602040000000000" pitchFamily="66" charset="0"/>
                        </a:rPr>
                        <a:t>Times</a:t>
                      </a:r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 Tables</a:t>
                      </a:r>
                      <a:endParaRPr lang="en-GB" dirty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XCCW Joined 1a" panose="03050602040000000000" pitchFamily="66" charset="0"/>
                        </a:rPr>
                        <a:t>Spellings</a:t>
                      </a:r>
                      <a:endParaRPr lang="en-GB" dirty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mtClean="0">
                          <a:latin typeface="XCCW Joined 1a" panose="03050602040000000000" pitchFamily="66" charset="0"/>
                        </a:rPr>
                        <a:t>Reading Logs</a:t>
                      </a:r>
                      <a:endParaRPr lang="en-GB" dirty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955372"/>
                  </a:ext>
                </a:extLst>
              </a:tr>
              <a:tr h="5438704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XCCW Joined 1a" panose="03050602040000000000" pitchFamily="66" charset="0"/>
                        </a:rPr>
                        <a:t>There will be an increased focus on times tables in Year 3. </a:t>
                      </a:r>
                    </a:p>
                    <a:p>
                      <a:r>
                        <a:rPr lang="en-GB" dirty="0" smtClean="0">
                          <a:latin typeface="XCCW Joined 1a" panose="03050602040000000000" pitchFamily="66" charset="0"/>
                        </a:rPr>
                        <a:t>We will be testing the children each week</a:t>
                      </a:r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 on their understanding and will also be participating in </a:t>
                      </a:r>
                      <a:r>
                        <a:rPr lang="en-GB" baseline="0" smtClean="0">
                          <a:latin typeface="XCCW Joined 1a" panose="03050602040000000000" pitchFamily="66" charset="0"/>
                        </a:rPr>
                        <a:t>daily Maths </a:t>
                      </a:r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fluency lessons, called Maths Flash. </a:t>
                      </a:r>
                    </a:p>
                    <a:p>
                      <a:endParaRPr lang="en-GB" baseline="0" dirty="0" smtClean="0">
                        <a:latin typeface="XCCW Joined 1a" panose="03050602040000000000" pitchFamily="66" charset="0"/>
                      </a:endParaRPr>
                    </a:p>
                    <a:p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There are lots of ways to practise times tables at home. </a:t>
                      </a:r>
                    </a:p>
                    <a:p>
                      <a:endParaRPr lang="en-GB" baseline="0" dirty="0" smtClean="0">
                        <a:latin typeface="XCCW Joined 1a" panose="03050602040000000000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TT </a:t>
                      </a:r>
                      <a:r>
                        <a:rPr lang="en-GB" baseline="0" dirty="0" err="1" smtClean="0">
                          <a:latin typeface="XCCW Joined 1a" panose="03050602040000000000" pitchFamily="66" charset="0"/>
                        </a:rPr>
                        <a:t>Rockstars</a:t>
                      </a:r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baseline="0" dirty="0" smtClean="0">
                        <a:latin typeface="XCCW Joined 1a" panose="03050602040000000000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Online games – Bowling, Angry Andy must have Candy, Caterpillar carnage</a:t>
                      </a:r>
                      <a:endParaRPr lang="en-GB" dirty="0" smtClean="0">
                        <a:latin typeface="XCCW Joined 1a" panose="03050602040000000000" pitchFamily="66" charset="0"/>
                      </a:endParaRPr>
                    </a:p>
                    <a:p>
                      <a:endParaRPr lang="en-GB" dirty="0" smtClean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XCCW Joined 1a" panose="03050602040000000000" pitchFamily="66" charset="0"/>
                        </a:rPr>
                        <a:t>Spellings</a:t>
                      </a:r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 will be handed out on a Monday and will be tested the following Monday. </a:t>
                      </a:r>
                    </a:p>
                    <a:p>
                      <a:endParaRPr lang="en-GB" baseline="0" dirty="0" smtClean="0">
                        <a:latin typeface="XCCW Joined 1a" panose="03050602040000000000" pitchFamily="66" charset="0"/>
                      </a:endParaRPr>
                    </a:p>
                    <a:p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All spellings are adapted to suit the need of each individual child, providing familiarity and challenge. </a:t>
                      </a:r>
                      <a:endParaRPr lang="en-GB" dirty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XCCW Joined 1a" panose="03050602040000000000" pitchFamily="66" charset="0"/>
                        </a:rPr>
                        <a:t>Reading logs will be collected in and</a:t>
                      </a:r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 checked everyday. </a:t>
                      </a:r>
                    </a:p>
                    <a:p>
                      <a:endParaRPr lang="en-GB" baseline="0" dirty="0" smtClean="0">
                        <a:latin typeface="XCCW Joined 1a" panose="03050602040000000000" pitchFamily="66" charset="0"/>
                      </a:endParaRPr>
                    </a:p>
                    <a:p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Dojos will be awarded for children who are reading at home. </a:t>
                      </a:r>
                    </a:p>
                    <a:p>
                      <a:endParaRPr lang="en-GB" baseline="0" dirty="0" smtClean="0">
                        <a:latin typeface="XCCW Joined 1a" panose="03050602040000000000" pitchFamily="66" charset="0"/>
                      </a:endParaRPr>
                    </a:p>
                    <a:p>
                      <a:r>
                        <a:rPr lang="en-GB" baseline="0" dirty="0" smtClean="0">
                          <a:latin typeface="XCCW Joined 1a" panose="03050602040000000000" pitchFamily="66" charset="0"/>
                        </a:rPr>
                        <a:t>Please ensure that reading is recorded in logs. Your child can write it in themselves if they wish. </a:t>
                      </a:r>
                      <a:endParaRPr lang="en-GB" dirty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654246"/>
                  </a:ext>
                </a:extLst>
              </a:tr>
            </a:tbl>
          </a:graphicData>
        </a:graphic>
      </p:graphicFrame>
      <p:pic>
        <p:nvPicPr>
          <p:cNvPr id="1028" name="Picture 4" descr="Spellings | The Academy of Cuxton School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223" y="5429705"/>
            <a:ext cx="1947640" cy="127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enefits of Reading - My Pen My Frie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076" y="5504256"/>
            <a:ext cx="1914064" cy="1171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Time Tables Rock Stars » Elmwood Junior Schoo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229" y="4696715"/>
            <a:ext cx="1300752" cy="94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63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8224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</a:rPr>
              <a:t>Routines</a:t>
            </a:r>
            <a:endParaRPr lang="en-GB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CCW Joined 1a" panose="03050602040000000000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910360"/>
              </p:ext>
            </p:extLst>
          </p:nvPr>
        </p:nvGraphicFramePr>
        <p:xfrm>
          <a:off x="627017" y="1507808"/>
          <a:ext cx="11430000" cy="3444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314">
                  <a:extLst>
                    <a:ext uri="{9D8B030D-6E8A-4147-A177-3AD203B41FA5}">
                      <a16:colId xmlns:a16="http://schemas.microsoft.com/office/drawing/2014/main" val="2103358280"/>
                    </a:ext>
                  </a:extLst>
                </a:gridCol>
                <a:gridCol w="3135086">
                  <a:extLst>
                    <a:ext uri="{9D8B030D-6E8A-4147-A177-3AD203B41FA5}">
                      <a16:colId xmlns:a16="http://schemas.microsoft.com/office/drawing/2014/main" val="1246799607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17066041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XCCW Joined 1a" panose="03050602040000000000" pitchFamily="66" charset="0"/>
                        </a:rPr>
                        <a:t>Water</a:t>
                      </a:r>
                      <a:r>
                        <a:rPr lang="en-GB" sz="2000" baseline="0" dirty="0" smtClean="0">
                          <a:latin typeface="XCCW Joined 1a" panose="03050602040000000000" pitchFamily="66" charset="0"/>
                        </a:rPr>
                        <a:t> Bottle</a:t>
                      </a:r>
                    </a:p>
                    <a:p>
                      <a:r>
                        <a:rPr lang="en-GB" sz="2000" baseline="0" dirty="0" smtClean="0">
                          <a:latin typeface="XCCW Joined 1a" panose="03050602040000000000" pitchFamily="66" charset="0"/>
                        </a:rPr>
                        <a:t>Please ensure that your child has their water bottle with them each day. </a:t>
                      </a:r>
                      <a:endParaRPr lang="en-GB" sz="20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XCCW Joined 1a" panose="03050602040000000000" pitchFamily="66" charset="0"/>
                        </a:rPr>
                        <a:t>Snack </a:t>
                      </a:r>
                    </a:p>
                    <a:p>
                      <a:r>
                        <a:rPr lang="en-GB" sz="2000" dirty="0" smtClean="0">
                          <a:latin typeface="XCCW Joined 1a" panose="03050602040000000000" pitchFamily="66" charset="0"/>
                        </a:rPr>
                        <a:t>Please ensure</a:t>
                      </a:r>
                      <a:r>
                        <a:rPr lang="en-GB" sz="2000" baseline="0" dirty="0" smtClean="0">
                          <a:latin typeface="XCCW Joined 1a" panose="03050602040000000000" pitchFamily="66" charset="0"/>
                        </a:rPr>
                        <a:t> that your child comes to school with a piece of fruit or vegetable or a cereal bar. </a:t>
                      </a:r>
                    </a:p>
                    <a:p>
                      <a:endParaRPr lang="en-GB" sz="2000" baseline="0" dirty="0" smtClean="0">
                        <a:latin typeface="XCCW Joined 1a" panose="03050602040000000000" pitchFamily="66" charset="0"/>
                      </a:endParaRPr>
                    </a:p>
                    <a:p>
                      <a:r>
                        <a:rPr lang="en-GB" sz="2000" baseline="0" dirty="0" smtClean="0">
                          <a:latin typeface="XCCW Joined 1a" panose="03050602040000000000" pitchFamily="66" charset="0"/>
                        </a:rPr>
                        <a:t>Please also note that we are a </a:t>
                      </a:r>
                      <a:r>
                        <a:rPr lang="en-GB" sz="2000" b="1" baseline="0" dirty="0" smtClean="0">
                          <a:latin typeface="XCCW Joined 1a" panose="03050602040000000000" pitchFamily="66" charset="0"/>
                        </a:rPr>
                        <a:t>nut-free</a:t>
                      </a:r>
                      <a:r>
                        <a:rPr lang="en-GB" sz="2000" baseline="0" dirty="0" smtClean="0">
                          <a:latin typeface="XCCW Joined 1a" panose="03050602040000000000" pitchFamily="66" charset="0"/>
                        </a:rPr>
                        <a:t> school. </a:t>
                      </a:r>
                      <a:endParaRPr lang="en-GB" sz="20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XCCW Joined 1a" panose="03050602040000000000" pitchFamily="66" charset="0"/>
                        </a:rPr>
                        <a:t>Homework</a:t>
                      </a:r>
                    </a:p>
                    <a:p>
                      <a:r>
                        <a:rPr lang="en-GB" sz="2000" dirty="0" smtClean="0">
                          <a:latin typeface="XCCW Joined 1a" panose="03050602040000000000" pitchFamily="66" charset="0"/>
                        </a:rPr>
                        <a:t>The</a:t>
                      </a:r>
                      <a:r>
                        <a:rPr lang="en-GB" sz="2000" baseline="0" dirty="0" smtClean="0">
                          <a:latin typeface="XCCW Joined 1a" panose="03050602040000000000" pitchFamily="66" charset="0"/>
                        </a:rPr>
                        <a:t> homework grid will be available through Google Classroom. </a:t>
                      </a:r>
                    </a:p>
                    <a:p>
                      <a:endParaRPr lang="en-GB" sz="2000" baseline="0" dirty="0" smtClean="0">
                        <a:latin typeface="XCCW Joined 1a" panose="03050602040000000000" pitchFamily="66" charset="0"/>
                      </a:endParaRPr>
                    </a:p>
                    <a:p>
                      <a:r>
                        <a:rPr lang="en-GB" sz="2000" baseline="0" dirty="0" smtClean="0">
                          <a:latin typeface="XCCW Joined 1a" panose="03050602040000000000" pitchFamily="66" charset="0"/>
                        </a:rPr>
                        <a:t>I have also sent out a hard copy. </a:t>
                      </a:r>
                    </a:p>
                    <a:p>
                      <a:endParaRPr lang="en-GB" sz="2000" baseline="0" dirty="0" smtClean="0">
                        <a:latin typeface="XCCW Joined 1a" panose="03050602040000000000" pitchFamily="66" charset="0"/>
                      </a:endParaRPr>
                    </a:p>
                    <a:p>
                      <a:r>
                        <a:rPr lang="en-GB" sz="2000" baseline="0" dirty="0" smtClean="0">
                          <a:latin typeface="XCCW Joined 1a" panose="03050602040000000000" pitchFamily="66" charset="0"/>
                        </a:rPr>
                        <a:t>Please submit your child’s learning through GC or through the class email:</a:t>
                      </a:r>
                    </a:p>
                    <a:p>
                      <a:endParaRPr lang="en-GB" sz="1100" baseline="0" dirty="0" smtClean="0">
                        <a:latin typeface="XCCW Joined 1a" panose="03050602040000000000" pitchFamily="66" charset="0"/>
                      </a:endParaRPr>
                    </a:p>
                    <a:p>
                      <a:r>
                        <a:rPr lang="en-GB" sz="2000" baseline="0" dirty="0" smtClean="0">
                          <a:latin typeface="XCCW Joined 1a" panose="03050602040000000000" pitchFamily="66" charset="0"/>
                        </a:rPr>
                        <a:t>nz@stmarysprimarypulborough.co.uk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979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2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2627" y="365126"/>
            <a:ext cx="10515600" cy="106509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</a:rPr>
              <a:t>Homework</a:t>
            </a:r>
            <a:r>
              <a:rPr lang="en-GB" sz="4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</a:rPr>
              <a:t/>
            </a:r>
            <a:br>
              <a:rPr lang="en-GB" sz="4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</a:rPr>
            </a:b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30216"/>
            <a:ext cx="10626969" cy="5052646"/>
          </a:xfrm>
        </p:spPr>
        <p:txBody>
          <a:bodyPr>
            <a:normAutofit/>
          </a:bodyPr>
          <a:lstStyle/>
          <a:p>
            <a:pPr marL="137160" indent="0">
              <a:lnSpc>
                <a:spcPct val="8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endParaRPr lang="en-GB" altLang="en-US" dirty="0">
              <a:latin typeface="Calibri" pitchFamily="34" charset="0"/>
            </a:endParaRPr>
          </a:p>
          <a:p>
            <a:pPr marL="137160" indent="0">
              <a:lnSpc>
                <a:spcPct val="8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endParaRPr lang="en-GB" altLang="en-US" dirty="0">
              <a:latin typeface="Calibri" pitchFamily="34" charset="0"/>
            </a:endParaRPr>
          </a:p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887" y="897671"/>
            <a:ext cx="8189079" cy="5870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61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1021</TotalTime>
  <Words>837</Words>
  <Application>Microsoft Office PowerPoint</Application>
  <PresentationFormat>Widescreen</PresentationFormat>
  <Paragraphs>211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XCCW Joined 1a</vt:lpstr>
      <vt:lpstr>Office Theme</vt:lpstr>
      <vt:lpstr>     </vt:lpstr>
      <vt:lpstr>Our Topics</vt:lpstr>
      <vt:lpstr>Typical NZ Class Timetable</vt:lpstr>
      <vt:lpstr>PowerPoint Presentation</vt:lpstr>
      <vt:lpstr>PowerPoint Presentation</vt:lpstr>
      <vt:lpstr>PowerPoint Presentation</vt:lpstr>
      <vt:lpstr>Routines</vt:lpstr>
      <vt:lpstr>Routines</vt:lpstr>
      <vt:lpstr>Homework </vt:lpstr>
      <vt:lpstr>Behaviour</vt:lpstr>
      <vt:lpstr>Behaviour continued</vt:lpstr>
      <vt:lpstr>Key dates and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China Class</dc:title>
  <dc:creator>Max Benson</dc:creator>
  <cp:lastModifiedBy>FHancock</cp:lastModifiedBy>
  <cp:revision>61</cp:revision>
  <dcterms:created xsi:type="dcterms:W3CDTF">2017-09-24T14:48:25Z</dcterms:created>
  <dcterms:modified xsi:type="dcterms:W3CDTF">2023-10-10T10:25:15Z</dcterms:modified>
</cp:coreProperties>
</file>