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57" r:id="rId4"/>
    <p:sldId id="272" r:id="rId5"/>
    <p:sldId id="273" r:id="rId6"/>
    <p:sldId id="274" r:id="rId7"/>
    <p:sldId id="258" r:id="rId8"/>
    <p:sldId id="262" r:id="rId9"/>
    <p:sldId id="267" r:id="rId10"/>
    <p:sldId id="266" r:id="rId11"/>
    <p:sldId id="268" r:id="rId12"/>
    <p:sldId id="27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DEEF"/>
    <a:srgbClr val="EAEFF7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5003B-33C4-4BF2-A0F0-9151811D8FFF}" type="datetimeFigureOut">
              <a:rPr lang="en-GB" smtClean="0"/>
              <a:t>10/10/2023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75F2C-3A5A-49FA-80CF-D41B41B71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549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5003B-33C4-4BF2-A0F0-9151811D8FFF}" type="datetimeFigureOut">
              <a:rPr lang="en-GB" smtClean="0"/>
              <a:t>10/10/2023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75F2C-3A5A-49FA-80CF-D41B41B71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456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5003B-33C4-4BF2-A0F0-9151811D8FFF}" type="datetimeFigureOut">
              <a:rPr lang="en-GB" smtClean="0"/>
              <a:t>10/10/2023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75F2C-3A5A-49FA-80CF-D41B41B71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1385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5003B-33C4-4BF2-A0F0-9151811D8FFF}" type="datetimeFigureOut">
              <a:rPr lang="en-GB" smtClean="0"/>
              <a:t>10/10/2023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75F2C-3A5A-49FA-80CF-D41B41B71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6592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5003B-33C4-4BF2-A0F0-9151811D8FFF}" type="datetimeFigureOut">
              <a:rPr lang="en-GB" smtClean="0"/>
              <a:t>10/10/2023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75F2C-3A5A-49FA-80CF-D41B41B71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7915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5003B-33C4-4BF2-A0F0-9151811D8FFF}" type="datetimeFigureOut">
              <a:rPr lang="en-GB" smtClean="0"/>
              <a:t>10/10/2023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75F2C-3A5A-49FA-80CF-D41B41B71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546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5003B-33C4-4BF2-A0F0-9151811D8FFF}" type="datetimeFigureOut">
              <a:rPr lang="en-GB" smtClean="0"/>
              <a:t>10/10/2023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75F2C-3A5A-49FA-80CF-D41B41B71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7301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5003B-33C4-4BF2-A0F0-9151811D8FFF}" type="datetimeFigureOut">
              <a:rPr lang="en-GB" smtClean="0"/>
              <a:t>10/10/2023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75F2C-3A5A-49FA-80CF-D41B41B71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542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5003B-33C4-4BF2-A0F0-9151811D8FFF}" type="datetimeFigureOut">
              <a:rPr lang="en-GB" smtClean="0"/>
              <a:t>10/10/2023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75F2C-3A5A-49FA-80CF-D41B41B71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9183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5003B-33C4-4BF2-A0F0-9151811D8FFF}" type="datetimeFigureOut">
              <a:rPr lang="en-GB" smtClean="0"/>
              <a:t>10/10/2023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75F2C-3A5A-49FA-80CF-D41B41B71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041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5003B-33C4-4BF2-A0F0-9151811D8FFF}" type="datetimeFigureOut">
              <a:rPr lang="en-GB" smtClean="0"/>
              <a:t>10/10/2023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75F2C-3A5A-49FA-80CF-D41B41B71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4849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A5003B-33C4-4BF2-A0F0-9151811D8FFF}" type="datetimeFigureOut">
              <a:rPr lang="en-GB" smtClean="0"/>
              <a:t>10/10/2023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675F2C-3A5A-49FA-80CF-D41B41B71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7143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>
            <a:off x="7916" y="365125"/>
            <a:ext cx="12184084" cy="6092042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0630" y="365125"/>
            <a:ext cx="12061370" cy="1325563"/>
          </a:xfrm>
        </p:spPr>
        <p:txBody>
          <a:bodyPr/>
          <a:lstStyle/>
          <a:p>
            <a:pPr algn="r"/>
            <a:r>
              <a:rPr lang="en-GB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	</a:t>
            </a:r>
            <a:endParaRPr lang="en-GB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XCCW Joined 1a" panose="03050602040000000000" pitchFamily="66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823852" y="2105829"/>
            <a:ext cx="10515600" cy="4351338"/>
          </a:xfrm>
        </p:spPr>
        <p:txBody>
          <a:bodyPr anchor="b"/>
          <a:lstStyle/>
          <a:p>
            <a:pPr marL="0" indent="0" algn="ctr">
              <a:buNone/>
            </a:pPr>
            <a:endParaRPr lang="en-GB" sz="3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en-GB" sz="3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XCCW Joined 1a" panose="03050602040000000000" pitchFamily="66" charset="0"/>
            </a:endParaRPr>
          </a:p>
          <a:p>
            <a:pPr marL="0" indent="0" algn="ctr">
              <a:buNone/>
            </a:pPr>
            <a:r>
              <a:rPr lang="en-GB" sz="3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CCW Joined 1a" panose="03050602040000000000" pitchFamily="66" charset="0"/>
              </a:rPr>
              <a:t>							2023-2024</a:t>
            </a:r>
          </a:p>
          <a:p>
            <a:pPr marL="0" indent="0" algn="ctr">
              <a:buNone/>
            </a:pPr>
            <a:endParaRPr lang="en-GB" sz="3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XCCW Joined 1a" panose="03050602040000000000" pitchFamily="66" charset="0"/>
            </a:endParaRPr>
          </a:p>
          <a:p>
            <a:pPr marL="0" indent="0" algn="ctr">
              <a:buNone/>
            </a:pPr>
            <a:r>
              <a:rPr lang="en-GB" sz="3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CCW Joined 1a" panose="03050602040000000000" pitchFamily="66" charset="0"/>
              </a:rPr>
              <a:t>						Miss Heasman</a:t>
            </a:r>
            <a:endParaRPr lang="en-GB" dirty="0">
              <a:solidFill>
                <a:schemeClr val="tx2"/>
              </a:solidFill>
              <a:latin typeface="XCCW Joined 1a" panose="03050602040000000000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31991" y="635491"/>
            <a:ext cx="11088292" cy="7848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5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CCW Joined 1a" panose="03050602040000000000" pitchFamily="66" charset="0"/>
              </a:rPr>
              <a:t>Welcome to New Zealand Class</a:t>
            </a:r>
            <a:endParaRPr lang="en-GB" sz="4500" dirty="0"/>
          </a:p>
        </p:txBody>
      </p:sp>
    </p:spTree>
    <p:extLst>
      <p:ext uri="{BB962C8B-B14F-4D97-AF65-F5344CB8AC3E}">
        <p14:creationId xmlns:p14="http://schemas.microsoft.com/office/powerpoint/2010/main" val="1962544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8304" y="0"/>
            <a:ext cx="10515600" cy="1325563"/>
          </a:xfrm>
        </p:spPr>
        <p:txBody>
          <a:bodyPr/>
          <a:lstStyle/>
          <a:p>
            <a:pPr algn="ctr"/>
            <a:r>
              <a:rPr lang="en-GB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CCW Joined 1a" panose="03050602040000000000" pitchFamily="66" charset="0"/>
              </a:rPr>
              <a:t>Behaviour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4473943"/>
              </p:ext>
            </p:extLst>
          </p:nvPr>
        </p:nvGraphicFramePr>
        <p:xfrm>
          <a:off x="691143" y="1547631"/>
          <a:ext cx="10998928" cy="3108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49732">
                  <a:extLst>
                    <a:ext uri="{9D8B030D-6E8A-4147-A177-3AD203B41FA5}">
                      <a16:colId xmlns:a16="http://schemas.microsoft.com/office/drawing/2014/main" val="141311240"/>
                    </a:ext>
                  </a:extLst>
                </a:gridCol>
                <a:gridCol w="2749732">
                  <a:extLst>
                    <a:ext uri="{9D8B030D-6E8A-4147-A177-3AD203B41FA5}">
                      <a16:colId xmlns:a16="http://schemas.microsoft.com/office/drawing/2014/main" val="3110292203"/>
                    </a:ext>
                  </a:extLst>
                </a:gridCol>
                <a:gridCol w="2749732">
                  <a:extLst>
                    <a:ext uri="{9D8B030D-6E8A-4147-A177-3AD203B41FA5}">
                      <a16:colId xmlns:a16="http://schemas.microsoft.com/office/drawing/2014/main" val="491030618"/>
                    </a:ext>
                  </a:extLst>
                </a:gridCol>
                <a:gridCol w="2749732">
                  <a:extLst>
                    <a:ext uri="{9D8B030D-6E8A-4147-A177-3AD203B41FA5}">
                      <a16:colId xmlns:a16="http://schemas.microsoft.com/office/drawing/2014/main" val="3103956874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r>
                        <a:rPr lang="en-GB" sz="2400" dirty="0" smtClean="0">
                          <a:latin typeface="XCCW Joined 1a" panose="03050602040000000000"/>
                        </a:rPr>
                        <a:t>Positive behaviour management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17429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latin typeface="XCCW Joined 1a" panose="03050602040000000000"/>
                        </a:rPr>
                        <a:t>Lots</a:t>
                      </a:r>
                      <a:r>
                        <a:rPr lang="en-GB" sz="2400" baseline="0" dirty="0" smtClean="0">
                          <a:latin typeface="XCCW Joined 1a" panose="03050602040000000000"/>
                        </a:rPr>
                        <a:t> of praise!</a:t>
                      </a:r>
                    </a:p>
                    <a:p>
                      <a:endParaRPr lang="en-GB" sz="2400" baseline="0" dirty="0" smtClean="0">
                        <a:latin typeface="XCCW Joined 1a" panose="03050602040000000000"/>
                      </a:endParaRPr>
                    </a:p>
                    <a:p>
                      <a:r>
                        <a:rPr lang="en-GB" sz="2400" baseline="0" dirty="0" smtClean="0">
                          <a:latin typeface="XCCW Joined 1a" panose="03050602040000000000"/>
                        </a:rPr>
                        <a:t>Verbal and rewards – dojos and stickers. </a:t>
                      </a:r>
                      <a:endParaRPr lang="en-GB" sz="2400" dirty="0">
                        <a:latin typeface="XCCW Joined 1a" panose="0305060204000000000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latin typeface="XCCW Joined 1a" panose="03050602040000000000"/>
                        </a:rPr>
                        <a:t>End of week</a:t>
                      </a:r>
                      <a:r>
                        <a:rPr lang="en-GB" sz="2400" baseline="0" dirty="0" smtClean="0">
                          <a:latin typeface="XCCW Joined 1a" panose="03050602040000000000"/>
                        </a:rPr>
                        <a:t> certificates – </a:t>
                      </a:r>
                    </a:p>
                    <a:p>
                      <a:endParaRPr lang="en-GB" sz="2400" baseline="0" dirty="0" smtClean="0">
                        <a:latin typeface="XCCW Joined 1a" panose="03050602040000000000"/>
                      </a:endParaRPr>
                    </a:p>
                    <a:p>
                      <a:r>
                        <a:rPr lang="en-GB" sz="2400" baseline="0" dirty="0" smtClean="0">
                          <a:latin typeface="XCCW Joined 1a" panose="03050602040000000000"/>
                        </a:rPr>
                        <a:t>Dojo champion</a:t>
                      </a:r>
                    </a:p>
                    <a:p>
                      <a:r>
                        <a:rPr lang="en-GB" sz="2400" baseline="0" dirty="0" smtClean="0">
                          <a:latin typeface="XCCW Joined 1a" panose="03050602040000000000"/>
                        </a:rPr>
                        <a:t>Star of the week</a:t>
                      </a:r>
                      <a:endParaRPr lang="en-GB" sz="2400" dirty="0">
                        <a:latin typeface="XCCW Joined 1a" panose="0305060204000000000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latin typeface="XCCW Joined 1a" panose="03050602040000000000"/>
                        </a:rPr>
                        <a:t>Badges – </a:t>
                      </a:r>
                    </a:p>
                    <a:p>
                      <a:endParaRPr lang="en-GB" sz="2400" dirty="0" smtClean="0">
                        <a:latin typeface="XCCW Joined 1a" panose="03050602040000000000"/>
                      </a:endParaRPr>
                    </a:p>
                    <a:p>
                      <a:r>
                        <a:rPr lang="en-GB" sz="2400" dirty="0" smtClean="0">
                          <a:latin typeface="XCCW Joined 1a" panose="03050602040000000000"/>
                        </a:rPr>
                        <a:t>Bronze, Silver and Gold. </a:t>
                      </a:r>
                      <a:endParaRPr lang="en-GB" sz="2400" dirty="0">
                        <a:latin typeface="XCCW Joined 1a" panose="0305060204000000000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latin typeface="XCCW Joined 1a" panose="03050602040000000000"/>
                        </a:rPr>
                        <a:t>Head teacher awards</a:t>
                      </a:r>
                    </a:p>
                    <a:p>
                      <a:endParaRPr lang="en-GB" sz="2400" dirty="0" smtClean="0">
                        <a:latin typeface="XCCW Joined 1a" panose="03050602040000000000"/>
                      </a:endParaRPr>
                    </a:p>
                    <a:p>
                      <a:r>
                        <a:rPr lang="en-GB" sz="2400" dirty="0" smtClean="0">
                          <a:latin typeface="XCCW Joined 1a" panose="03050602040000000000"/>
                        </a:rPr>
                        <a:t>Recognition in newsletter – vine leaves</a:t>
                      </a:r>
                      <a:endParaRPr lang="en-GB" sz="2400" dirty="0">
                        <a:latin typeface="XCCW Joined 1a" panose="0305060204000000000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21378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2619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CCW Joined 1a" panose="03050602040000000000" pitchFamily="66" charset="0"/>
              </a:rPr>
              <a:t>Behaviour continued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7106148"/>
              </p:ext>
            </p:extLst>
          </p:nvPr>
        </p:nvGraphicFramePr>
        <p:xfrm>
          <a:off x="439784" y="1325563"/>
          <a:ext cx="11312432" cy="457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28108">
                  <a:extLst>
                    <a:ext uri="{9D8B030D-6E8A-4147-A177-3AD203B41FA5}">
                      <a16:colId xmlns:a16="http://schemas.microsoft.com/office/drawing/2014/main" val="2189757793"/>
                    </a:ext>
                  </a:extLst>
                </a:gridCol>
                <a:gridCol w="2828108">
                  <a:extLst>
                    <a:ext uri="{9D8B030D-6E8A-4147-A177-3AD203B41FA5}">
                      <a16:colId xmlns:a16="http://schemas.microsoft.com/office/drawing/2014/main" val="32530289"/>
                    </a:ext>
                  </a:extLst>
                </a:gridCol>
                <a:gridCol w="2828108">
                  <a:extLst>
                    <a:ext uri="{9D8B030D-6E8A-4147-A177-3AD203B41FA5}">
                      <a16:colId xmlns:a16="http://schemas.microsoft.com/office/drawing/2014/main" val="2841183541"/>
                    </a:ext>
                  </a:extLst>
                </a:gridCol>
                <a:gridCol w="2828108">
                  <a:extLst>
                    <a:ext uri="{9D8B030D-6E8A-4147-A177-3AD203B41FA5}">
                      <a16:colId xmlns:a16="http://schemas.microsoft.com/office/drawing/2014/main" val="2025185667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r>
                        <a:rPr lang="en-GB" sz="2400" dirty="0" smtClean="0">
                          <a:latin typeface="XCCW Joined 1a" panose="03050602040000000000"/>
                        </a:rPr>
                        <a:t>Behaviour management</a:t>
                      </a:r>
                      <a:endParaRPr lang="en-GB" sz="2400" dirty="0">
                        <a:latin typeface="XCCW Joined 1a" panose="0305060204000000000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15168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latin typeface="XCCW Joined 1a" panose="03050602040000000000"/>
                        </a:rPr>
                        <a:t>We must follow our Golden</a:t>
                      </a:r>
                      <a:r>
                        <a:rPr lang="en-GB" sz="2400" baseline="0" dirty="0" smtClean="0">
                          <a:latin typeface="XCCW Joined 1a" panose="03050602040000000000"/>
                        </a:rPr>
                        <a:t> Rules. These are up in the classroom and are often referred to. </a:t>
                      </a:r>
                      <a:endParaRPr lang="en-GB" sz="2400" dirty="0">
                        <a:latin typeface="XCCW Joined 1a" panose="0305060204000000000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latin typeface="XCCW Joined 1a" panose="03050602040000000000"/>
                        </a:rPr>
                        <a:t>If your child does not follow the </a:t>
                      </a:r>
                      <a:r>
                        <a:rPr lang="en-GB" sz="2400" dirty="0" smtClean="0">
                          <a:latin typeface="XCCW Joined 1a" panose="03050602040000000000"/>
                        </a:rPr>
                        <a:t>Golden Rules</a:t>
                      </a:r>
                      <a:r>
                        <a:rPr lang="en-GB" sz="2400" dirty="0" smtClean="0">
                          <a:latin typeface="XCCW Joined 1a" panose="03050602040000000000"/>
                        </a:rPr>
                        <a:t>, they will lose minutes</a:t>
                      </a:r>
                      <a:r>
                        <a:rPr lang="en-GB" sz="2400" baseline="0" dirty="0" smtClean="0">
                          <a:latin typeface="XCCW Joined 1a" panose="03050602040000000000"/>
                        </a:rPr>
                        <a:t> from their break or lunch time. </a:t>
                      </a:r>
                      <a:endParaRPr lang="en-GB" sz="2400" dirty="0">
                        <a:latin typeface="XCCW Joined 1a" panose="0305060204000000000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latin typeface="XCCW Joined 1a" panose="03050602040000000000"/>
                        </a:rPr>
                        <a:t>This will result in a conversation with </a:t>
                      </a:r>
                      <a:r>
                        <a:rPr lang="en-GB" sz="2400" dirty="0" smtClean="0">
                          <a:latin typeface="XCCW Joined 1a" panose="03050602040000000000"/>
                        </a:rPr>
                        <a:t>me </a:t>
                      </a:r>
                      <a:r>
                        <a:rPr lang="en-GB" sz="2400" dirty="0" smtClean="0">
                          <a:latin typeface="XCCW Joined 1a" panose="03050602040000000000"/>
                        </a:rPr>
                        <a:t>in person or over the</a:t>
                      </a:r>
                      <a:r>
                        <a:rPr lang="en-GB" sz="2400" baseline="0" dirty="0" smtClean="0">
                          <a:latin typeface="XCCW Joined 1a" panose="03050602040000000000"/>
                        </a:rPr>
                        <a:t> phone</a:t>
                      </a:r>
                      <a:r>
                        <a:rPr lang="en-GB" sz="2400" dirty="0" smtClean="0">
                          <a:latin typeface="XCCW Joined 1a" panose="03050602040000000000"/>
                        </a:rPr>
                        <a:t>.</a:t>
                      </a:r>
                      <a:r>
                        <a:rPr lang="en-GB" sz="2400" baseline="0" dirty="0" smtClean="0">
                          <a:latin typeface="XCCW Joined 1a" panose="03050602040000000000"/>
                        </a:rPr>
                        <a:t> </a:t>
                      </a:r>
                      <a:endParaRPr lang="en-GB" sz="2400" dirty="0">
                        <a:latin typeface="XCCW Joined 1a" panose="0305060204000000000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latin typeface="XCCW Joined 1a" panose="03050602040000000000"/>
                        </a:rPr>
                        <a:t>If your child continues to </a:t>
                      </a:r>
                      <a:r>
                        <a:rPr lang="en-GB" sz="2400" dirty="0" smtClean="0">
                          <a:latin typeface="XCCW Joined 1a" panose="03050602040000000000"/>
                        </a:rPr>
                        <a:t>ignore the Golden Rules</a:t>
                      </a:r>
                      <a:r>
                        <a:rPr lang="en-GB" sz="2400" dirty="0" smtClean="0">
                          <a:latin typeface="XCCW Joined 1a" panose="03050602040000000000"/>
                        </a:rPr>
                        <a:t>, there</a:t>
                      </a:r>
                      <a:r>
                        <a:rPr lang="en-GB" sz="2400" baseline="0" dirty="0" smtClean="0">
                          <a:latin typeface="XCCW Joined 1a" panose="03050602040000000000"/>
                        </a:rPr>
                        <a:t> will be a meeting with </a:t>
                      </a:r>
                      <a:r>
                        <a:rPr lang="en-GB" sz="2400" baseline="0" dirty="0" smtClean="0">
                          <a:latin typeface="XCCW Joined 1a" panose="03050602040000000000"/>
                        </a:rPr>
                        <a:t>me </a:t>
                      </a:r>
                      <a:r>
                        <a:rPr lang="en-GB" sz="2400" baseline="0" dirty="0" smtClean="0">
                          <a:latin typeface="XCCW Joined 1a" panose="03050602040000000000"/>
                        </a:rPr>
                        <a:t>and a member of the </a:t>
                      </a:r>
                      <a:r>
                        <a:rPr lang="en-GB" sz="2400" baseline="0" dirty="0" smtClean="0">
                          <a:latin typeface="XCCW Joined 1a" panose="03050602040000000000"/>
                        </a:rPr>
                        <a:t>Senior Leadership Team</a:t>
                      </a:r>
                      <a:r>
                        <a:rPr lang="en-GB" sz="2400" baseline="0" dirty="0" smtClean="0">
                          <a:latin typeface="XCCW Joined 1a" panose="03050602040000000000"/>
                        </a:rPr>
                        <a:t>. </a:t>
                      </a:r>
                      <a:endParaRPr lang="en-GB" sz="2400" dirty="0">
                        <a:latin typeface="XCCW Joined 1a" panose="0305060204000000000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76594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6153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n-GB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CCW Joined 1a" panose="03050602040000000000" pitchFamily="66" charset="0"/>
              </a:rPr>
              <a:t>Key dates and Questions</a:t>
            </a:r>
            <a:r>
              <a:rPr lang="en-GB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CCW Joined 1a" panose="03050602040000000000" pitchFamily="66" charset="0"/>
              </a:rPr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384" y="1325563"/>
            <a:ext cx="11732820" cy="5460275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n-GB" altLang="en-US" sz="2900" dirty="0" smtClean="0">
                <a:latin typeface="XCCW Joined 1a" panose="03050602040000000000" pitchFamily="66" charset="0"/>
              </a:rPr>
              <a:t>Key dates:</a:t>
            </a:r>
          </a:p>
        </p:txBody>
      </p:sp>
      <p:pic>
        <p:nvPicPr>
          <p:cNvPr id="1026" name="Picture 2" descr="Question Mark What Sticker for iOS &amp; Android | GIPHY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7266" y="4820193"/>
            <a:ext cx="2495005" cy="2495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6510523"/>
              </p:ext>
            </p:extLst>
          </p:nvPr>
        </p:nvGraphicFramePr>
        <p:xfrm>
          <a:off x="410739" y="2076993"/>
          <a:ext cx="11370521" cy="27432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818779">
                  <a:extLst>
                    <a:ext uri="{9D8B030D-6E8A-4147-A177-3AD203B41FA5}">
                      <a16:colId xmlns:a16="http://schemas.microsoft.com/office/drawing/2014/main" val="942187219"/>
                    </a:ext>
                  </a:extLst>
                </a:gridCol>
                <a:gridCol w="3656129">
                  <a:extLst>
                    <a:ext uri="{9D8B030D-6E8A-4147-A177-3AD203B41FA5}">
                      <a16:colId xmlns:a16="http://schemas.microsoft.com/office/drawing/2014/main" val="2635966536"/>
                    </a:ext>
                  </a:extLst>
                </a:gridCol>
                <a:gridCol w="3895613">
                  <a:extLst>
                    <a:ext uri="{9D8B030D-6E8A-4147-A177-3AD203B41FA5}">
                      <a16:colId xmlns:a16="http://schemas.microsoft.com/office/drawing/2014/main" val="18263951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latin typeface="XCCW Joined 1a" panose="03050602040000000000" pitchFamily="66" charset="0"/>
                        </a:rPr>
                        <a:t>October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XCCW Joined 1a" panose="03050602040000000000" pitchFamily="66" charset="0"/>
                        </a:rPr>
                        <a:t>4</a:t>
                      </a:r>
                      <a:r>
                        <a:rPr lang="en-GB" sz="2000" baseline="30000" dirty="0">
                          <a:effectLst/>
                          <a:latin typeface="XCCW Joined 1a" panose="03050602040000000000" pitchFamily="66" charset="0"/>
                        </a:rPr>
                        <a:t>th</a:t>
                      </a:r>
                      <a:r>
                        <a:rPr lang="en-GB" sz="2000" dirty="0">
                          <a:effectLst/>
                          <a:latin typeface="XCCW Joined 1a" panose="03050602040000000000" pitchFamily="66" charset="0"/>
                        </a:rPr>
                        <a:t> – Meet the teacher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XCCW Joined 1a" panose="03050602040000000000" pitchFamily="66" charset="0"/>
                        </a:rPr>
                        <a:t>18</a:t>
                      </a:r>
                      <a:r>
                        <a:rPr lang="en-GB" sz="2000" baseline="30000" dirty="0">
                          <a:effectLst/>
                          <a:latin typeface="XCCW Joined 1a" panose="03050602040000000000" pitchFamily="66" charset="0"/>
                        </a:rPr>
                        <a:t>th</a:t>
                      </a:r>
                      <a:r>
                        <a:rPr lang="en-GB" sz="2000" dirty="0">
                          <a:effectLst/>
                          <a:latin typeface="XCCW Joined 1a" panose="03050602040000000000" pitchFamily="66" charset="0"/>
                        </a:rPr>
                        <a:t> – Trip to Arundel Wetlands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XCCW Joined 1a" panose="03050602040000000000" pitchFamily="66" charset="0"/>
                        </a:rPr>
                        <a:t>20</a:t>
                      </a:r>
                      <a:r>
                        <a:rPr lang="en-GB" sz="2000" baseline="30000" dirty="0">
                          <a:effectLst/>
                          <a:latin typeface="XCCW Joined 1a" panose="03050602040000000000" pitchFamily="66" charset="0"/>
                        </a:rPr>
                        <a:t>th</a:t>
                      </a:r>
                      <a:r>
                        <a:rPr lang="en-GB" sz="2000" dirty="0">
                          <a:effectLst/>
                          <a:latin typeface="XCCW Joined 1a" panose="03050602040000000000" pitchFamily="66" charset="0"/>
                        </a:rPr>
                        <a:t> – INSET Day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XCCW Joined 1a" panose="03050602040000000000" pitchFamily="66" charset="0"/>
                        </a:rPr>
                        <a:t>23</a:t>
                      </a:r>
                      <a:r>
                        <a:rPr lang="en-GB" sz="2000" baseline="30000" dirty="0">
                          <a:effectLst/>
                          <a:latin typeface="XCCW Joined 1a" panose="03050602040000000000" pitchFamily="66" charset="0"/>
                        </a:rPr>
                        <a:t>rd</a:t>
                      </a:r>
                      <a:r>
                        <a:rPr lang="en-GB" sz="2000" dirty="0">
                          <a:effectLst/>
                          <a:latin typeface="XCCW Joined 1a" panose="03050602040000000000" pitchFamily="66" charset="0"/>
                        </a:rPr>
                        <a:t> – 26</a:t>
                      </a:r>
                      <a:r>
                        <a:rPr lang="en-GB" sz="2000" baseline="30000" dirty="0">
                          <a:effectLst/>
                          <a:latin typeface="XCCW Joined 1a" panose="03050602040000000000" pitchFamily="66" charset="0"/>
                        </a:rPr>
                        <a:t>th</a:t>
                      </a:r>
                      <a:r>
                        <a:rPr lang="en-GB" sz="2000" dirty="0">
                          <a:effectLst/>
                          <a:latin typeface="XCCW Joined 1a" panose="03050602040000000000" pitchFamily="66" charset="0"/>
                        </a:rPr>
                        <a:t> – Half Term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XCCW Joined 1a" panose="03050602040000000000" pitchFamily="66" charset="0"/>
                        </a:rPr>
                        <a:t>30</a:t>
                      </a:r>
                      <a:r>
                        <a:rPr lang="en-GB" sz="2000" baseline="30000" dirty="0">
                          <a:effectLst/>
                          <a:latin typeface="XCCW Joined 1a" panose="03050602040000000000" pitchFamily="66" charset="0"/>
                        </a:rPr>
                        <a:t>th</a:t>
                      </a:r>
                      <a:r>
                        <a:rPr lang="en-GB" sz="2000" dirty="0">
                          <a:effectLst/>
                          <a:latin typeface="XCCW Joined 1a" panose="03050602040000000000" pitchFamily="66" charset="0"/>
                        </a:rPr>
                        <a:t> – Return to school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XCCW Joined 1a" panose="03050602040000000000" pitchFamily="66" charset="0"/>
                        </a:rPr>
                        <a:t>30</a:t>
                      </a:r>
                      <a:r>
                        <a:rPr lang="en-GB" sz="2000" baseline="30000" dirty="0">
                          <a:effectLst/>
                          <a:latin typeface="XCCW Joined 1a" panose="03050602040000000000" pitchFamily="66" charset="0"/>
                        </a:rPr>
                        <a:t>th</a:t>
                      </a:r>
                      <a:r>
                        <a:rPr lang="en-GB" sz="2000" dirty="0">
                          <a:effectLst/>
                          <a:latin typeface="XCCW Joined 1a" panose="03050602040000000000" pitchFamily="66" charset="0"/>
                        </a:rPr>
                        <a:t> – Flu Sprays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XCCW Joined 1a" panose="03050602040000000000" pitchFamily="66" charset="0"/>
                        </a:rPr>
                        <a:t> </a:t>
                      </a:r>
                      <a:endParaRPr lang="en-GB" sz="2000" dirty="0">
                        <a:effectLst/>
                        <a:latin typeface="XCCW Joined 1a" panose="03050602040000000000" pitchFamily="66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latin typeface="XCCW Joined 1a" panose="03050602040000000000" pitchFamily="66" charset="0"/>
                        </a:rPr>
                        <a:t>November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XCCW Joined 1a" panose="03050602040000000000" pitchFamily="66" charset="0"/>
                        </a:rPr>
                        <a:t>7</a:t>
                      </a:r>
                      <a:r>
                        <a:rPr lang="en-GB" sz="2000" baseline="30000" dirty="0">
                          <a:effectLst/>
                          <a:latin typeface="XCCW Joined 1a" panose="03050602040000000000" pitchFamily="66" charset="0"/>
                        </a:rPr>
                        <a:t>th</a:t>
                      </a:r>
                      <a:r>
                        <a:rPr lang="en-GB" sz="2000" dirty="0">
                          <a:effectLst/>
                          <a:latin typeface="XCCW Joined 1a" panose="03050602040000000000" pitchFamily="66" charset="0"/>
                        </a:rPr>
                        <a:t> – </a:t>
                      </a:r>
                      <a:r>
                        <a:rPr lang="en-GB" sz="2000" dirty="0" smtClean="0">
                          <a:effectLst/>
                          <a:latin typeface="XCCW Joined 1a" panose="03050602040000000000" pitchFamily="66" charset="0"/>
                        </a:rPr>
                        <a:t>Parents’ </a:t>
                      </a:r>
                      <a:r>
                        <a:rPr lang="en-GB" sz="2000" dirty="0">
                          <a:effectLst/>
                          <a:latin typeface="XCCW Joined 1a" panose="03050602040000000000" pitchFamily="66" charset="0"/>
                        </a:rPr>
                        <a:t>Evening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XCCW Joined 1a" panose="03050602040000000000" pitchFamily="66" charset="0"/>
                        </a:rPr>
                        <a:t>9</a:t>
                      </a:r>
                      <a:r>
                        <a:rPr lang="en-GB" sz="2000" baseline="30000" dirty="0">
                          <a:effectLst/>
                          <a:latin typeface="XCCW Joined 1a" panose="03050602040000000000" pitchFamily="66" charset="0"/>
                        </a:rPr>
                        <a:t>th</a:t>
                      </a:r>
                      <a:r>
                        <a:rPr lang="en-GB" sz="2000" dirty="0">
                          <a:effectLst/>
                          <a:latin typeface="XCCW Joined 1a" panose="03050602040000000000" pitchFamily="66" charset="0"/>
                        </a:rPr>
                        <a:t> – </a:t>
                      </a:r>
                      <a:r>
                        <a:rPr lang="en-GB" sz="2000" dirty="0" smtClean="0">
                          <a:effectLst/>
                          <a:latin typeface="XCCW Joined 1a" panose="03050602040000000000" pitchFamily="66" charset="0"/>
                        </a:rPr>
                        <a:t>Parents’ </a:t>
                      </a:r>
                      <a:r>
                        <a:rPr lang="en-GB" sz="2000" dirty="0">
                          <a:effectLst/>
                          <a:latin typeface="XCCW Joined 1a" panose="03050602040000000000" pitchFamily="66" charset="0"/>
                        </a:rPr>
                        <a:t>Evening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XCCW Joined 1a" panose="03050602040000000000" pitchFamily="66" charset="0"/>
                        </a:rPr>
                        <a:t>10</a:t>
                      </a:r>
                      <a:r>
                        <a:rPr lang="en-GB" sz="2000" baseline="30000" dirty="0">
                          <a:effectLst/>
                          <a:latin typeface="XCCW Joined 1a" panose="03050602040000000000" pitchFamily="66" charset="0"/>
                        </a:rPr>
                        <a:t>th</a:t>
                      </a:r>
                      <a:r>
                        <a:rPr lang="en-GB" sz="2000" dirty="0">
                          <a:effectLst/>
                          <a:latin typeface="XCCW Joined 1a" panose="03050602040000000000" pitchFamily="66" charset="0"/>
                        </a:rPr>
                        <a:t> – Firework display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XCCW Joined 1a" panose="03050602040000000000" pitchFamily="66" charset="0"/>
                        </a:rPr>
                        <a:t>W/c.13</a:t>
                      </a:r>
                      <a:r>
                        <a:rPr lang="en-GB" sz="2000" baseline="30000" dirty="0" smtClean="0">
                          <a:effectLst/>
                          <a:latin typeface="XCCW Joined 1a" panose="03050602040000000000" pitchFamily="66" charset="0"/>
                        </a:rPr>
                        <a:t>th </a:t>
                      </a:r>
                      <a:r>
                        <a:rPr lang="en-GB" sz="2000" dirty="0" smtClean="0">
                          <a:effectLst/>
                          <a:latin typeface="XCCW Joined 1a" panose="03050602040000000000" pitchFamily="66" charset="0"/>
                        </a:rPr>
                        <a:t>–Anti-bullying </a:t>
                      </a:r>
                      <a:r>
                        <a:rPr lang="en-GB" sz="2000" dirty="0">
                          <a:effectLst/>
                          <a:latin typeface="XCCW Joined 1a" panose="03050602040000000000" pitchFamily="66" charset="0"/>
                        </a:rPr>
                        <a:t>week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XCCW Joined 1a" panose="03050602040000000000" pitchFamily="66" charset="0"/>
                        </a:rPr>
                        <a:t>17</a:t>
                      </a:r>
                      <a:r>
                        <a:rPr lang="en-GB" sz="2000" baseline="30000" dirty="0">
                          <a:effectLst/>
                          <a:latin typeface="XCCW Joined 1a" panose="03050602040000000000" pitchFamily="66" charset="0"/>
                        </a:rPr>
                        <a:t>th</a:t>
                      </a:r>
                      <a:r>
                        <a:rPr lang="en-GB" sz="2000" dirty="0">
                          <a:effectLst/>
                          <a:latin typeface="XCCW Joined 1a" panose="03050602040000000000" pitchFamily="66" charset="0"/>
                        </a:rPr>
                        <a:t> – Children in Need non-uniform day</a:t>
                      </a:r>
                      <a:endParaRPr lang="en-GB" sz="2000" dirty="0">
                        <a:effectLst/>
                        <a:latin typeface="XCCW Joined 1a" panose="03050602040000000000" pitchFamily="66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latin typeface="XCCW Joined 1a" panose="03050602040000000000" pitchFamily="66" charset="0"/>
                        </a:rPr>
                        <a:t>December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XCCW Joined 1a" panose="03050602040000000000" pitchFamily="66" charset="0"/>
                        </a:rPr>
                        <a:t>14</a:t>
                      </a:r>
                      <a:r>
                        <a:rPr lang="en-GB" sz="2000" baseline="30000" dirty="0">
                          <a:effectLst/>
                          <a:latin typeface="XCCW Joined 1a" panose="03050602040000000000" pitchFamily="66" charset="0"/>
                        </a:rPr>
                        <a:t>th</a:t>
                      </a:r>
                      <a:r>
                        <a:rPr lang="en-GB" sz="2000" dirty="0">
                          <a:effectLst/>
                          <a:latin typeface="XCCW Joined 1a" panose="03050602040000000000" pitchFamily="66" charset="0"/>
                        </a:rPr>
                        <a:t> – Pantomime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XCCW Joined 1a" panose="03050602040000000000" pitchFamily="66" charset="0"/>
                        </a:rPr>
                        <a:t>14</a:t>
                      </a:r>
                      <a:r>
                        <a:rPr lang="en-GB" sz="2000" baseline="30000" dirty="0">
                          <a:effectLst/>
                          <a:latin typeface="XCCW Joined 1a" panose="03050602040000000000" pitchFamily="66" charset="0"/>
                        </a:rPr>
                        <a:t>th</a:t>
                      </a:r>
                      <a:r>
                        <a:rPr lang="en-GB" sz="2000" dirty="0">
                          <a:effectLst/>
                          <a:latin typeface="XCCW Joined 1a" panose="03050602040000000000" pitchFamily="66" charset="0"/>
                        </a:rPr>
                        <a:t> – Christmas meal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XCCW Joined 1a" panose="03050602040000000000" pitchFamily="66" charset="0"/>
                        </a:rPr>
                        <a:t>15</a:t>
                      </a:r>
                      <a:r>
                        <a:rPr lang="en-GB" sz="2000" baseline="30000" dirty="0">
                          <a:effectLst/>
                          <a:latin typeface="XCCW Joined 1a" panose="03050602040000000000" pitchFamily="66" charset="0"/>
                        </a:rPr>
                        <a:t>th</a:t>
                      </a:r>
                      <a:r>
                        <a:rPr lang="en-GB" sz="2000" dirty="0">
                          <a:effectLst/>
                          <a:latin typeface="XCCW Joined 1a" panose="03050602040000000000" pitchFamily="66" charset="0"/>
                        </a:rPr>
                        <a:t> – </a:t>
                      </a:r>
                      <a:r>
                        <a:rPr lang="en-GB" sz="2000" dirty="0" smtClean="0">
                          <a:effectLst/>
                          <a:latin typeface="XCCW Joined 1a" panose="03050602040000000000" pitchFamily="66" charset="0"/>
                        </a:rPr>
                        <a:t>Christmas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XCCW Joined 1a" panose="03050602040000000000" pitchFamily="66" charset="0"/>
                        </a:rPr>
                        <a:t>          Eucharist</a:t>
                      </a:r>
                      <a:endParaRPr lang="en-GB" sz="2000" dirty="0">
                        <a:effectLst/>
                        <a:latin typeface="XCCW Joined 1a" panose="03050602040000000000" pitchFamily="66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XCCW Joined 1a" panose="03050602040000000000" pitchFamily="66" charset="0"/>
                        </a:rPr>
                        <a:t>15</a:t>
                      </a:r>
                      <a:r>
                        <a:rPr lang="en-GB" sz="2000" baseline="30000" dirty="0">
                          <a:effectLst/>
                          <a:latin typeface="XCCW Joined 1a" panose="03050602040000000000" pitchFamily="66" charset="0"/>
                        </a:rPr>
                        <a:t>th</a:t>
                      </a:r>
                      <a:r>
                        <a:rPr lang="en-GB" sz="2000" dirty="0">
                          <a:effectLst/>
                          <a:latin typeface="XCCW Joined 1a" panose="03050602040000000000" pitchFamily="66" charset="0"/>
                        </a:rPr>
                        <a:t> – Class Party</a:t>
                      </a:r>
                      <a:endParaRPr lang="en-GB" sz="2000" dirty="0">
                        <a:effectLst/>
                        <a:latin typeface="XCCW Joined 1a" panose="03050602040000000000" pitchFamily="66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6353409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10739" y="5368834"/>
            <a:ext cx="9171460" cy="12618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XCCW Joined 1a" panose="03050602040000000000" pitchFamily="66" charset="0"/>
              </a:rPr>
              <a:t>Any queries or concerns, please email me on the </a:t>
            </a:r>
          </a:p>
          <a:p>
            <a:pPr algn="ctr"/>
            <a:r>
              <a:rPr lang="en-GB" sz="2000" dirty="0" smtClean="0">
                <a:latin typeface="XCCW Joined 1a" panose="03050602040000000000" pitchFamily="66" charset="0"/>
              </a:rPr>
              <a:t>class email:</a:t>
            </a:r>
          </a:p>
          <a:p>
            <a:pPr algn="ctr"/>
            <a:endParaRPr lang="en-GB" dirty="0">
              <a:latin typeface="XCCW Joined 1a" panose="03050602040000000000" pitchFamily="66" charset="0"/>
            </a:endParaRPr>
          </a:p>
          <a:p>
            <a:pPr algn="ctr"/>
            <a:r>
              <a:rPr lang="en-GB" dirty="0" smtClean="0">
                <a:latin typeface="XCCW Joined 1a" panose="03050602040000000000" pitchFamily="66" charset="0"/>
              </a:rPr>
              <a:t>nz@stmarysprimarypulborough.co.uk</a:t>
            </a:r>
            <a:endParaRPr lang="en-GB" dirty="0">
              <a:latin typeface="XCCW Joined 1a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6130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05" y="182880"/>
            <a:ext cx="10515600" cy="1325563"/>
          </a:xfrm>
        </p:spPr>
        <p:txBody>
          <a:bodyPr/>
          <a:lstStyle/>
          <a:p>
            <a:r>
              <a:rPr lang="en-GB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CCW Joined 1a" panose="03050602040000000000" pitchFamily="66" charset="0"/>
              </a:rPr>
              <a:t>Our Topics</a:t>
            </a:r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9248443"/>
              </p:ext>
            </p:extLst>
          </p:nvPr>
        </p:nvGraphicFramePr>
        <p:xfrm>
          <a:off x="1926771" y="1999826"/>
          <a:ext cx="7994468" cy="3474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9054">
                  <a:extLst>
                    <a:ext uri="{9D8B030D-6E8A-4147-A177-3AD203B41FA5}">
                      <a16:colId xmlns:a16="http://schemas.microsoft.com/office/drawing/2014/main" val="3095194882"/>
                    </a:ext>
                  </a:extLst>
                </a:gridCol>
                <a:gridCol w="5255414">
                  <a:extLst>
                    <a:ext uri="{9D8B030D-6E8A-4147-A177-3AD203B41FA5}">
                      <a16:colId xmlns:a16="http://schemas.microsoft.com/office/drawing/2014/main" val="32094224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3200" kern="1200" dirty="0" smtClean="0">
                          <a:solidFill>
                            <a:schemeClr val="tx1"/>
                          </a:solidFill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Autumn 1</a:t>
                      </a:r>
                      <a:endParaRPr lang="en-GB" sz="3200" kern="1200" dirty="0">
                        <a:solidFill>
                          <a:schemeClr val="tx1"/>
                        </a:solidFill>
                        <a:latin typeface="XCCW Joined 1a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3200" dirty="0" smtClean="0">
                          <a:latin typeface="XCCW Joined 1a" panose="03050602040000000000" pitchFamily="66" charset="0"/>
                        </a:rPr>
                        <a:t>Stone Age</a:t>
                      </a:r>
                      <a:endParaRPr lang="en-GB" sz="3200" dirty="0">
                        <a:latin typeface="XCCW Joined 1a" panose="03050602040000000000" pitchFamily="66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50627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200" kern="1200" dirty="0" smtClean="0">
                          <a:solidFill>
                            <a:schemeClr val="tx1"/>
                          </a:solidFill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Autumn 2</a:t>
                      </a:r>
                      <a:endParaRPr lang="en-GB" sz="3200" kern="1200" dirty="0">
                        <a:solidFill>
                          <a:schemeClr val="tx1"/>
                        </a:solidFill>
                        <a:latin typeface="XCCW Joined 1a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3200" dirty="0" smtClean="0">
                          <a:latin typeface="XCCW Joined 1a" panose="03050602040000000000" pitchFamily="66" charset="0"/>
                        </a:rPr>
                        <a:t>Flow!</a:t>
                      </a:r>
                      <a:endParaRPr lang="en-GB" sz="3200" dirty="0">
                        <a:latin typeface="XCCW Joined 1a" panose="03050602040000000000" pitchFamily="66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26550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200" kern="1200" dirty="0" smtClean="0">
                          <a:solidFill>
                            <a:schemeClr val="tx1"/>
                          </a:solidFill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Spring 1</a:t>
                      </a:r>
                      <a:endParaRPr lang="en-GB" sz="3200" kern="1200" dirty="0">
                        <a:solidFill>
                          <a:schemeClr val="tx1"/>
                        </a:solidFill>
                        <a:latin typeface="XCCW Joined 1a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3200" dirty="0" smtClean="0">
                          <a:latin typeface="XCCW Joined 1a" panose="03050602040000000000" pitchFamily="66" charset="0"/>
                        </a:rPr>
                        <a:t>Predators</a:t>
                      </a:r>
                      <a:r>
                        <a:rPr lang="en-GB" sz="3200" baseline="0" dirty="0" smtClean="0">
                          <a:latin typeface="XCCW Joined 1a" panose="03050602040000000000" pitchFamily="66" charset="0"/>
                        </a:rPr>
                        <a:t> and Prey</a:t>
                      </a:r>
                      <a:endParaRPr lang="en-GB" sz="3200" dirty="0">
                        <a:latin typeface="XCCW Joined 1a" panose="03050602040000000000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47717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200" kern="1200" dirty="0" smtClean="0">
                          <a:solidFill>
                            <a:schemeClr val="tx1"/>
                          </a:solidFill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Spring 2</a:t>
                      </a:r>
                      <a:endParaRPr lang="en-GB" sz="3200" kern="1200" dirty="0">
                        <a:solidFill>
                          <a:schemeClr val="tx1"/>
                        </a:solidFill>
                        <a:latin typeface="XCCW Joined 1a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3200" dirty="0" smtClean="0">
                          <a:latin typeface="XCCW Joined 1a" panose="03050602040000000000" pitchFamily="66" charset="0"/>
                        </a:rPr>
                        <a:t>Urban Pioneers</a:t>
                      </a:r>
                      <a:endParaRPr lang="en-GB" sz="3200" dirty="0">
                        <a:latin typeface="XCCW Joined 1a" panose="03050602040000000000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39129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200" kern="1200" dirty="0" smtClean="0">
                          <a:solidFill>
                            <a:schemeClr val="tx1"/>
                          </a:solidFill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Summer 1</a:t>
                      </a:r>
                      <a:endParaRPr lang="en-GB" sz="3200" kern="1200" dirty="0">
                        <a:solidFill>
                          <a:schemeClr val="tx1"/>
                        </a:solidFill>
                        <a:latin typeface="XCCW Joined 1a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3200" dirty="0" smtClean="0">
                          <a:latin typeface="XCCW Joined 1a" panose="03050602040000000000" pitchFamily="66" charset="0"/>
                        </a:rPr>
                        <a:t>Tremors</a:t>
                      </a:r>
                      <a:endParaRPr lang="en-GB" sz="3200" dirty="0">
                        <a:latin typeface="XCCW Joined 1a" panose="03050602040000000000" pitchFamily="66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2807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200" kern="1200" dirty="0" smtClean="0">
                          <a:solidFill>
                            <a:schemeClr val="tx1"/>
                          </a:solidFill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Summer 2</a:t>
                      </a:r>
                      <a:endParaRPr lang="en-GB" sz="3200" kern="1200" dirty="0">
                        <a:solidFill>
                          <a:schemeClr val="tx1"/>
                        </a:solidFill>
                        <a:latin typeface="XCCW Joined 1a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3200" dirty="0" smtClean="0">
                          <a:latin typeface="XCCW Joined 1a" panose="03050602040000000000" pitchFamily="66" charset="0"/>
                        </a:rPr>
                        <a:t>Romans</a:t>
                      </a:r>
                      <a:endParaRPr lang="en-GB" sz="3200" dirty="0">
                        <a:latin typeface="XCCW Joined 1a" panose="03050602040000000000" pitchFamily="66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6810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6274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9012" y="7729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45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CCW Joined 1a" panose="03050602040000000000" pitchFamily="66" charset="0"/>
                <a:ea typeface="+mn-ea"/>
                <a:cs typeface="+mn-cs"/>
              </a:rPr>
              <a:t>Typical NZ Class </a:t>
            </a:r>
            <a:r>
              <a:rPr lang="en-GB" sz="45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CCW Joined 1a" panose="03050602040000000000" pitchFamily="66" charset="0"/>
                <a:ea typeface="+mn-ea"/>
                <a:cs typeface="+mn-cs"/>
              </a:rPr>
              <a:t>Timetable</a:t>
            </a:r>
            <a:endParaRPr lang="en-GB" sz="45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XCCW Joined 1a" panose="03050602040000000000" pitchFamily="66" charset="0"/>
              <a:ea typeface="+mn-ea"/>
              <a:cs typeface="+mn-c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2011680" y="1301046"/>
            <a:ext cx="837329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0201" y="1209606"/>
            <a:ext cx="9733222" cy="5428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274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6476591"/>
              </p:ext>
            </p:extLst>
          </p:nvPr>
        </p:nvGraphicFramePr>
        <p:xfrm>
          <a:off x="391886" y="472734"/>
          <a:ext cx="11471562" cy="5536179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870308">
                  <a:extLst>
                    <a:ext uri="{9D8B030D-6E8A-4147-A177-3AD203B41FA5}">
                      <a16:colId xmlns:a16="http://schemas.microsoft.com/office/drawing/2014/main" val="410778127"/>
                    </a:ext>
                  </a:extLst>
                </a:gridCol>
                <a:gridCol w="2777155">
                  <a:extLst>
                    <a:ext uri="{9D8B030D-6E8A-4147-A177-3AD203B41FA5}">
                      <a16:colId xmlns:a16="http://schemas.microsoft.com/office/drawing/2014/main" val="1983045071"/>
                    </a:ext>
                  </a:extLst>
                </a:gridCol>
                <a:gridCol w="3824099">
                  <a:extLst>
                    <a:ext uri="{9D8B030D-6E8A-4147-A177-3AD203B41FA5}">
                      <a16:colId xmlns:a16="http://schemas.microsoft.com/office/drawing/2014/main" val="2517981922"/>
                    </a:ext>
                  </a:extLst>
                </a:gridCol>
              </a:tblGrid>
              <a:tr h="55361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XCCW Joined 1a" panose="03050602040000000000" pitchFamily="66" charset="0"/>
                        </a:rPr>
                        <a:t>English – </a:t>
                      </a:r>
                      <a:endParaRPr lang="en-GB" sz="1800" dirty="0" smtClean="0">
                        <a:effectLst/>
                        <a:latin typeface="XCCW Joined 1a" panose="03050602040000000000" pitchFamily="66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2800" dirty="0">
                        <a:effectLst/>
                        <a:latin typeface="XCCW Joined 1a" panose="03050602040000000000" pitchFamily="66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XCCW Joined 1a" panose="03050602040000000000" pitchFamily="66" charset="0"/>
                        </a:rPr>
                        <a:t>1</a:t>
                      </a:r>
                      <a:r>
                        <a:rPr lang="en-GB" sz="1800" baseline="30000" dirty="0">
                          <a:effectLst/>
                          <a:latin typeface="XCCW Joined 1a" panose="03050602040000000000" pitchFamily="66" charset="0"/>
                        </a:rPr>
                        <a:t>st</a:t>
                      </a:r>
                      <a:r>
                        <a:rPr lang="en-GB" sz="1800" dirty="0">
                          <a:effectLst/>
                          <a:latin typeface="XCCW Joined 1a" panose="03050602040000000000" pitchFamily="66" charset="0"/>
                        </a:rPr>
                        <a:t> half term: </a:t>
                      </a:r>
                      <a:endParaRPr lang="en-GB" sz="1800" dirty="0" smtClean="0">
                        <a:effectLst/>
                        <a:latin typeface="XCCW Joined 1a" panose="03050602040000000000" pitchFamily="66" charset="0"/>
                      </a:endParaRPr>
                    </a:p>
                    <a:p>
                      <a:pPr marL="285750" indent="-2857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800" dirty="0" smtClean="0">
                          <a:effectLst/>
                          <a:latin typeface="XCCW Joined 1a" panose="03050602040000000000" pitchFamily="66" charset="0"/>
                        </a:rPr>
                        <a:t>‘How to wash a woolly mammoth’ – Instructional writing</a:t>
                      </a:r>
                    </a:p>
                    <a:p>
                      <a:pPr marL="285750" indent="-2857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800" dirty="0" smtClean="0">
                          <a:effectLst/>
                          <a:latin typeface="XCCW Joined 1a" panose="03050602040000000000" pitchFamily="66" charset="0"/>
                        </a:rPr>
                        <a:t>‘Stone Age Boy’ - Narrative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2800" dirty="0">
                        <a:effectLst/>
                        <a:latin typeface="XCCW Joined 1a" panose="03050602040000000000" pitchFamily="66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XCCW Joined 1a" panose="03050602040000000000" pitchFamily="66" charset="0"/>
                        </a:rPr>
                        <a:t>2</a:t>
                      </a:r>
                      <a:r>
                        <a:rPr lang="en-GB" sz="1800" baseline="30000" dirty="0">
                          <a:effectLst/>
                          <a:latin typeface="XCCW Joined 1a" panose="03050602040000000000" pitchFamily="66" charset="0"/>
                        </a:rPr>
                        <a:t>nd</a:t>
                      </a:r>
                      <a:r>
                        <a:rPr lang="en-GB" sz="1800" dirty="0">
                          <a:effectLst/>
                          <a:latin typeface="XCCW Joined 1a" panose="03050602040000000000" pitchFamily="66" charset="0"/>
                        </a:rPr>
                        <a:t> half term: </a:t>
                      </a:r>
                      <a:endParaRPr lang="en-GB" sz="1800" dirty="0" smtClean="0">
                        <a:effectLst/>
                        <a:latin typeface="XCCW Joined 1a" panose="03050602040000000000" pitchFamily="66" charset="0"/>
                      </a:endParaRPr>
                    </a:p>
                    <a:p>
                      <a:pPr marL="285750" indent="-2857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800" dirty="0" smtClean="0">
                          <a:effectLst/>
                          <a:latin typeface="XCCW Joined 1a" panose="03050602040000000000" pitchFamily="66" charset="0"/>
                        </a:rPr>
                        <a:t>‘Stick Man’ – Play scripts</a:t>
                      </a:r>
                    </a:p>
                    <a:p>
                      <a:pPr marL="285750" indent="-2857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800" dirty="0" smtClean="0">
                          <a:effectLst/>
                          <a:latin typeface="XCCW Joined 1a" panose="03050602040000000000" pitchFamily="66" charset="0"/>
                        </a:rPr>
                        <a:t>Poetry about rivers. </a:t>
                      </a:r>
                    </a:p>
                    <a:p>
                      <a:pPr marL="285750" indent="-2857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800" dirty="0" smtClean="0">
                          <a:effectLst/>
                          <a:latin typeface="XCCW Joined 1a" panose="03050602040000000000" pitchFamily="66" charset="0"/>
                        </a:rPr>
                        <a:t>Poetry about</a:t>
                      </a:r>
                      <a:r>
                        <a:rPr lang="en-GB" sz="1800" baseline="0" dirty="0" smtClean="0">
                          <a:effectLst/>
                          <a:latin typeface="XCCW Joined 1a" panose="03050602040000000000" pitchFamily="66" charset="0"/>
                        </a:rPr>
                        <a:t> Christmas</a:t>
                      </a:r>
                      <a:endParaRPr lang="en-GB" sz="1800" dirty="0" smtClean="0">
                        <a:effectLst/>
                        <a:latin typeface="XCCW Joined 1a" panose="03050602040000000000" pitchFamily="66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XCCW Joined 1a" panose="03050602040000000000" pitchFamily="66" charset="0"/>
                        </a:rPr>
                        <a:t>Maths – </a:t>
                      </a:r>
                      <a:endParaRPr lang="en-GB" sz="1800" dirty="0" smtClean="0">
                        <a:effectLst/>
                        <a:latin typeface="XCCW Joined 1a" panose="03050602040000000000" pitchFamily="66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2800" dirty="0">
                        <a:effectLst/>
                        <a:latin typeface="XCCW Joined 1a" panose="03050602040000000000" pitchFamily="66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XCCW Joined 1a" panose="03050602040000000000" pitchFamily="66" charset="0"/>
                        </a:rPr>
                        <a:t>1</a:t>
                      </a:r>
                      <a:r>
                        <a:rPr lang="en-GB" sz="1800" baseline="30000" dirty="0">
                          <a:effectLst/>
                          <a:latin typeface="XCCW Joined 1a" panose="03050602040000000000" pitchFamily="66" charset="0"/>
                        </a:rPr>
                        <a:t>st</a:t>
                      </a:r>
                      <a:r>
                        <a:rPr lang="en-GB" sz="1800" dirty="0">
                          <a:effectLst/>
                          <a:latin typeface="XCCW Joined 1a" panose="03050602040000000000" pitchFamily="66" charset="0"/>
                        </a:rPr>
                        <a:t> half term: </a:t>
                      </a:r>
                      <a:endParaRPr lang="en-GB" sz="2800" dirty="0">
                        <a:effectLst/>
                        <a:latin typeface="XCCW Joined 1a" panose="03050602040000000000" pitchFamily="66" charset="0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800" dirty="0">
                          <a:effectLst/>
                          <a:latin typeface="XCCW Joined 1a" panose="03050602040000000000" pitchFamily="66" charset="0"/>
                        </a:rPr>
                        <a:t>Place Value</a:t>
                      </a:r>
                      <a:endParaRPr lang="en-GB" sz="2800" dirty="0">
                        <a:effectLst/>
                        <a:latin typeface="XCCW Joined 1a" panose="03050602040000000000" pitchFamily="66" charset="0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800" dirty="0">
                          <a:effectLst/>
                          <a:latin typeface="XCCW Joined 1a" panose="03050602040000000000" pitchFamily="66" charset="0"/>
                        </a:rPr>
                        <a:t>Addition and </a:t>
                      </a:r>
                      <a:r>
                        <a:rPr lang="en-GB" sz="1800" dirty="0" smtClean="0">
                          <a:effectLst/>
                          <a:latin typeface="XCCW Joined 1a" panose="03050602040000000000" pitchFamily="66" charset="0"/>
                        </a:rPr>
                        <a:t>Subtraction</a:t>
                      </a:r>
                    </a:p>
                    <a:p>
                      <a:pPr marL="0" lvl="0" indent="0"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endParaRPr lang="en-GB" sz="2800" dirty="0">
                        <a:effectLst/>
                        <a:latin typeface="XCCW Joined 1a" panose="03050602040000000000" pitchFamily="66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XCCW Joined 1a" panose="03050602040000000000" pitchFamily="66" charset="0"/>
                        </a:rPr>
                        <a:t>2</a:t>
                      </a:r>
                      <a:r>
                        <a:rPr lang="en-GB" sz="1800" baseline="30000" dirty="0">
                          <a:effectLst/>
                          <a:latin typeface="XCCW Joined 1a" panose="03050602040000000000" pitchFamily="66" charset="0"/>
                        </a:rPr>
                        <a:t>nd</a:t>
                      </a:r>
                      <a:r>
                        <a:rPr lang="en-GB" sz="1800" dirty="0">
                          <a:effectLst/>
                          <a:latin typeface="XCCW Joined 1a" panose="03050602040000000000" pitchFamily="66" charset="0"/>
                        </a:rPr>
                        <a:t> half term:</a:t>
                      </a:r>
                      <a:endParaRPr lang="en-GB" sz="2800" dirty="0">
                        <a:effectLst/>
                        <a:latin typeface="XCCW Joined 1a" panose="03050602040000000000" pitchFamily="66" charset="0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800" dirty="0">
                          <a:effectLst/>
                          <a:latin typeface="XCCW Joined 1a" panose="03050602040000000000" pitchFamily="66" charset="0"/>
                        </a:rPr>
                        <a:t>Addition and Subtraction</a:t>
                      </a:r>
                      <a:endParaRPr lang="en-GB" sz="2800" dirty="0">
                        <a:effectLst/>
                        <a:latin typeface="XCCW Joined 1a" panose="03050602040000000000" pitchFamily="66" charset="0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800" dirty="0">
                          <a:effectLst/>
                          <a:latin typeface="XCCW Joined 1a" panose="03050602040000000000" pitchFamily="66" charset="0"/>
                        </a:rPr>
                        <a:t>Multiplication and Division</a:t>
                      </a:r>
                      <a:endParaRPr lang="en-GB" sz="2800" b="0" dirty="0">
                        <a:effectLst/>
                        <a:latin typeface="XCCW Joined 1a" panose="03050602040000000000" pitchFamily="66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XCCW Joined 1a" panose="03050602040000000000" pitchFamily="66" charset="0"/>
                        </a:rPr>
                        <a:t>Science – </a:t>
                      </a:r>
                      <a:endParaRPr lang="en-GB" sz="1800" dirty="0" smtClean="0">
                        <a:effectLst/>
                        <a:latin typeface="XCCW Joined 1a" panose="03050602040000000000" pitchFamily="66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2800" dirty="0">
                        <a:effectLst/>
                        <a:latin typeface="XCCW Joined 1a" panose="03050602040000000000" pitchFamily="66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XCCW Joined 1a" panose="03050602040000000000" pitchFamily="66" charset="0"/>
                        </a:rPr>
                        <a:t>1</a:t>
                      </a:r>
                      <a:r>
                        <a:rPr lang="en-GB" sz="1800" baseline="30000" dirty="0">
                          <a:effectLst/>
                          <a:latin typeface="XCCW Joined 1a" panose="03050602040000000000" pitchFamily="66" charset="0"/>
                        </a:rPr>
                        <a:t>st</a:t>
                      </a:r>
                      <a:r>
                        <a:rPr lang="en-GB" sz="1800" dirty="0">
                          <a:effectLst/>
                          <a:latin typeface="XCCW Joined 1a" panose="03050602040000000000" pitchFamily="66" charset="0"/>
                        </a:rPr>
                        <a:t> half term: </a:t>
                      </a:r>
                      <a:endParaRPr lang="en-GB" sz="1800" dirty="0" smtClean="0">
                        <a:effectLst/>
                        <a:latin typeface="XCCW Joined 1a" panose="03050602040000000000" pitchFamily="66" charset="0"/>
                      </a:endParaRPr>
                    </a:p>
                    <a:p>
                      <a:pPr marL="457200" indent="-45720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Rocks</a:t>
                      </a:r>
                    </a:p>
                    <a:p>
                      <a:pPr marL="0" indent="0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 - Formation</a:t>
                      </a:r>
                      <a:r>
                        <a:rPr lang="en-GB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 of rocks – Starburst rocks!</a:t>
                      </a:r>
                    </a:p>
                    <a:p>
                      <a:pPr marL="0" indent="0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 - Uses of rocks</a:t>
                      </a:r>
                    </a:p>
                    <a:p>
                      <a:pPr marL="0" indent="0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 - Classifying and grouping rocks</a:t>
                      </a:r>
                    </a:p>
                    <a:p>
                      <a:pPr marL="0" indent="0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 - Investigations</a:t>
                      </a:r>
                      <a:endParaRPr lang="en-GB" sz="1800" kern="1200" dirty="0" smtClean="0">
                        <a:solidFill>
                          <a:schemeClr val="tx1"/>
                        </a:solidFill>
                        <a:effectLst/>
                        <a:latin typeface="XCCW Joined 1a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457200" indent="-45720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GB" sz="1800" kern="1200" dirty="0" smtClean="0">
                        <a:solidFill>
                          <a:schemeClr val="tx1"/>
                        </a:solidFill>
                        <a:effectLst/>
                        <a:latin typeface="XCCW Joined 1a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457200" indent="-45720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GB" sz="1800" kern="1200" dirty="0">
                        <a:solidFill>
                          <a:schemeClr val="tx1"/>
                        </a:solidFill>
                        <a:effectLst/>
                        <a:latin typeface="XCCW Joined 1a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XCCW Joined 1a" panose="03050602040000000000" pitchFamily="66" charset="0"/>
                        </a:rPr>
                        <a:t>2</a:t>
                      </a:r>
                      <a:r>
                        <a:rPr lang="en-GB" sz="1800" baseline="30000" dirty="0">
                          <a:effectLst/>
                          <a:latin typeface="XCCW Joined 1a" panose="03050602040000000000" pitchFamily="66" charset="0"/>
                        </a:rPr>
                        <a:t>nd</a:t>
                      </a:r>
                      <a:r>
                        <a:rPr lang="en-GB" sz="1800" dirty="0">
                          <a:effectLst/>
                          <a:latin typeface="XCCW Joined 1a" panose="03050602040000000000" pitchFamily="66" charset="0"/>
                        </a:rPr>
                        <a:t> half term: </a:t>
                      </a:r>
                      <a:endParaRPr lang="en-GB" sz="1800" dirty="0" smtClean="0">
                        <a:effectLst/>
                        <a:latin typeface="XCCW Joined 1a" panose="03050602040000000000" pitchFamily="66" charset="0"/>
                      </a:endParaRPr>
                    </a:p>
                    <a:p>
                      <a:pPr marL="285750" indent="-2857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800" dirty="0" smtClean="0">
                          <a:effectLst/>
                          <a:latin typeface="XCCW Joined 1a" panose="03050602040000000000" pitchFamily="66" charset="0"/>
                        </a:rPr>
                        <a:t> Forces</a:t>
                      </a:r>
                      <a:r>
                        <a:rPr lang="en-GB" sz="1800" baseline="0" dirty="0" smtClean="0">
                          <a:effectLst/>
                          <a:latin typeface="XCCW Joined 1a" panose="03050602040000000000" pitchFamily="66" charset="0"/>
                        </a:rPr>
                        <a:t> and Magnets</a:t>
                      </a:r>
                    </a:p>
                    <a:p>
                      <a:pPr marL="0" indent="0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800" b="0" baseline="0" dirty="0" smtClean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</a:rPr>
                        <a:t> - Poles – attract and repel</a:t>
                      </a:r>
                    </a:p>
                    <a:p>
                      <a:pPr marL="0" indent="0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800" b="0" baseline="0" dirty="0" smtClean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</a:rPr>
                        <a:t> - Pushing and pulling</a:t>
                      </a:r>
                    </a:p>
                    <a:p>
                      <a:pPr marL="0" indent="0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800" b="0" baseline="0" dirty="0" smtClean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</a:rPr>
                        <a:t> - Investigations</a:t>
                      </a:r>
                      <a:endParaRPr lang="en-GB" sz="2800" b="0" dirty="0">
                        <a:effectLst/>
                        <a:latin typeface="XCCW Joined 1a" panose="03050602040000000000" pitchFamily="66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46629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8361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6775313"/>
              </p:ext>
            </p:extLst>
          </p:nvPr>
        </p:nvGraphicFramePr>
        <p:xfrm>
          <a:off x="385948" y="412074"/>
          <a:ext cx="11351623" cy="57912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994952">
                  <a:extLst>
                    <a:ext uri="{9D8B030D-6E8A-4147-A177-3AD203B41FA5}">
                      <a16:colId xmlns:a16="http://schemas.microsoft.com/office/drawing/2014/main" val="451491106"/>
                    </a:ext>
                  </a:extLst>
                </a:gridCol>
                <a:gridCol w="3572555">
                  <a:extLst>
                    <a:ext uri="{9D8B030D-6E8A-4147-A177-3AD203B41FA5}">
                      <a16:colId xmlns:a16="http://schemas.microsoft.com/office/drawing/2014/main" val="3109325004"/>
                    </a:ext>
                  </a:extLst>
                </a:gridCol>
                <a:gridCol w="3784116">
                  <a:extLst>
                    <a:ext uri="{9D8B030D-6E8A-4147-A177-3AD203B41FA5}">
                      <a16:colId xmlns:a16="http://schemas.microsoft.com/office/drawing/2014/main" val="85496335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XCCW Joined 1a" panose="03050602040000000000" pitchFamily="66" charset="0"/>
                        </a:rPr>
                        <a:t>PE </a:t>
                      </a:r>
                      <a:r>
                        <a:rPr lang="en-GB" sz="2000" dirty="0" smtClean="0">
                          <a:effectLst/>
                          <a:latin typeface="XCCW Joined 1a" panose="03050602040000000000" pitchFamily="66" charset="0"/>
                        </a:rPr>
                        <a:t>–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2000" dirty="0">
                        <a:effectLst/>
                        <a:latin typeface="XCCW Joined 1a" panose="03050602040000000000" pitchFamily="66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XCCW Joined 1a" panose="03050602040000000000" pitchFamily="66" charset="0"/>
                        </a:rPr>
                        <a:t>1</a:t>
                      </a:r>
                      <a:r>
                        <a:rPr lang="en-GB" sz="2000" baseline="30000" dirty="0">
                          <a:effectLst/>
                          <a:latin typeface="XCCW Joined 1a" panose="03050602040000000000" pitchFamily="66" charset="0"/>
                        </a:rPr>
                        <a:t>st</a:t>
                      </a:r>
                      <a:r>
                        <a:rPr lang="en-GB" sz="2000" dirty="0">
                          <a:effectLst/>
                          <a:latin typeface="XCCW Joined 1a" panose="03050602040000000000" pitchFamily="66" charset="0"/>
                        </a:rPr>
                        <a:t> half term: </a:t>
                      </a:r>
                      <a:endParaRPr lang="en-GB" sz="2000" dirty="0" smtClean="0">
                        <a:effectLst/>
                        <a:latin typeface="XCCW Joined 1a" panose="03050602040000000000" pitchFamily="66" charset="0"/>
                      </a:endParaRPr>
                    </a:p>
                    <a:p>
                      <a:pPr marL="285750" indent="-2857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>
                          <a:effectLst/>
                          <a:latin typeface="XCCW Joined 1a" panose="03050602040000000000" pitchFamily="66" charset="0"/>
                        </a:rPr>
                        <a:t>Swimming – Tuesday</a:t>
                      </a:r>
                    </a:p>
                    <a:p>
                      <a:pPr marL="285750" indent="-2857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>
                          <a:effectLst/>
                          <a:latin typeface="XCCW Joined 1a" panose="03050602040000000000" pitchFamily="66" charset="0"/>
                        </a:rPr>
                        <a:t>Hockey - Friday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2000" dirty="0">
                        <a:effectLst/>
                        <a:latin typeface="XCCW Joined 1a" panose="03050602040000000000" pitchFamily="66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XCCW Joined 1a" panose="03050602040000000000" pitchFamily="66" charset="0"/>
                        </a:rPr>
                        <a:t>2</a:t>
                      </a:r>
                      <a:r>
                        <a:rPr lang="en-GB" sz="2000" baseline="30000" dirty="0">
                          <a:effectLst/>
                          <a:latin typeface="XCCW Joined 1a" panose="03050602040000000000" pitchFamily="66" charset="0"/>
                        </a:rPr>
                        <a:t>nd</a:t>
                      </a:r>
                      <a:r>
                        <a:rPr lang="en-GB" sz="2000" dirty="0">
                          <a:effectLst/>
                          <a:latin typeface="XCCW Joined 1a" panose="03050602040000000000" pitchFamily="66" charset="0"/>
                        </a:rPr>
                        <a:t> half term:</a:t>
                      </a:r>
                    </a:p>
                    <a:p>
                      <a:pPr marL="285750" indent="-2857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>
                          <a:effectLst/>
                          <a:latin typeface="XCCW Joined 1a" panose="03050602040000000000" pitchFamily="66" charset="0"/>
                        </a:rPr>
                        <a:t>Dance – Wednesday</a:t>
                      </a:r>
                    </a:p>
                    <a:p>
                      <a:pPr marL="285750" indent="-2857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>
                          <a:effectLst/>
                          <a:latin typeface="XCCW Joined 1a" panose="03050602040000000000" pitchFamily="66" charset="0"/>
                        </a:rPr>
                        <a:t>Netball - Friday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2000" dirty="0">
                        <a:effectLst/>
                        <a:latin typeface="XCCW Joined 1a" panose="03050602040000000000" pitchFamily="66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XCCW Joined 1a" panose="03050602040000000000" pitchFamily="66" charset="0"/>
                        </a:rPr>
                        <a:t>Spanish </a:t>
                      </a:r>
                      <a:r>
                        <a:rPr lang="en-GB" sz="2000" dirty="0" smtClean="0">
                          <a:effectLst/>
                          <a:latin typeface="XCCW Joined 1a" panose="03050602040000000000" pitchFamily="66" charset="0"/>
                        </a:rPr>
                        <a:t>–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2000" dirty="0">
                        <a:effectLst/>
                        <a:latin typeface="XCCW Joined 1a" panose="03050602040000000000" pitchFamily="66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XCCW Joined 1a" panose="03050602040000000000" pitchFamily="66" charset="0"/>
                        </a:rPr>
                        <a:t>The children will be taught Spanish each week by Miss Bell. </a:t>
                      </a:r>
                    </a:p>
                    <a:p>
                      <a:pPr marL="285750" indent="-2857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>
                          <a:effectLst/>
                          <a:latin typeface="XCCW Joined 1a" panose="03050602040000000000" pitchFamily="66" charset="0"/>
                        </a:rPr>
                        <a:t>Greetings</a:t>
                      </a:r>
                    </a:p>
                    <a:p>
                      <a:pPr marL="285750" indent="-2857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>
                          <a:effectLst/>
                          <a:latin typeface="XCCW Joined 1a" panose="03050602040000000000" pitchFamily="66" charset="0"/>
                        </a:rPr>
                        <a:t>numbers </a:t>
                      </a:r>
                      <a:r>
                        <a:rPr lang="en-GB" sz="2000" dirty="0">
                          <a:effectLst/>
                          <a:latin typeface="XCCW Joined 1a" panose="03050602040000000000" pitchFamily="66" charset="0"/>
                        </a:rPr>
                        <a:t>up to 12</a:t>
                      </a:r>
                      <a:r>
                        <a:rPr lang="en-GB" sz="2000" dirty="0" smtClean="0">
                          <a:effectLst/>
                          <a:latin typeface="XCCW Joined 1a" panose="03050602040000000000" pitchFamily="66" charset="0"/>
                        </a:rPr>
                        <a:t>,</a:t>
                      </a:r>
                    </a:p>
                    <a:p>
                      <a:pPr marL="285750" indent="-2857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>
                          <a:effectLst/>
                          <a:latin typeface="XCCW Joined 1a" panose="03050602040000000000" pitchFamily="66" charset="0"/>
                        </a:rPr>
                        <a:t>naming </a:t>
                      </a:r>
                      <a:r>
                        <a:rPr lang="en-GB" sz="2000" dirty="0">
                          <a:effectLst/>
                          <a:latin typeface="XCCW Joined 1a" panose="03050602040000000000" pitchFamily="66" charset="0"/>
                        </a:rPr>
                        <a:t>colours </a:t>
                      </a:r>
                      <a:endParaRPr lang="en-GB" sz="2000" dirty="0" smtClean="0">
                        <a:effectLst/>
                        <a:latin typeface="XCCW Joined 1a" panose="03050602040000000000" pitchFamily="66" charset="0"/>
                      </a:endParaRPr>
                    </a:p>
                    <a:p>
                      <a:pPr marL="285750" indent="-2857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>
                          <a:effectLst/>
                          <a:latin typeface="XCCW Joined 1a" panose="03050602040000000000" pitchFamily="66" charset="0"/>
                        </a:rPr>
                        <a:t>finding </a:t>
                      </a:r>
                      <a:r>
                        <a:rPr lang="en-GB" sz="2000" dirty="0">
                          <a:effectLst/>
                          <a:latin typeface="XCCW Joined 1a" panose="03050602040000000000" pitchFamily="66" charset="0"/>
                        </a:rPr>
                        <a:t>out about Christmas in Spain.</a:t>
                      </a:r>
                      <a:endParaRPr lang="en-GB" sz="2000" dirty="0">
                        <a:effectLst/>
                        <a:latin typeface="XCCW Joined 1a" panose="03050602040000000000" pitchFamily="66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XCCW Joined 1a" panose="03050602040000000000" pitchFamily="66" charset="0"/>
                        </a:rPr>
                        <a:t>History – </a:t>
                      </a:r>
                      <a:endParaRPr lang="en-GB" sz="2000" dirty="0" smtClean="0">
                        <a:effectLst/>
                        <a:latin typeface="XCCW Joined 1a" panose="03050602040000000000" pitchFamily="66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2000" dirty="0">
                        <a:effectLst/>
                        <a:latin typeface="XCCW Joined 1a" panose="03050602040000000000" pitchFamily="66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XCCW Joined 1a" panose="03050602040000000000" pitchFamily="66" charset="0"/>
                        </a:rPr>
                        <a:t>1</a:t>
                      </a:r>
                      <a:r>
                        <a:rPr lang="en-GB" sz="2000" baseline="30000" dirty="0">
                          <a:effectLst/>
                          <a:latin typeface="XCCW Joined 1a" panose="03050602040000000000" pitchFamily="66" charset="0"/>
                        </a:rPr>
                        <a:t>st</a:t>
                      </a:r>
                      <a:r>
                        <a:rPr lang="en-GB" sz="2000" dirty="0">
                          <a:effectLst/>
                          <a:latin typeface="XCCW Joined 1a" panose="03050602040000000000" pitchFamily="66" charset="0"/>
                        </a:rPr>
                        <a:t> half term: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XCCW Joined 1a" panose="03050602040000000000" pitchFamily="66" charset="0"/>
                        </a:rPr>
                        <a:t>Stone Age</a:t>
                      </a:r>
                      <a:r>
                        <a:rPr lang="en-GB" sz="2000" dirty="0" smtClean="0">
                          <a:effectLst/>
                          <a:latin typeface="XCCW Joined 1a" panose="03050602040000000000" pitchFamily="66" charset="0"/>
                        </a:rPr>
                        <a:t>!</a:t>
                      </a:r>
                    </a:p>
                    <a:p>
                      <a:pPr marL="285750" indent="-2857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>
                          <a:effectLst/>
                          <a:latin typeface="XCCW Joined 1a" panose="03050602040000000000" pitchFamily="66" charset="0"/>
                        </a:rPr>
                        <a:t>Archaeologists</a:t>
                      </a:r>
                      <a:r>
                        <a:rPr lang="en-GB" sz="2000" baseline="0" dirty="0" smtClean="0">
                          <a:effectLst/>
                          <a:latin typeface="XCCW Joined 1a" panose="03050602040000000000" pitchFamily="66" charset="0"/>
                        </a:rPr>
                        <a:t> and primary sources</a:t>
                      </a:r>
                    </a:p>
                    <a:p>
                      <a:pPr marL="285750" indent="-2857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err="1" smtClean="0">
                          <a:effectLst/>
                          <a:latin typeface="XCCW Joined 1a" panose="03050602040000000000" pitchFamily="66" charset="0"/>
                        </a:rPr>
                        <a:t>Skara</a:t>
                      </a:r>
                      <a:r>
                        <a:rPr lang="en-GB" sz="2000" dirty="0" smtClean="0">
                          <a:effectLst/>
                          <a:latin typeface="XCCW Joined 1a" panose="03050602040000000000" pitchFamily="66" charset="0"/>
                        </a:rPr>
                        <a:t> Brae</a:t>
                      </a:r>
                    </a:p>
                    <a:p>
                      <a:pPr marL="285750" indent="-2857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>
                          <a:effectLst/>
                          <a:latin typeface="XCCW Joined 1a" panose="03050602040000000000" pitchFamily="66" charset="0"/>
                        </a:rPr>
                        <a:t>Dwellings</a:t>
                      </a:r>
                    </a:p>
                    <a:p>
                      <a:pPr marL="285750" indent="-2857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>
                          <a:effectLst/>
                          <a:latin typeface="XCCW Joined 1a" panose="03050602040000000000" pitchFamily="66" charset="0"/>
                        </a:rPr>
                        <a:t>Diets</a:t>
                      </a:r>
                    </a:p>
                    <a:p>
                      <a:pPr marL="285750" indent="-2857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>
                          <a:effectLst/>
                          <a:latin typeface="XCCW Joined 1a" panose="03050602040000000000" pitchFamily="66" charset="0"/>
                        </a:rPr>
                        <a:t>Monuments</a:t>
                      </a:r>
                    </a:p>
                    <a:p>
                      <a:pPr marL="285750" indent="-2857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>
                          <a:effectLst/>
                          <a:latin typeface="XCCW Joined 1a" panose="03050602040000000000" pitchFamily="66" charset="0"/>
                        </a:rPr>
                        <a:t>Cheddar Man</a:t>
                      </a:r>
                      <a:endParaRPr lang="en-GB" sz="2000" dirty="0">
                        <a:effectLst/>
                        <a:latin typeface="XCCW Joined 1a" panose="03050602040000000000" pitchFamily="66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29127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XCCW Joined 1a" panose="03050602040000000000" pitchFamily="66" charset="0"/>
                        </a:rPr>
                        <a:t>Geography –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2000" dirty="0" smtClean="0">
                        <a:effectLst/>
                        <a:latin typeface="XCCW Joined 1a" panose="03050602040000000000" pitchFamily="66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XCCW Joined 1a" panose="03050602040000000000" pitchFamily="66" charset="0"/>
                        </a:rPr>
                        <a:t>2</a:t>
                      </a:r>
                      <a:r>
                        <a:rPr lang="en-GB" sz="2000" baseline="30000" dirty="0" smtClean="0">
                          <a:effectLst/>
                          <a:latin typeface="XCCW Joined 1a" panose="03050602040000000000" pitchFamily="66" charset="0"/>
                        </a:rPr>
                        <a:t>nd</a:t>
                      </a:r>
                      <a:r>
                        <a:rPr lang="en-GB" sz="2000" dirty="0" smtClean="0">
                          <a:effectLst/>
                          <a:latin typeface="XCCW Joined 1a" panose="03050602040000000000" pitchFamily="66" charset="0"/>
                        </a:rPr>
                        <a:t> half term: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XCCW Joined 1a" panose="03050602040000000000" pitchFamily="66" charset="0"/>
                        </a:rPr>
                        <a:t>Flow!</a:t>
                      </a:r>
                    </a:p>
                    <a:p>
                      <a:pPr marL="285750" indent="-2857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</a:rPr>
                        <a:t>River</a:t>
                      </a:r>
                      <a:r>
                        <a:rPr lang="en-GB" sz="2000" baseline="0" dirty="0" smtClean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</a:rPr>
                        <a:t> systems</a:t>
                      </a:r>
                    </a:p>
                    <a:p>
                      <a:pPr marL="285750" indent="-2857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000" baseline="0" dirty="0" smtClean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</a:rPr>
                        <a:t>Local rivers</a:t>
                      </a:r>
                    </a:p>
                    <a:p>
                      <a:pPr marL="285750" indent="-2857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000" baseline="0" dirty="0" smtClean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</a:rPr>
                        <a:t>Famous rivers</a:t>
                      </a:r>
                    </a:p>
                    <a:p>
                      <a:pPr marL="285750" indent="-2857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GB" sz="2000" dirty="0">
                        <a:effectLst/>
                        <a:latin typeface="XCCW Joined 1a" panose="03050602040000000000" pitchFamily="66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 kern="1200" dirty="0" smtClean="0">
                          <a:solidFill>
                            <a:schemeClr val="tx1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Art –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2000" kern="1200" dirty="0" smtClean="0">
                        <a:solidFill>
                          <a:schemeClr val="tx1"/>
                        </a:solidFill>
                        <a:effectLst/>
                        <a:latin typeface="XCCW Joined 1a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 kern="1200" dirty="0" smtClean="0">
                          <a:solidFill>
                            <a:schemeClr val="tx1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1st half term:</a:t>
                      </a:r>
                    </a:p>
                    <a:p>
                      <a:pPr marL="285750" indent="-2857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000" kern="1200" dirty="0" smtClean="0">
                          <a:solidFill>
                            <a:schemeClr val="tx1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‘The</a:t>
                      </a:r>
                      <a:r>
                        <a:rPr lang="en-GB" sz="2000" kern="1200" baseline="0" dirty="0" smtClean="0">
                          <a:solidFill>
                            <a:schemeClr val="tx1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 First Drawing’</a:t>
                      </a:r>
                    </a:p>
                    <a:p>
                      <a:pPr marL="285750" indent="-2857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000" kern="1200" baseline="0" dirty="0" smtClean="0">
                          <a:solidFill>
                            <a:schemeClr val="tx1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Warm and cool colours</a:t>
                      </a:r>
                    </a:p>
                    <a:p>
                      <a:pPr marL="285750" indent="-2857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000" kern="1200" baseline="0" dirty="0" smtClean="0">
                          <a:solidFill>
                            <a:schemeClr val="tx1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Cave paintings</a:t>
                      </a:r>
                      <a:endParaRPr lang="en-GB" sz="2000" kern="1200" dirty="0" smtClean="0">
                        <a:solidFill>
                          <a:schemeClr val="tx1"/>
                        </a:solidFill>
                        <a:effectLst/>
                        <a:latin typeface="XCCW Joined 1a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2000" kern="1200" dirty="0">
                        <a:solidFill>
                          <a:schemeClr val="tx1"/>
                        </a:solidFill>
                        <a:effectLst/>
                        <a:latin typeface="XCCW Joined 1a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 kern="1200" dirty="0" smtClean="0">
                          <a:solidFill>
                            <a:schemeClr val="tx1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D&amp;T –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2000" kern="1200" dirty="0" smtClean="0">
                        <a:solidFill>
                          <a:schemeClr val="tx1"/>
                        </a:solidFill>
                        <a:effectLst/>
                        <a:latin typeface="XCCW Joined 1a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 kern="1200" dirty="0" smtClean="0">
                          <a:solidFill>
                            <a:schemeClr val="tx1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2nd half term:</a:t>
                      </a:r>
                    </a:p>
                    <a:p>
                      <a:pPr marL="285750" indent="-2857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000" kern="1200" dirty="0" smtClean="0">
                          <a:solidFill>
                            <a:schemeClr val="tx1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Water wheels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2000" kern="1200" dirty="0">
                        <a:solidFill>
                          <a:schemeClr val="tx1"/>
                        </a:solidFill>
                        <a:effectLst/>
                        <a:latin typeface="XCCW Joined 1a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15003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0791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1407200"/>
              </p:ext>
            </p:extLst>
          </p:nvPr>
        </p:nvGraphicFramePr>
        <p:xfrm>
          <a:off x="483326" y="578826"/>
          <a:ext cx="11064239" cy="54864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782388">
                  <a:extLst>
                    <a:ext uri="{9D8B030D-6E8A-4147-A177-3AD203B41FA5}">
                      <a16:colId xmlns:a16="http://schemas.microsoft.com/office/drawing/2014/main" val="4074549900"/>
                    </a:ext>
                  </a:extLst>
                </a:gridCol>
                <a:gridCol w="2547257">
                  <a:extLst>
                    <a:ext uri="{9D8B030D-6E8A-4147-A177-3AD203B41FA5}">
                      <a16:colId xmlns:a16="http://schemas.microsoft.com/office/drawing/2014/main" val="2037215519"/>
                    </a:ext>
                  </a:extLst>
                </a:gridCol>
                <a:gridCol w="2456061">
                  <a:extLst>
                    <a:ext uri="{9D8B030D-6E8A-4147-A177-3AD203B41FA5}">
                      <a16:colId xmlns:a16="http://schemas.microsoft.com/office/drawing/2014/main" val="1535422114"/>
                    </a:ext>
                  </a:extLst>
                </a:gridCol>
                <a:gridCol w="3278533">
                  <a:extLst>
                    <a:ext uri="{9D8B030D-6E8A-4147-A177-3AD203B41FA5}">
                      <a16:colId xmlns:a16="http://schemas.microsoft.com/office/drawing/2014/main" val="166380262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XCCW Joined 1a" panose="03050602040000000000" pitchFamily="66" charset="0"/>
                        </a:rPr>
                        <a:t>RE </a:t>
                      </a:r>
                      <a:r>
                        <a:rPr lang="en-GB" sz="2400" dirty="0" smtClean="0">
                          <a:effectLst/>
                          <a:latin typeface="XCCW Joined 1a" panose="03050602040000000000" pitchFamily="66" charset="0"/>
                        </a:rPr>
                        <a:t>–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2400" dirty="0">
                        <a:effectLst/>
                        <a:latin typeface="XCCW Joined 1a" panose="03050602040000000000" pitchFamily="66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XCCW Joined 1a" panose="03050602040000000000" pitchFamily="66" charset="0"/>
                        </a:rPr>
                        <a:t>1</a:t>
                      </a:r>
                      <a:r>
                        <a:rPr lang="en-GB" sz="2400" baseline="30000" dirty="0">
                          <a:effectLst/>
                          <a:latin typeface="XCCW Joined 1a" panose="03050602040000000000" pitchFamily="66" charset="0"/>
                        </a:rPr>
                        <a:t>st</a:t>
                      </a:r>
                      <a:r>
                        <a:rPr lang="en-GB" sz="2400" dirty="0">
                          <a:effectLst/>
                          <a:latin typeface="XCCW Joined 1a" panose="03050602040000000000" pitchFamily="66" charset="0"/>
                        </a:rPr>
                        <a:t> half term</a:t>
                      </a:r>
                      <a:r>
                        <a:rPr lang="en-GB" sz="2400" dirty="0" smtClean="0">
                          <a:effectLst/>
                          <a:latin typeface="XCCW Joined 1a" panose="03050602040000000000" pitchFamily="66" charset="0"/>
                        </a:rPr>
                        <a:t>:</a:t>
                      </a:r>
                    </a:p>
                    <a:p>
                      <a:pPr marL="285750" indent="-2857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400" dirty="0" smtClean="0">
                          <a:effectLst/>
                          <a:latin typeface="XCCW Joined 1a" panose="03050602040000000000" pitchFamily="66" charset="0"/>
                        </a:rPr>
                        <a:t>Christianity – The Creation Story</a:t>
                      </a:r>
                    </a:p>
                    <a:p>
                      <a:pPr marL="285750" indent="-2857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400" dirty="0" smtClean="0">
                          <a:effectLst/>
                          <a:latin typeface="XCCW Joined 1a" panose="03050602040000000000" pitchFamily="66" charset="0"/>
                        </a:rPr>
                        <a:t>Hinduism - Dharma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2400" dirty="0">
                        <a:effectLst/>
                        <a:latin typeface="XCCW Joined 1a" panose="03050602040000000000" pitchFamily="66" charset="0"/>
                      </a:endParaRPr>
                    </a:p>
                    <a:p>
                      <a:pPr marL="285750" indent="-2857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400" dirty="0">
                          <a:effectLst/>
                          <a:latin typeface="XCCW Joined 1a" panose="03050602040000000000" pitchFamily="66" charset="0"/>
                        </a:rPr>
                        <a:t>2</a:t>
                      </a:r>
                      <a:r>
                        <a:rPr lang="en-GB" sz="2400" baseline="30000" dirty="0">
                          <a:effectLst/>
                          <a:latin typeface="XCCW Joined 1a" panose="03050602040000000000" pitchFamily="66" charset="0"/>
                        </a:rPr>
                        <a:t>nd</a:t>
                      </a:r>
                      <a:r>
                        <a:rPr lang="en-GB" sz="2400" dirty="0">
                          <a:effectLst/>
                          <a:latin typeface="XCCW Joined 1a" panose="03050602040000000000" pitchFamily="66" charset="0"/>
                        </a:rPr>
                        <a:t> half term: </a:t>
                      </a:r>
                      <a:r>
                        <a:rPr lang="en-GB" sz="2400" dirty="0" smtClean="0">
                          <a:effectLst/>
                          <a:latin typeface="XCCW Joined 1a" panose="03050602040000000000" pitchFamily="66" charset="0"/>
                        </a:rPr>
                        <a:t>Christianity - Incarnation</a:t>
                      </a:r>
                      <a:endParaRPr lang="en-GB" sz="2400" dirty="0">
                        <a:effectLst/>
                        <a:latin typeface="XCCW Joined 1a" panose="03050602040000000000" pitchFamily="66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XCCW Joined 1a" panose="03050602040000000000" pitchFamily="66" charset="0"/>
                        </a:rPr>
                        <a:t>Music </a:t>
                      </a:r>
                      <a:r>
                        <a:rPr lang="en-GB" sz="2400" dirty="0" smtClean="0">
                          <a:effectLst/>
                          <a:latin typeface="XCCW Joined 1a" panose="03050602040000000000" pitchFamily="66" charset="0"/>
                        </a:rPr>
                        <a:t>–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XCCW Joined 1a" panose="03050602040000000000" pitchFamily="66" charset="0"/>
                        </a:rPr>
                        <a:t> </a:t>
                      </a:r>
                      <a:endParaRPr lang="en-GB" sz="2400" dirty="0">
                        <a:effectLst/>
                        <a:latin typeface="XCCW Joined 1a" panose="03050602040000000000" pitchFamily="66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XCCW Joined 1a" panose="03050602040000000000" pitchFamily="66" charset="0"/>
                        </a:rPr>
                        <a:t>1</a:t>
                      </a:r>
                      <a:r>
                        <a:rPr lang="en-GB" sz="2400" baseline="30000" dirty="0">
                          <a:effectLst/>
                          <a:latin typeface="XCCW Joined 1a" panose="03050602040000000000" pitchFamily="66" charset="0"/>
                        </a:rPr>
                        <a:t>st</a:t>
                      </a:r>
                      <a:r>
                        <a:rPr lang="en-GB" sz="2400" dirty="0">
                          <a:effectLst/>
                          <a:latin typeface="XCCW Joined 1a" panose="03050602040000000000" pitchFamily="66" charset="0"/>
                        </a:rPr>
                        <a:t> half term: We will be learning a song called ‘Let your Spirit Fly’. </a:t>
                      </a:r>
                      <a:endParaRPr lang="en-GB" sz="2400" dirty="0" smtClean="0">
                        <a:effectLst/>
                        <a:latin typeface="XCCW Joined 1a" panose="03050602040000000000" pitchFamily="66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2400" dirty="0">
                        <a:effectLst/>
                        <a:latin typeface="XCCW Joined 1a" panose="03050602040000000000" pitchFamily="66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XCCW Joined 1a" panose="03050602040000000000" pitchFamily="66" charset="0"/>
                        </a:rPr>
                        <a:t>2</a:t>
                      </a:r>
                      <a:r>
                        <a:rPr lang="en-GB" sz="2400" baseline="30000" dirty="0">
                          <a:effectLst/>
                          <a:latin typeface="XCCW Joined 1a" panose="03050602040000000000" pitchFamily="66" charset="0"/>
                        </a:rPr>
                        <a:t>nd</a:t>
                      </a:r>
                      <a:r>
                        <a:rPr lang="en-GB" sz="2400" dirty="0">
                          <a:effectLst/>
                          <a:latin typeface="XCCW Joined 1a" panose="03050602040000000000" pitchFamily="66" charset="0"/>
                        </a:rPr>
                        <a:t> half term: We will be learning how to play the </a:t>
                      </a:r>
                      <a:r>
                        <a:rPr lang="en-GB" sz="2400" dirty="0" smtClean="0">
                          <a:effectLst/>
                          <a:latin typeface="XCCW Joined 1a" panose="03050602040000000000" pitchFamily="66" charset="0"/>
                        </a:rPr>
                        <a:t>glockenspiel</a:t>
                      </a:r>
                      <a:r>
                        <a:rPr lang="en-GB" sz="2400" dirty="0">
                          <a:effectLst/>
                          <a:latin typeface="XCCW Joined 1a" panose="03050602040000000000" pitchFamily="66" charset="0"/>
                        </a:rPr>
                        <a:t>.</a:t>
                      </a:r>
                      <a:endParaRPr lang="en-GB" sz="2400" dirty="0">
                        <a:effectLst/>
                        <a:latin typeface="XCCW Joined 1a" panose="03050602040000000000" pitchFamily="66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XCCW Joined 1a" panose="03050602040000000000" pitchFamily="66" charset="0"/>
                        </a:rPr>
                        <a:t>Computing – </a:t>
                      </a:r>
                      <a:endParaRPr lang="en-GB" sz="2400" dirty="0" smtClean="0">
                        <a:effectLst/>
                        <a:latin typeface="XCCW Joined 1a" panose="03050602040000000000" pitchFamily="66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2400" dirty="0">
                        <a:effectLst/>
                        <a:latin typeface="XCCW Joined 1a" panose="030506020400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>
                          <a:effectLst/>
                          <a:latin typeface="XCCW Joined 1a" panose="03050602040000000000" pitchFamily="66" charset="0"/>
                        </a:rPr>
                        <a:t>1</a:t>
                      </a:r>
                      <a:r>
                        <a:rPr lang="en-GB" sz="2400" baseline="30000" dirty="0">
                          <a:effectLst/>
                          <a:latin typeface="XCCW Joined 1a" panose="03050602040000000000" pitchFamily="66" charset="0"/>
                        </a:rPr>
                        <a:t>st</a:t>
                      </a:r>
                      <a:r>
                        <a:rPr lang="en-GB" sz="2400" dirty="0">
                          <a:effectLst/>
                          <a:latin typeface="XCCW Joined 1a" panose="03050602040000000000" pitchFamily="66" charset="0"/>
                        </a:rPr>
                        <a:t> half term: </a:t>
                      </a:r>
                      <a:endParaRPr lang="en-GB" sz="2400" dirty="0" smtClean="0">
                        <a:effectLst/>
                        <a:latin typeface="XCCW Joined 1a" panose="03050602040000000000" pitchFamily="66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400" dirty="0" smtClean="0">
                          <a:effectLst/>
                          <a:latin typeface="XCCW Joined 1a" panose="03050602040000000000" pitchFamily="66" charset="0"/>
                        </a:rPr>
                        <a:t>Online</a:t>
                      </a:r>
                      <a:r>
                        <a:rPr lang="en-GB" sz="2400" baseline="0" dirty="0" smtClean="0">
                          <a:effectLst/>
                          <a:latin typeface="XCCW Joined 1a" panose="03050602040000000000" pitchFamily="66" charset="0"/>
                        </a:rPr>
                        <a:t> safety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>
                          <a:effectLst/>
                          <a:latin typeface="XCCW Joined 1a" panose="03050602040000000000" pitchFamily="66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>
                          <a:effectLst/>
                          <a:latin typeface="XCCW Joined 1a" panose="03050602040000000000" pitchFamily="66" charset="0"/>
                        </a:rPr>
                        <a:t>2</a:t>
                      </a:r>
                      <a:r>
                        <a:rPr lang="en-GB" sz="2400" baseline="30000" dirty="0" smtClean="0">
                          <a:effectLst/>
                          <a:latin typeface="XCCW Joined 1a" panose="03050602040000000000" pitchFamily="66" charset="0"/>
                        </a:rPr>
                        <a:t>nd</a:t>
                      </a:r>
                      <a:r>
                        <a:rPr lang="en-GB" sz="2400" dirty="0" smtClean="0">
                          <a:effectLst/>
                          <a:latin typeface="XCCW Joined 1a" panose="03050602040000000000" pitchFamily="66" charset="0"/>
                        </a:rPr>
                        <a:t> </a:t>
                      </a:r>
                      <a:r>
                        <a:rPr lang="en-GB" sz="2400" dirty="0">
                          <a:effectLst/>
                          <a:latin typeface="XCCW Joined 1a" panose="03050602040000000000" pitchFamily="66" charset="0"/>
                        </a:rPr>
                        <a:t>half term: </a:t>
                      </a:r>
                      <a:endParaRPr lang="en-GB" sz="2400" dirty="0" smtClean="0">
                        <a:effectLst/>
                        <a:latin typeface="XCCW Joined 1a" panose="03050602040000000000" pitchFamily="66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400" dirty="0" smtClean="0">
                          <a:effectLst/>
                          <a:latin typeface="XCCW Joined 1a" panose="03050602040000000000" pitchFamily="66" charset="0"/>
                        </a:rPr>
                        <a:t>Coding</a:t>
                      </a: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kern="1200" dirty="0" smtClean="0">
                          <a:effectLst/>
                          <a:latin typeface="XCCW Joined 1a" panose="03050602040000000000" pitchFamily="66" charset="0"/>
                        </a:rPr>
                        <a:t>RHE</a:t>
                      </a:r>
                      <a:r>
                        <a:rPr lang="en-GB" sz="2400" kern="1200" baseline="0" dirty="0" smtClean="0">
                          <a:effectLst/>
                          <a:latin typeface="XCCW Joined 1a" panose="03050602040000000000" pitchFamily="66" charset="0"/>
                        </a:rPr>
                        <a:t> – </a:t>
                      </a:r>
                    </a:p>
                    <a:p>
                      <a:endParaRPr lang="en-GB" sz="2400" kern="1200" baseline="0" dirty="0" smtClean="0">
                        <a:effectLst/>
                        <a:latin typeface="XCCW Joined 1a" panose="03050602040000000000" pitchFamily="66" charset="0"/>
                      </a:endParaRPr>
                    </a:p>
                    <a:p>
                      <a:r>
                        <a:rPr lang="en-GB" sz="2400" kern="1200" dirty="0" smtClean="0">
                          <a:effectLst/>
                          <a:latin typeface="XCCW Joined 1a" panose="03050602040000000000" pitchFamily="66" charset="0"/>
                        </a:rPr>
                        <a:t>1</a:t>
                      </a:r>
                      <a:r>
                        <a:rPr lang="en-GB" sz="2400" kern="1200" baseline="30000" dirty="0" smtClean="0">
                          <a:effectLst/>
                          <a:latin typeface="XCCW Joined 1a" panose="03050602040000000000" pitchFamily="66" charset="0"/>
                        </a:rPr>
                        <a:t>st</a:t>
                      </a:r>
                      <a:r>
                        <a:rPr lang="en-GB" sz="2400" kern="1200" dirty="0" smtClean="0">
                          <a:effectLst/>
                          <a:latin typeface="XCCW Joined 1a" panose="03050602040000000000" pitchFamily="66" charset="0"/>
                        </a:rPr>
                        <a:t> half term: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400" kern="1200" dirty="0" smtClean="0">
                          <a:effectLst/>
                          <a:latin typeface="XCCW Joined 1a" panose="03050602040000000000" pitchFamily="66" charset="0"/>
                        </a:rPr>
                        <a:t>Drugs and Tobacco. </a:t>
                      </a:r>
                    </a:p>
                    <a:p>
                      <a:endParaRPr lang="en-GB" sz="2400" kern="1200" dirty="0" smtClean="0">
                        <a:effectLst/>
                        <a:latin typeface="XCCW Joined 1a" panose="03050602040000000000" pitchFamily="66" charset="0"/>
                      </a:endParaRPr>
                    </a:p>
                    <a:p>
                      <a:r>
                        <a:rPr lang="en-GB" sz="2400" kern="1200" dirty="0" smtClean="0">
                          <a:effectLst/>
                          <a:latin typeface="XCCW Joined 1a" panose="03050602040000000000" pitchFamily="66" charset="0"/>
                        </a:rPr>
                        <a:t>2</a:t>
                      </a:r>
                      <a:r>
                        <a:rPr lang="en-GB" sz="2400" kern="1200" baseline="30000" dirty="0" smtClean="0">
                          <a:effectLst/>
                          <a:latin typeface="XCCW Joined 1a" panose="03050602040000000000" pitchFamily="66" charset="0"/>
                        </a:rPr>
                        <a:t>nd</a:t>
                      </a:r>
                      <a:r>
                        <a:rPr lang="en-GB" sz="2400" kern="1200" dirty="0" smtClean="0">
                          <a:effectLst/>
                          <a:latin typeface="XCCW Joined 1a" panose="03050602040000000000" pitchFamily="66" charset="0"/>
                        </a:rPr>
                        <a:t> half term: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400" kern="1200" dirty="0" smtClean="0">
                          <a:effectLst/>
                          <a:latin typeface="XCCW Joined 1a" panose="03050602040000000000" pitchFamily="66" charset="0"/>
                        </a:rPr>
                        <a:t>Bullying. </a:t>
                      </a:r>
                    </a:p>
                    <a:p>
                      <a:endParaRPr lang="en-GB" sz="2400" kern="1200" dirty="0" smtClean="0">
                        <a:effectLst/>
                        <a:latin typeface="XCCW Joined 1a" panose="03050602040000000000" pitchFamily="66" charset="0"/>
                      </a:endParaRPr>
                    </a:p>
                    <a:p>
                      <a:r>
                        <a:rPr lang="en-GB" sz="2000" kern="1200" dirty="0" smtClean="0">
                          <a:effectLst/>
                          <a:latin typeface="XCCW Joined 1a" panose="03050602040000000000" pitchFamily="66" charset="0"/>
                        </a:rPr>
                        <a:t>Please note that all RHE lessons follow our curriculum and </a:t>
                      </a:r>
                    </a:p>
                    <a:p>
                      <a:r>
                        <a:rPr lang="en-GB" sz="2000" kern="1200" dirty="0" smtClean="0">
                          <a:effectLst/>
                          <a:latin typeface="XCCW Joined 1a" panose="03050602040000000000" pitchFamily="66" charset="0"/>
                        </a:rPr>
                        <a:t>are age-appropriate</a:t>
                      </a:r>
                      <a:endParaRPr lang="en-GB" sz="2000" dirty="0">
                        <a:effectLst/>
                        <a:latin typeface="XCCW Joined 1a" panose="03050602040000000000" pitchFamily="66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61749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0111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22366" y="0"/>
            <a:ext cx="10515600" cy="1325563"/>
          </a:xfrm>
        </p:spPr>
        <p:txBody>
          <a:bodyPr/>
          <a:lstStyle/>
          <a:p>
            <a:pPr algn="ctr"/>
            <a:r>
              <a:rPr lang="en-GB" sz="45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CCW Joined 1a" panose="03050602040000000000" pitchFamily="66" charset="0"/>
                <a:ea typeface="+mn-ea"/>
                <a:cs typeface="+mn-cs"/>
              </a:rPr>
              <a:t>Routines</a:t>
            </a:r>
            <a:endParaRPr lang="en-GB" sz="45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XCCW Joined 1a" panose="03050602040000000000" pitchFamily="66" charset="0"/>
              <a:ea typeface="+mn-ea"/>
              <a:cs typeface="+mn-cs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0689368"/>
              </p:ext>
            </p:extLst>
          </p:nvPr>
        </p:nvGraphicFramePr>
        <p:xfrm>
          <a:off x="423949" y="909320"/>
          <a:ext cx="11312433" cy="5943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61114">
                  <a:extLst>
                    <a:ext uri="{9D8B030D-6E8A-4147-A177-3AD203B41FA5}">
                      <a16:colId xmlns:a16="http://schemas.microsoft.com/office/drawing/2014/main" val="81210435"/>
                    </a:ext>
                  </a:extLst>
                </a:gridCol>
                <a:gridCol w="3380508">
                  <a:extLst>
                    <a:ext uri="{9D8B030D-6E8A-4147-A177-3AD203B41FA5}">
                      <a16:colId xmlns:a16="http://schemas.microsoft.com/office/drawing/2014/main" val="1973247733"/>
                    </a:ext>
                  </a:extLst>
                </a:gridCol>
                <a:gridCol w="3770811">
                  <a:extLst>
                    <a:ext uri="{9D8B030D-6E8A-4147-A177-3AD203B41FA5}">
                      <a16:colId xmlns:a16="http://schemas.microsoft.com/office/drawing/2014/main" val="3000991530"/>
                    </a:ext>
                  </a:extLst>
                </a:gridCol>
              </a:tblGrid>
              <a:tr h="356636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XCCW Joined 1a" panose="03050602040000000000" pitchFamily="66" charset="0"/>
                        </a:rPr>
                        <a:t>Times</a:t>
                      </a:r>
                      <a:r>
                        <a:rPr lang="en-GB" baseline="0" dirty="0" smtClean="0">
                          <a:latin typeface="XCCW Joined 1a" panose="03050602040000000000" pitchFamily="66" charset="0"/>
                        </a:rPr>
                        <a:t> Tables</a:t>
                      </a:r>
                      <a:endParaRPr lang="en-GB" dirty="0">
                        <a:latin typeface="XCCW Joined 1a" panose="03050602040000000000" pitchFamily="66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XCCW Joined 1a" panose="03050602040000000000" pitchFamily="66" charset="0"/>
                        </a:rPr>
                        <a:t>Spellings</a:t>
                      </a:r>
                      <a:endParaRPr lang="en-GB" dirty="0">
                        <a:latin typeface="XCCW Joined 1a" panose="03050602040000000000" pitchFamily="66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mtClean="0">
                          <a:latin typeface="XCCW Joined 1a" panose="03050602040000000000" pitchFamily="66" charset="0"/>
                        </a:rPr>
                        <a:t>Reading Logs</a:t>
                      </a:r>
                      <a:endParaRPr lang="en-GB" dirty="0">
                        <a:latin typeface="XCCW Joined 1a" panose="03050602040000000000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4955372"/>
                  </a:ext>
                </a:extLst>
              </a:tr>
              <a:tr h="5438704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XCCW Joined 1a" panose="03050602040000000000" pitchFamily="66" charset="0"/>
                        </a:rPr>
                        <a:t>There will be an increased focus on times tables in Year 3. </a:t>
                      </a:r>
                    </a:p>
                    <a:p>
                      <a:r>
                        <a:rPr lang="en-GB" dirty="0" smtClean="0">
                          <a:latin typeface="XCCW Joined 1a" panose="03050602040000000000" pitchFamily="66" charset="0"/>
                        </a:rPr>
                        <a:t>We will be testing the children each week</a:t>
                      </a:r>
                      <a:r>
                        <a:rPr lang="en-GB" baseline="0" dirty="0" smtClean="0">
                          <a:latin typeface="XCCW Joined 1a" panose="03050602040000000000" pitchFamily="66" charset="0"/>
                        </a:rPr>
                        <a:t> on their understanding and will also be participating in </a:t>
                      </a:r>
                      <a:r>
                        <a:rPr lang="en-GB" baseline="0" smtClean="0">
                          <a:latin typeface="XCCW Joined 1a" panose="03050602040000000000" pitchFamily="66" charset="0"/>
                        </a:rPr>
                        <a:t>daily Maths </a:t>
                      </a:r>
                      <a:r>
                        <a:rPr lang="en-GB" baseline="0" dirty="0" smtClean="0">
                          <a:latin typeface="XCCW Joined 1a" panose="03050602040000000000" pitchFamily="66" charset="0"/>
                        </a:rPr>
                        <a:t>fluency lessons, called Maths Flash. </a:t>
                      </a:r>
                    </a:p>
                    <a:p>
                      <a:endParaRPr lang="en-GB" baseline="0" dirty="0" smtClean="0">
                        <a:latin typeface="XCCW Joined 1a" panose="03050602040000000000" pitchFamily="66" charset="0"/>
                      </a:endParaRPr>
                    </a:p>
                    <a:p>
                      <a:r>
                        <a:rPr lang="en-GB" baseline="0" dirty="0" smtClean="0">
                          <a:latin typeface="XCCW Joined 1a" panose="03050602040000000000" pitchFamily="66" charset="0"/>
                        </a:rPr>
                        <a:t>There are lots of ways to practise times tables at home. </a:t>
                      </a:r>
                    </a:p>
                    <a:p>
                      <a:endParaRPr lang="en-GB" baseline="0" dirty="0" smtClean="0">
                        <a:latin typeface="XCCW Joined 1a" panose="03050602040000000000" pitchFamily="66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aseline="0" dirty="0" smtClean="0">
                          <a:latin typeface="XCCW Joined 1a" panose="03050602040000000000" pitchFamily="66" charset="0"/>
                        </a:rPr>
                        <a:t>TT </a:t>
                      </a:r>
                      <a:r>
                        <a:rPr lang="en-GB" baseline="0" dirty="0" err="1" smtClean="0">
                          <a:latin typeface="XCCW Joined 1a" panose="03050602040000000000" pitchFamily="66" charset="0"/>
                        </a:rPr>
                        <a:t>Rockstars</a:t>
                      </a:r>
                      <a:r>
                        <a:rPr lang="en-GB" baseline="0" dirty="0" smtClean="0">
                          <a:latin typeface="XCCW Joined 1a" panose="03050602040000000000" pitchFamily="66" charset="0"/>
                        </a:rPr>
                        <a:t>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baseline="0" dirty="0" smtClean="0">
                        <a:latin typeface="XCCW Joined 1a" panose="03050602040000000000" pitchFamily="66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aseline="0" dirty="0" smtClean="0">
                          <a:latin typeface="XCCW Joined 1a" panose="03050602040000000000" pitchFamily="66" charset="0"/>
                        </a:rPr>
                        <a:t>Online games – Bowling, Angry Andy must have Candy, Caterpillar carnage</a:t>
                      </a:r>
                      <a:endParaRPr lang="en-GB" dirty="0" smtClean="0">
                        <a:latin typeface="XCCW Joined 1a" panose="03050602040000000000" pitchFamily="66" charset="0"/>
                      </a:endParaRPr>
                    </a:p>
                    <a:p>
                      <a:endParaRPr lang="en-GB" dirty="0" smtClean="0">
                        <a:latin typeface="XCCW Joined 1a" panose="03050602040000000000" pitchFamily="66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XCCW Joined 1a" panose="03050602040000000000" pitchFamily="66" charset="0"/>
                        </a:rPr>
                        <a:t>Spellings</a:t>
                      </a:r>
                      <a:r>
                        <a:rPr lang="en-GB" baseline="0" dirty="0" smtClean="0">
                          <a:latin typeface="XCCW Joined 1a" panose="03050602040000000000" pitchFamily="66" charset="0"/>
                        </a:rPr>
                        <a:t> will be handed out on a Monday and will be tested the following Monday. </a:t>
                      </a:r>
                    </a:p>
                    <a:p>
                      <a:endParaRPr lang="en-GB" baseline="0" dirty="0" smtClean="0">
                        <a:latin typeface="XCCW Joined 1a" panose="03050602040000000000" pitchFamily="66" charset="0"/>
                      </a:endParaRPr>
                    </a:p>
                    <a:p>
                      <a:r>
                        <a:rPr lang="en-GB" baseline="0" dirty="0" smtClean="0">
                          <a:latin typeface="XCCW Joined 1a" panose="03050602040000000000" pitchFamily="66" charset="0"/>
                        </a:rPr>
                        <a:t>All spellings are adapted to suit the need of each individual child, providing familiarity and challenge. </a:t>
                      </a:r>
                      <a:endParaRPr lang="en-GB" dirty="0">
                        <a:latin typeface="XCCW Joined 1a" panose="03050602040000000000" pitchFamily="66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XCCW Joined 1a" panose="03050602040000000000" pitchFamily="66" charset="0"/>
                        </a:rPr>
                        <a:t>Reading logs will be collected in and</a:t>
                      </a:r>
                      <a:r>
                        <a:rPr lang="en-GB" baseline="0" dirty="0" smtClean="0">
                          <a:latin typeface="XCCW Joined 1a" panose="03050602040000000000" pitchFamily="66" charset="0"/>
                        </a:rPr>
                        <a:t> checked everyday. </a:t>
                      </a:r>
                    </a:p>
                    <a:p>
                      <a:endParaRPr lang="en-GB" baseline="0" dirty="0" smtClean="0">
                        <a:latin typeface="XCCW Joined 1a" panose="03050602040000000000" pitchFamily="66" charset="0"/>
                      </a:endParaRPr>
                    </a:p>
                    <a:p>
                      <a:r>
                        <a:rPr lang="en-GB" baseline="0" dirty="0" smtClean="0">
                          <a:latin typeface="XCCW Joined 1a" panose="03050602040000000000" pitchFamily="66" charset="0"/>
                        </a:rPr>
                        <a:t>Dojos will be awarded for children who are reading at home. </a:t>
                      </a:r>
                    </a:p>
                    <a:p>
                      <a:endParaRPr lang="en-GB" baseline="0" dirty="0" smtClean="0">
                        <a:latin typeface="XCCW Joined 1a" panose="03050602040000000000" pitchFamily="66" charset="0"/>
                      </a:endParaRPr>
                    </a:p>
                    <a:p>
                      <a:r>
                        <a:rPr lang="en-GB" baseline="0" dirty="0" smtClean="0">
                          <a:latin typeface="XCCW Joined 1a" panose="03050602040000000000" pitchFamily="66" charset="0"/>
                        </a:rPr>
                        <a:t>Please ensure that reading is recorded in logs. Your child can write it in themselves if they wish. </a:t>
                      </a:r>
                      <a:endParaRPr lang="en-GB" dirty="0">
                        <a:latin typeface="XCCW Joined 1a" panose="03050602040000000000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8654246"/>
                  </a:ext>
                </a:extLst>
              </a:tr>
            </a:tbl>
          </a:graphicData>
        </a:graphic>
      </p:graphicFrame>
      <p:pic>
        <p:nvPicPr>
          <p:cNvPr id="1028" name="Picture 4" descr="Spellings | The Academy of Cuxton School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223" y="5429705"/>
            <a:ext cx="1947640" cy="12749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Benefits of Reading - My Pen My Frie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7076" y="5504256"/>
            <a:ext cx="1914064" cy="1171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Time Tables Rock Stars » Elmwood Junior School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229" y="4696715"/>
            <a:ext cx="1300752" cy="945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463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18224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CCW Joined 1a" panose="03050602040000000000" pitchFamily="66" charset="0"/>
              </a:rPr>
              <a:t>Routines</a:t>
            </a:r>
            <a:endParaRPr lang="en-GB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XCCW Joined 1a" panose="03050602040000000000" pitchFamily="66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6910360"/>
              </p:ext>
            </p:extLst>
          </p:nvPr>
        </p:nvGraphicFramePr>
        <p:xfrm>
          <a:off x="627017" y="1507808"/>
          <a:ext cx="11430000" cy="3444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51314">
                  <a:extLst>
                    <a:ext uri="{9D8B030D-6E8A-4147-A177-3AD203B41FA5}">
                      <a16:colId xmlns:a16="http://schemas.microsoft.com/office/drawing/2014/main" val="2103358280"/>
                    </a:ext>
                  </a:extLst>
                </a:gridCol>
                <a:gridCol w="3135086">
                  <a:extLst>
                    <a:ext uri="{9D8B030D-6E8A-4147-A177-3AD203B41FA5}">
                      <a16:colId xmlns:a16="http://schemas.microsoft.com/office/drawing/2014/main" val="1246799607"/>
                    </a:ext>
                  </a:extLst>
                </a:gridCol>
                <a:gridCol w="5943600">
                  <a:extLst>
                    <a:ext uri="{9D8B030D-6E8A-4147-A177-3AD203B41FA5}">
                      <a16:colId xmlns:a16="http://schemas.microsoft.com/office/drawing/2014/main" val="17066041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latin typeface="XCCW Joined 1a" panose="03050602040000000000" pitchFamily="66" charset="0"/>
                        </a:rPr>
                        <a:t>Water</a:t>
                      </a:r>
                      <a:r>
                        <a:rPr lang="en-GB" sz="2000" baseline="0" dirty="0" smtClean="0">
                          <a:latin typeface="XCCW Joined 1a" panose="03050602040000000000" pitchFamily="66" charset="0"/>
                        </a:rPr>
                        <a:t> Bottle</a:t>
                      </a:r>
                    </a:p>
                    <a:p>
                      <a:r>
                        <a:rPr lang="en-GB" sz="2000" baseline="0" dirty="0" smtClean="0">
                          <a:latin typeface="XCCW Joined 1a" panose="03050602040000000000" pitchFamily="66" charset="0"/>
                        </a:rPr>
                        <a:t>Please ensure that your child has their water bottle with them each day. </a:t>
                      </a:r>
                      <a:endParaRPr lang="en-GB" sz="2000" dirty="0">
                        <a:latin typeface="XCCW Joined 1a" panose="03050602040000000000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latin typeface="XCCW Joined 1a" panose="03050602040000000000" pitchFamily="66" charset="0"/>
                        </a:rPr>
                        <a:t>Snack </a:t>
                      </a:r>
                    </a:p>
                    <a:p>
                      <a:r>
                        <a:rPr lang="en-GB" sz="2000" dirty="0" smtClean="0">
                          <a:latin typeface="XCCW Joined 1a" panose="03050602040000000000" pitchFamily="66" charset="0"/>
                        </a:rPr>
                        <a:t>Please ensure</a:t>
                      </a:r>
                      <a:r>
                        <a:rPr lang="en-GB" sz="2000" baseline="0" dirty="0" smtClean="0">
                          <a:latin typeface="XCCW Joined 1a" panose="03050602040000000000" pitchFamily="66" charset="0"/>
                        </a:rPr>
                        <a:t> that your child comes to school with a piece of fruit or vegetable or a cereal bar. </a:t>
                      </a:r>
                    </a:p>
                    <a:p>
                      <a:endParaRPr lang="en-GB" sz="2000" baseline="0" dirty="0" smtClean="0">
                        <a:latin typeface="XCCW Joined 1a" panose="03050602040000000000" pitchFamily="66" charset="0"/>
                      </a:endParaRPr>
                    </a:p>
                    <a:p>
                      <a:r>
                        <a:rPr lang="en-GB" sz="2000" baseline="0" dirty="0" smtClean="0">
                          <a:latin typeface="XCCW Joined 1a" panose="03050602040000000000" pitchFamily="66" charset="0"/>
                        </a:rPr>
                        <a:t>Please also note that we are a </a:t>
                      </a:r>
                      <a:r>
                        <a:rPr lang="en-GB" sz="2000" b="1" baseline="0" dirty="0" smtClean="0">
                          <a:latin typeface="XCCW Joined 1a" panose="03050602040000000000" pitchFamily="66" charset="0"/>
                        </a:rPr>
                        <a:t>nut-free</a:t>
                      </a:r>
                      <a:r>
                        <a:rPr lang="en-GB" sz="2000" baseline="0" dirty="0" smtClean="0">
                          <a:latin typeface="XCCW Joined 1a" panose="03050602040000000000" pitchFamily="66" charset="0"/>
                        </a:rPr>
                        <a:t> school. </a:t>
                      </a:r>
                      <a:endParaRPr lang="en-GB" sz="2000" dirty="0">
                        <a:latin typeface="XCCW Joined 1a" panose="03050602040000000000" pitchFamily="66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latin typeface="XCCW Joined 1a" panose="03050602040000000000" pitchFamily="66" charset="0"/>
                        </a:rPr>
                        <a:t>Homework</a:t>
                      </a:r>
                    </a:p>
                    <a:p>
                      <a:r>
                        <a:rPr lang="en-GB" sz="2000" dirty="0" smtClean="0">
                          <a:latin typeface="XCCW Joined 1a" panose="03050602040000000000" pitchFamily="66" charset="0"/>
                        </a:rPr>
                        <a:t>The</a:t>
                      </a:r>
                      <a:r>
                        <a:rPr lang="en-GB" sz="2000" baseline="0" dirty="0" smtClean="0">
                          <a:latin typeface="XCCW Joined 1a" panose="03050602040000000000" pitchFamily="66" charset="0"/>
                        </a:rPr>
                        <a:t> homework grid will be available through Google Classroom. </a:t>
                      </a:r>
                    </a:p>
                    <a:p>
                      <a:endParaRPr lang="en-GB" sz="2000" baseline="0" dirty="0" smtClean="0">
                        <a:latin typeface="XCCW Joined 1a" panose="03050602040000000000" pitchFamily="66" charset="0"/>
                      </a:endParaRPr>
                    </a:p>
                    <a:p>
                      <a:r>
                        <a:rPr lang="en-GB" sz="2000" baseline="0" dirty="0" smtClean="0">
                          <a:latin typeface="XCCW Joined 1a" panose="03050602040000000000" pitchFamily="66" charset="0"/>
                        </a:rPr>
                        <a:t>I have also sent out a hard copy. </a:t>
                      </a:r>
                    </a:p>
                    <a:p>
                      <a:endParaRPr lang="en-GB" sz="2000" baseline="0" dirty="0" smtClean="0">
                        <a:latin typeface="XCCW Joined 1a" panose="03050602040000000000" pitchFamily="66" charset="0"/>
                      </a:endParaRPr>
                    </a:p>
                    <a:p>
                      <a:r>
                        <a:rPr lang="en-GB" sz="2000" baseline="0" dirty="0" smtClean="0">
                          <a:latin typeface="XCCW Joined 1a" panose="03050602040000000000" pitchFamily="66" charset="0"/>
                        </a:rPr>
                        <a:t>Please submit your child’s learning through GC or through the class email:</a:t>
                      </a:r>
                    </a:p>
                    <a:p>
                      <a:endParaRPr lang="en-GB" sz="1100" baseline="0" dirty="0" smtClean="0">
                        <a:latin typeface="XCCW Joined 1a" panose="03050602040000000000" pitchFamily="66" charset="0"/>
                      </a:endParaRPr>
                    </a:p>
                    <a:p>
                      <a:r>
                        <a:rPr lang="en-GB" sz="2000" baseline="0" dirty="0" smtClean="0">
                          <a:latin typeface="XCCW Joined 1a" panose="03050602040000000000" pitchFamily="66" charset="0"/>
                        </a:rPr>
                        <a:t>nz@stmarysprimarypulborough.co.uk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39794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02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32627" y="365126"/>
            <a:ext cx="10515600" cy="106509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9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CCW Joined 1a" panose="03050602040000000000" pitchFamily="66" charset="0"/>
              </a:rPr>
              <a:t>Homework</a:t>
            </a:r>
            <a:r>
              <a:rPr lang="en-GB" sz="49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CCW Joined 1a" panose="03050602040000000000" pitchFamily="66" charset="0"/>
              </a:rPr>
              <a:t/>
            </a:r>
            <a:br>
              <a:rPr lang="en-GB" sz="49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CCW Joined 1a" panose="03050602040000000000" pitchFamily="66" charset="0"/>
              </a:rPr>
            </a:br>
            <a:endParaRPr lang="en-GB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430216"/>
            <a:ext cx="10626969" cy="5052646"/>
          </a:xfrm>
        </p:spPr>
        <p:txBody>
          <a:bodyPr>
            <a:normAutofit/>
          </a:bodyPr>
          <a:lstStyle/>
          <a:p>
            <a:pPr marL="137160" indent="0">
              <a:lnSpc>
                <a:spcPct val="80000"/>
              </a:lnSpc>
              <a:buClr>
                <a:schemeClr val="tx1">
                  <a:shade val="95000"/>
                </a:schemeClr>
              </a:buClr>
              <a:buNone/>
              <a:defRPr/>
            </a:pPr>
            <a:endParaRPr lang="en-GB" altLang="en-US" dirty="0">
              <a:latin typeface="Calibri" pitchFamily="34" charset="0"/>
            </a:endParaRPr>
          </a:p>
          <a:p>
            <a:pPr marL="137160" indent="0">
              <a:lnSpc>
                <a:spcPct val="80000"/>
              </a:lnSpc>
              <a:buClr>
                <a:schemeClr val="tx1">
                  <a:shade val="95000"/>
                </a:schemeClr>
              </a:buClr>
              <a:buNone/>
              <a:defRPr/>
            </a:pPr>
            <a:endParaRPr lang="en-GB" altLang="en-US" dirty="0">
              <a:latin typeface="Calibri" pitchFamily="34" charset="0"/>
            </a:endParaRPr>
          </a:p>
          <a:p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887" y="897671"/>
            <a:ext cx="8189079" cy="5870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161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1021</TotalTime>
  <Words>837</Words>
  <Application>Microsoft Office PowerPoint</Application>
  <PresentationFormat>Widescreen</PresentationFormat>
  <Paragraphs>211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Symbol</vt:lpstr>
      <vt:lpstr>Times New Roman</vt:lpstr>
      <vt:lpstr>XCCW Joined 1a</vt:lpstr>
      <vt:lpstr>Office Theme</vt:lpstr>
      <vt:lpstr>     </vt:lpstr>
      <vt:lpstr>Our Topics</vt:lpstr>
      <vt:lpstr>Typical NZ Class Timetable</vt:lpstr>
      <vt:lpstr>PowerPoint Presentation</vt:lpstr>
      <vt:lpstr>PowerPoint Presentation</vt:lpstr>
      <vt:lpstr>PowerPoint Presentation</vt:lpstr>
      <vt:lpstr>Routines</vt:lpstr>
      <vt:lpstr>Routines</vt:lpstr>
      <vt:lpstr>Homework </vt:lpstr>
      <vt:lpstr>Behaviour</vt:lpstr>
      <vt:lpstr>Behaviour continued</vt:lpstr>
      <vt:lpstr>Key dates and 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China Class</dc:title>
  <dc:creator>Max Benson</dc:creator>
  <cp:lastModifiedBy>FHancock</cp:lastModifiedBy>
  <cp:revision>61</cp:revision>
  <dcterms:created xsi:type="dcterms:W3CDTF">2017-09-24T14:48:25Z</dcterms:created>
  <dcterms:modified xsi:type="dcterms:W3CDTF">2023-10-10T10:25:15Z</dcterms:modified>
</cp:coreProperties>
</file>