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57" r:id="rId4"/>
    <p:sldId id="258" r:id="rId5"/>
    <p:sldId id="261" r:id="rId6"/>
    <p:sldId id="267" r:id="rId7"/>
    <p:sldId id="262" r:id="rId8"/>
    <p:sldId id="272" r:id="rId9"/>
    <p:sldId id="263" r:id="rId10"/>
    <p:sldId id="271" r:id="rId11"/>
    <p:sldId id="264" r:id="rId12"/>
    <p:sldId id="265" r:id="rId13"/>
    <p:sldId id="266" r:id="rId14"/>
    <p:sldId id="268" r:id="rId15"/>
    <p:sldId id="269"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0" autoAdjust="0"/>
    <p:restoredTop sz="94660"/>
  </p:normalViewPr>
  <p:slideViewPr>
    <p:cSldViewPr snapToGrid="0">
      <p:cViewPr varScale="1">
        <p:scale>
          <a:sx n="73" d="100"/>
          <a:sy n="73" d="100"/>
        </p:scale>
        <p:origin x="618"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AA5003B-33C4-4BF2-A0F0-9151811D8FFF}" type="datetimeFigureOut">
              <a:rPr lang="en-GB" smtClean="0"/>
              <a:t>28/09/2022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0675F2C-3A5A-49FA-80CF-D41B41B71F36}" type="slidenum">
              <a:rPr lang="en-GB" smtClean="0"/>
              <a:t>‹#›</a:t>
            </a:fld>
            <a:endParaRPr lang="en-GB"/>
          </a:p>
        </p:txBody>
      </p:sp>
    </p:spTree>
    <p:extLst>
      <p:ext uri="{BB962C8B-B14F-4D97-AF65-F5344CB8AC3E}">
        <p14:creationId xmlns:p14="http://schemas.microsoft.com/office/powerpoint/2010/main" val="996549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A5003B-33C4-4BF2-A0F0-9151811D8FFF}" type="datetimeFigureOut">
              <a:rPr lang="en-GB" smtClean="0"/>
              <a:t>28/09/2022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0675F2C-3A5A-49FA-80CF-D41B41B71F36}" type="slidenum">
              <a:rPr lang="en-GB" smtClean="0"/>
              <a:t>‹#›</a:t>
            </a:fld>
            <a:endParaRPr lang="en-GB"/>
          </a:p>
        </p:txBody>
      </p:sp>
    </p:spTree>
    <p:extLst>
      <p:ext uri="{BB962C8B-B14F-4D97-AF65-F5344CB8AC3E}">
        <p14:creationId xmlns:p14="http://schemas.microsoft.com/office/powerpoint/2010/main" val="3273456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A5003B-33C4-4BF2-A0F0-9151811D8FFF}" type="datetimeFigureOut">
              <a:rPr lang="en-GB" smtClean="0"/>
              <a:t>28/09/2022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0675F2C-3A5A-49FA-80CF-D41B41B71F36}" type="slidenum">
              <a:rPr lang="en-GB" smtClean="0"/>
              <a:t>‹#›</a:t>
            </a:fld>
            <a:endParaRPr lang="en-GB"/>
          </a:p>
        </p:txBody>
      </p:sp>
    </p:spTree>
    <p:extLst>
      <p:ext uri="{BB962C8B-B14F-4D97-AF65-F5344CB8AC3E}">
        <p14:creationId xmlns:p14="http://schemas.microsoft.com/office/powerpoint/2010/main" val="3411385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A5003B-33C4-4BF2-A0F0-9151811D8FFF}" type="datetimeFigureOut">
              <a:rPr lang="en-GB" smtClean="0"/>
              <a:t>28/09/2022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0675F2C-3A5A-49FA-80CF-D41B41B71F36}" type="slidenum">
              <a:rPr lang="en-GB" smtClean="0"/>
              <a:t>‹#›</a:t>
            </a:fld>
            <a:endParaRPr lang="en-GB"/>
          </a:p>
        </p:txBody>
      </p:sp>
    </p:spTree>
    <p:extLst>
      <p:ext uri="{BB962C8B-B14F-4D97-AF65-F5344CB8AC3E}">
        <p14:creationId xmlns:p14="http://schemas.microsoft.com/office/powerpoint/2010/main" val="2556592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A5003B-33C4-4BF2-A0F0-9151811D8FFF}" type="datetimeFigureOut">
              <a:rPr lang="en-GB" smtClean="0"/>
              <a:t>28/09/2022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0675F2C-3A5A-49FA-80CF-D41B41B71F36}" type="slidenum">
              <a:rPr lang="en-GB" smtClean="0"/>
              <a:t>‹#›</a:t>
            </a:fld>
            <a:endParaRPr lang="en-GB"/>
          </a:p>
        </p:txBody>
      </p:sp>
    </p:spTree>
    <p:extLst>
      <p:ext uri="{BB962C8B-B14F-4D97-AF65-F5344CB8AC3E}">
        <p14:creationId xmlns:p14="http://schemas.microsoft.com/office/powerpoint/2010/main" val="3697915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AA5003B-33C4-4BF2-A0F0-9151811D8FFF}" type="datetimeFigureOut">
              <a:rPr lang="en-GB" smtClean="0"/>
              <a:t>28/09/2022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0675F2C-3A5A-49FA-80CF-D41B41B71F36}" type="slidenum">
              <a:rPr lang="en-GB" smtClean="0"/>
              <a:t>‹#›</a:t>
            </a:fld>
            <a:endParaRPr lang="en-GB"/>
          </a:p>
        </p:txBody>
      </p:sp>
    </p:spTree>
    <p:extLst>
      <p:ext uri="{BB962C8B-B14F-4D97-AF65-F5344CB8AC3E}">
        <p14:creationId xmlns:p14="http://schemas.microsoft.com/office/powerpoint/2010/main" val="228546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AA5003B-33C4-4BF2-A0F0-9151811D8FFF}" type="datetimeFigureOut">
              <a:rPr lang="en-GB" smtClean="0"/>
              <a:t>28/09/2022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0675F2C-3A5A-49FA-80CF-D41B41B71F36}" type="slidenum">
              <a:rPr lang="en-GB" smtClean="0"/>
              <a:t>‹#›</a:t>
            </a:fld>
            <a:endParaRPr lang="en-GB"/>
          </a:p>
        </p:txBody>
      </p:sp>
    </p:spTree>
    <p:extLst>
      <p:ext uri="{BB962C8B-B14F-4D97-AF65-F5344CB8AC3E}">
        <p14:creationId xmlns:p14="http://schemas.microsoft.com/office/powerpoint/2010/main" val="2547301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AA5003B-33C4-4BF2-A0F0-9151811D8FFF}" type="datetimeFigureOut">
              <a:rPr lang="en-GB" smtClean="0"/>
              <a:t>28/09/2022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0675F2C-3A5A-49FA-80CF-D41B41B71F36}" type="slidenum">
              <a:rPr lang="en-GB" smtClean="0"/>
              <a:t>‹#›</a:t>
            </a:fld>
            <a:endParaRPr lang="en-GB"/>
          </a:p>
        </p:txBody>
      </p:sp>
    </p:spTree>
    <p:extLst>
      <p:ext uri="{BB962C8B-B14F-4D97-AF65-F5344CB8AC3E}">
        <p14:creationId xmlns:p14="http://schemas.microsoft.com/office/powerpoint/2010/main" val="4007542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A5003B-33C4-4BF2-A0F0-9151811D8FFF}" type="datetimeFigureOut">
              <a:rPr lang="en-GB" smtClean="0"/>
              <a:t>28/09/2022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0675F2C-3A5A-49FA-80CF-D41B41B71F36}" type="slidenum">
              <a:rPr lang="en-GB" smtClean="0"/>
              <a:t>‹#›</a:t>
            </a:fld>
            <a:endParaRPr lang="en-GB"/>
          </a:p>
        </p:txBody>
      </p:sp>
    </p:spTree>
    <p:extLst>
      <p:ext uri="{BB962C8B-B14F-4D97-AF65-F5344CB8AC3E}">
        <p14:creationId xmlns:p14="http://schemas.microsoft.com/office/powerpoint/2010/main" val="2699183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A5003B-33C4-4BF2-A0F0-9151811D8FFF}" type="datetimeFigureOut">
              <a:rPr lang="en-GB" smtClean="0"/>
              <a:t>28/09/2022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0675F2C-3A5A-49FA-80CF-D41B41B71F36}" type="slidenum">
              <a:rPr lang="en-GB" smtClean="0"/>
              <a:t>‹#›</a:t>
            </a:fld>
            <a:endParaRPr lang="en-GB"/>
          </a:p>
        </p:txBody>
      </p:sp>
    </p:spTree>
    <p:extLst>
      <p:ext uri="{BB962C8B-B14F-4D97-AF65-F5344CB8AC3E}">
        <p14:creationId xmlns:p14="http://schemas.microsoft.com/office/powerpoint/2010/main" val="3471041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A5003B-33C4-4BF2-A0F0-9151811D8FFF}" type="datetimeFigureOut">
              <a:rPr lang="en-GB" smtClean="0"/>
              <a:t>28/09/2022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0675F2C-3A5A-49FA-80CF-D41B41B71F36}" type="slidenum">
              <a:rPr lang="en-GB" smtClean="0"/>
              <a:t>‹#›</a:t>
            </a:fld>
            <a:endParaRPr lang="en-GB"/>
          </a:p>
        </p:txBody>
      </p:sp>
    </p:spTree>
    <p:extLst>
      <p:ext uri="{BB962C8B-B14F-4D97-AF65-F5344CB8AC3E}">
        <p14:creationId xmlns:p14="http://schemas.microsoft.com/office/powerpoint/2010/main" val="1154849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A5003B-33C4-4BF2-A0F0-9151811D8FFF}" type="datetimeFigureOut">
              <a:rPr lang="en-GB" smtClean="0"/>
              <a:t>28/09/2022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675F2C-3A5A-49FA-80CF-D41B41B71F36}" type="slidenum">
              <a:rPr lang="en-GB" smtClean="0"/>
              <a:t>‹#›</a:t>
            </a:fld>
            <a:endParaRPr lang="en-GB"/>
          </a:p>
        </p:txBody>
      </p:sp>
    </p:spTree>
    <p:extLst>
      <p:ext uri="{BB962C8B-B14F-4D97-AF65-F5344CB8AC3E}">
        <p14:creationId xmlns:p14="http://schemas.microsoft.com/office/powerpoint/2010/main" val="3987143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9000"/>
            <a:lum/>
          </a:blip>
          <a:srcRect/>
          <a:stretch>
            <a:fillRect l="-6000" r="-6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GB" b="1" dirty="0" smtClean="0">
                <a:solidFill>
                  <a:srgbClr val="FF0000"/>
                </a:solidFill>
                <a:effectLst>
                  <a:outerShdw blurRad="38100" dist="38100" dir="2700000" algn="tl">
                    <a:srgbClr val="000000">
                      <a:alpha val="43137"/>
                    </a:srgbClr>
                  </a:outerShdw>
                </a:effectLst>
              </a:rPr>
              <a:t>					</a:t>
            </a:r>
            <a:r>
              <a:rPr lang="en-GB" b="1" dirty="0" smtClean="0">
                <a:solidFill>
                  <a:schemeClr val="accent6">
                    <a:lumMod val="75000"/>
                  </a:schemeClr>
                </a:solidFill>
                <a:effectLst>
                  <a:outerShdw blurRad="38100" dist="38100" dir="2700000" algn="tl">
                    <a:srgbClr val="000000">
                      <a:alpha val="43137"/>
                    </a:srgbClr>
                  </a:outerShdw>
                </a:effectLst>
              </a:rPr>
              <a:t>Welcome to Ireland Class</a:t>
            </a:r>
            <a:endParaRPr lang="en-GB" b="1" dirty="0">
              <a:solidFill>
                <a:schemeClr val="accent6">
                  <a:lumMod val="75000"/>
                </a:schemeClr>
              </a:solidFill>
              <a:effectLst>
                <a:outerShdw blurRad="38100" dist="38100" dir="2700000" algn="tl">
                  <a:srgbClr val="000000">
                    <a:alpha val="43137"/>
                  </a:srgbClr>
                </a:outerShdw>
              </a:effectLst>
            </a:endParaRPr>
          </a:p>
        </p:txBody>
      </p:sp>
      <p:sp>
        <p:nvSpPr>
          <p:cNvPr id="5" name="Content Placeholder 4"/>
          <p:cNvSpPr>
            <a:spLocks noGrp="1"/>
          </p:cNvSpPr>
          <p:nvPr>
            <p:ph idx="1"/>
          </p:nvPr>
        </p:nvSpPr>
        <p:spPr/>
        <p:txBody>
          <a:bodyPr anchor="b"/>
          <a:lstStyle/>
          <a:p>
            <a:pPr marL="0" indent="0" algn="ctr">
              <a:buNone/>
            </a:pPr>
            <a:endParaRPr lang="en-GB" sz="3400" b="1" dirty="0" smtClean="0">
              <a:effectLst>
                <a:outerShdw blurRad="38100" dist="38100" dir="2700000" algn="tl">
                  <a:srgbClr val="000000">
                    <a:alpha val="43137"/>
                  </a:srgbClr>
                </a:outerShdw>
              </a:effectLst>
            </a:endParaRPr>
          </a:p>
          <a:p>
            <a:pPr marL="0" indent="0" algn="ctr">
              <a:buNone/>
            </a:pPr>
            <a:endParaRPr lang="en-GB" sz="3400" b="1" dirty="0">
              <a:effectLst>
                <a:outerShdw blurRad="38100" dist="38100" dir="2700000" algn="tl">
                  <a:srgbClr val="000000">
                    <a:alpha val="43137"/>
                  </a:srgbClr>
                </a:outerShdw>
              </a:effectLst>
            </a:endParaRPr>
          </a:p>
          <a:p>
            <a:pPr marL="0" indent="0" algn="ctr">
              <a:buNone/>
            </a:pPr>
            <a:r>
              <a:rPr lang="en-GB" sz="3400" b="1" dirty="0" smtClean="0">
                <a:effectLst>
                  <a:outerShdw blurRad="38100" dist="38100" dir="2700000" algn="tl">
                    <a:srgbClr val="000000">
                      <a:alpha val="43137"/>
                    </a:srgbClr>
                  </a:outerShdw>
                </a:effectLst>
              </a:rPr>
              <a:t>							</a:t>
            </a:r>
            <a:r>
              <a:rPr lang="en-GB" sz="3400" b="1" dirty="0" smtClean="0">
                <a:solidFill>
                  <a:schemeClr val="accent6">
                    <a:lumMod val="75000"/>
                  </a:schemeClr>
                </a:solidFill>
                <a:effectLst>
                  <a:outerShdw blurRad="38100" dist="38100" dir="2700000" algn="tl">
                    <a:srgbClr val="000000">
                      <a:alpha val="43137"/>
                    </a:srgbClr>
                  </a:outerShdw>
                </a:effectLst>
              </a:rPr>
              <a:t>2022-2023</a:t>
            </a:r>
          </a:p>
          <a:p>
            <a:pPr marL="0" indent="0" algn="ctr">
              <a:buNone/>
            </a:pPr>
            <a:endParaRPr lang="en-GB" sz="3400" b="1" dirty="0">
              <a:solidFill>
                <a:srgbClr val="FF0000"/>
              </a:solidFill>
              <a:effectLst>
                <a:outerShdw blurRad="38100" dist="38100" dir="2700000" algn="tl">
                  <a:srgbClr val="000000">
                    <a:alpha val="43137"/>
                  </a:srgbClr>
                </a:outerShdw>
              </a:effectLst>
            </a:endParaRPr>
          </a:p>
          <a:p>
            <a:pPr marL="0" indent="0" algn="ctr">
              <a:buNone/>
            </a:pPr>
            <a:r>
              <a:rPr lang="en-GB" sz="3400" b="1" dirty="0" smtClean="0">
                <a:solidFill>
                  <a:srgbClr val="FF0000"/>
                </a:solidFill>
                <a:effectLst>
                  <a:outerShdw blurRad="38100" dist="38100" dir="2700000" algn="tl">
                    <a:srgbClr val="000000">
                      <a:alpha val="43137"/>
                    </a:srgbClr>
                  </a:outerShdw>
                </a:effectLst>
              </a:rPr>
              <a:t>						</a:t>
            </a:r>
            <a:r>
              <a:rPr lang="en-GB" sz="3400" b="1" dirty="0" smtClean="0">
                <a:solidFill>
                  <a:schemeClr val="accent6">
                    <a:lumMod val="75000"/>
                  </a:schemeClr>
                </a:solidFill>
                <a:effectLst>
                  <a:outerShdw blurRad="38100" dist="38100" dir="2700000" algn="tl">
                    <a:srgbClr val="000000">
                      <a:alpha val="43137"/>
                    </a:srgbClr>
                  </a:outerShdw>
                </a:effectLst>
              </a:rPr>
              <a:t>Mrs Benson</a:t>
            </a:r>
          </a:p>
          <a:p>
            <a:pPr marL="0" indent="0">
              <a:buNone/>
            </a:pPr>
            <a:endParaRPr lang="en-GB" dirty="0"/>
          </a:p>
        </p:txBody>
      </p:sp>
    </p:spTree>
    <p:extLst>
      <p:ext uri="{BB962C8B-B14F-4D97-AF65-F5344CB8AC3E}">
        <p14:creationId xmlns:p14="http://schemas.microsoft.com/office/powerpoint/2010/main" val="19625446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chemeClr val="accent6">
                    <a:lumMod val="75000"/>
                  </a:schemeClr>
                </a:solidFill>
                <a:effectLst>
                  <a:outerShdw blurRad="38100" dist="38100" dir="2700000" algn="tl">
                    <a:srgbClr val="000000">
                      <a:alpha val="43137"/>
                    </a:srgbClr>
                  </a:outerShdw>
                </a:effectLst>
              </a:rPr>
              <a:t>Well Being</a:t>
            </a:r>
            <a:endParaRPr lang="en-GB" b="1" dirty="0">
              <a:solidFill>
                <a:schemeClr val="accent6">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a:buFont typeface="Wingdings 2" panose="05020102010507070707" pitchFamily="18" charset="2"/>
              <a:buChar char=""/>
            </a:pPr>
            <a:r>
              <a:rPr lang="en-GB" altLang="en-US" dirty="0" smtClean="0">
                <a:latin typeface="Calibri" panose="020F0502020204030204" pitchFamily="34" charset="0"/>
              </a:rPr>
              <a:t>The new OFSTED framework released in September 2019 highlights children’s physical and emotional well-being as being at the top of their agenda. It is now a statutory requirement that we educate the children about relationships and health.</a:t>
            </a:r>
          </a:p>
          <a:p>
            <a:pPr>
              <a:buFont typeface="Wingdings 2" panose="05020102010507070707" pitchFamily="18" charset="2"/>
              <a:buChar char=""/>
            </a:pPr>
            <a:r>
              <a:rPr lang="en-GB" altLang="en-US" dirty="0" smtClean="0">
                <a:latin typeface="Calibri" panose="020F0502020204030204" pitchFamily="34" charset="0"/>
              </a:rPr>
              <a:t>We will be having RHE lessons (Relationship and Health Education). These lessons will focus on the well-being of the children. We follow a scheme of work specifically designed for Year 3. </a:t>
            </a:r>
          </a:p>
          <a:p>
            <a:pPr>
              <a:buFont typeface="Wingdings 2" panose="05020102010507070707" pitchFamily="18" charset="2"/>
              <a:buChar char=""/>
            </a:pPr>
            <a:r>
              <a:rPr lang="en-GB" altLang="en-US" dirty="0" smtClean="0">
                <a:latin typeface="Calibri" panose="020F0502020204030204" pitchFamily="34" charset="0"/>
              </a:rPr>
              <a:t>I will inform you in the termly newsletter of the areas we will be discussing in RHE.</a:t>
            </a:r>
          </a:p>
          <a:p>
            <a:pPr>
              <a:buFont typeface="Wingdings 2" panose="05020102010507070707" pitchFamily="18" charset="2"/>
              <a:buChar char=""/>
            </a:pPr>
            <a:r>
              <a:rPr lang="en-GB" altLang="en-US" dirty="0" smtClean="0">
                <a:latin typeface="Calibri" panose="020F0502020204030204" pitchFamily="34" charset="0"/>
              </a:rPr>
              <a:t>Please do inform me of anything that you think may affect your child and their learning.</a:t>
            </a:r>
          </a:p>
          <a:p>
            <a:pPr marL="0" indent="0">
              <a:buNone/>
            </a:pPr>
            <a:endParaRPr lang="en-US" altLang="en-US" dirty="0" smtClean="0">
              <a:latin typeface="Calibri" panose="020F0502020204030204" pitchFamily="34" charset="0"/>
            </a:endParaRPr>
          </a:p>
          <a:p>
            <a:pPr algn="ctr">
              <a:buNone/>
            </a:pPr>
            <a:endParaRPr lang="en-US" altLang="en-US" dirty="0" smtClean="0">
              <a:latin typeface="Calibri" panose="020F0502020204030204" pitchFamily="34" charset="0"/>
            </a:endParaRPr>
          </a:p>
          <a:p>
            <a:endParaRPr lang="en-GB" dirty="0"/>
          </a:p>
        </p:txBody>
      </p:sp>
    </p:spTree>
    <p:extLst>
      <p:ext uri="{BB962C8B-B14F-4D97-AF65-F5344CB8AC3E}">
        <p14:creationId xmlns:p14="http://schemas.microsoft.com/office/powerpoint/2010/main" val="11725078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chemeClr val="accent6">
                    <a:lumMod val="75000"/>
                  </a:schemeClr>
                </a:solidFill>
                <a:effectLst>
                  <a:outerShdw blurRad="38100" dist="38100" dir="2700000" algn="tl">
                    <a:srgbClr val="000000">
                      <a:alpha val="43137"/>
                    </a:srgbClr>
                  </a:outerShdw>
                </a:effectLst>
              </a:rPr>
              <a:t>School Uniform</a:t>
            </a:r>
            <a:endParaRPr lang="en-GB" b="1" dirty="0">
              <a:solidFill>
                <a:schemeClr val="accent6">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7500" lnSpcReduction="20000"/>
          </a:bodyPr>
          <a:lstStyle/>
          <a:p>
            <a:pPr>
              <a:buFont typeface="Wingdings 2" panose="05020102010507070707" pitchFamily="18" charset="2"/>
              <a:buChar char=""/>
            </a:pPr>
            <a:r>
              <a:rPr lang="en-GB" altLang="en-US" dirty="0" smtClean="0">
                <a:latin typeface="Calibri" panose="020F0502020204030204" pitchFamily="34" charset="0"/>
              </a:rPr>
              <a:t>Please ensure that all of your child’s </a:t>
            </a:r>
            <a:r>
              <a:rPr lang="en-GB" altLang="en-US" b="1" dirty="0" smtClean="0">
                <a:latin typeface="Calibri" panose="020F0502020204030204" pitchFamily="34" charset="0"/>
              </a:rPr>
              <a:t>school uniform</a:t>
            </a:r>
            <a:r>
              <a:rPr lang="en-GB" altLang="en-US" dirty="0" smtClean="0">
                <a:latin typeface="Calibri" panose="020F0502020204030204" pitchFamily="34" charset="0"/>
              </a:rPr>
              <a:t>, including PE kits and coats are </a:t>
            </a:r>
            <a:r>
              <a:rPr lang="en-GB" altLang="en-US" b="1" dirty="0" smtClean="0">
                <a:latin typeface="Calibri" panose="020F0502020204030204" pitchFamily="34" charset="0"/>
              </a:rPr>
              <a:t>clearly labelled </a:t>
            </a:r>
            <a:r>
              <a:rPr lang="en-GB" altLang="en-US" dirty="0" smtClean="0">
                <a:latin typeface="Calibri" panose="020F0502020204030204" pitchFamily="34" charset="0"/>
              </a:rPr>
              <a:t>with their name.  </a:t>
            </a:r>
          </a:p>
          <a:p>
            <a:pPr>
              <a:buFont typeface="Wingdings 2" panose="05020102010507070707" pitchFamily="18" charset="2"/>
              <a:buChar char=""/>
            </a:pPr>
            <a:r>
              <a:rPr lang="en-GB" altLang="en-US" dirty="0" smtClean="0">
                <a:latin typeface="Calibri" panose="020F0502020204030204" pitchFamily="34" charset="0"/>
              </a:rPr>
              <a:t>Children should be wearing </a:t>
            </a:r>
            <a:r>
              <a:rPr lang="en-GB" altLang="en-US" b="1" dirty="0" smtClean="0">
                <a:latin typeface="Calibri" panose="020F0502020204030204" pitchFamily="34" charset="0"/>
              </a:rPr>
              <a:t>sensible black </a:t>
            </a:r>
            <a:r>
              <a:rPr lang="en-GB" altLang="en-US" b="1" u="sng" dirty="0" smtClean="0">
                <a:latin typeface="Calibri" panose="020F0502020204030204" pitchFamily="34" charset="0"/>
              </a:rPr>
              <a:t>school shoes</a:t>
            </a:r>
            <a:r>
              <a:rPr lang="en-GB" altLang="en-US" b="1" dirty="0" smtClean="0">
                <a:latin typeface="Calibri" panose="020F0502020204030204" pitchFamily="34" charset="0"/>
              </a:rPr>
              <a:t> </a:t>
            </a:r>
            <a:r>
              <a:rPr lang="en-GB" altLang="en-US" i="1" dirty="0" smtClean="0">
                <a:latin typeface="Calibri" panose="020F0502020204030204" pitchFamily="34" charset="0"/>
              </a:rPr>
              <a:t>(</a:t>
            </a:r>
            <a:r>
              <a:rPr lang="en-GB" altLang="en-US" i="1" u="sng" dirty="0" smtClean="0">
                <a:latin typeface="Calibri" panose="020F0502020204030204" pitchFamily="34" charset="0"/>
              </a:rPr>
              <a:t>no black trainers</a:t>
            </a:r>
            <a:r>
              <a:rPr lang="en-GB" altLang="en-US" i="1" dirty="0" smtClean="0">
                <a:latin typeface="Calibri" panose="020F0502020204030204" pitchFamily="34" charset="0"/>
              </a:rPr>
              <a:t>)</a:t>
            </a:r>
            <a:r>
              <a:rPr lang="en-GB" altLang="en-US" dirty="0" smtClean="0">
                <a:latin typeface="Calibri" panose="020F0502020204030204" pitchFamily="34" charset="0"/>
              </a:rPr>
              <a:t>at all times. </a:t>
            </a:r>
          </a:p>
          <a:p>
            <a:pPr>
              <a:buFont typeface="Wingdings 2" panose="05020102010507070707" pitchFamily="18" charset="2"/>
              <a:buChar char=""/>
            </a:pPr>
            <a:r>
              <a:rPr lang="en-GB" altLang="en-US" dirty="0" smtClean="0">
                <a:latin typeface="Calibri" panose="020F0502020204030204" pitchFamily="34" charset="0"/>
              </a:rPr>
              <a:t>Please note that school regulation is that children wear </a:t>
            </a:r>
            <a:r>
              <a:rPr lang="en-GB" altLang="en-US" b="1" dirty="0" smtClean="0">
                <a:latin typeface="Calibri" panose="020F0502020204030204" pitchFamily="34" charset="0"/>
              </a:rPr>
              <a:t>navy or black </a:t>
            </a:r>
            <a:r>
              <a:rPr lang="en-GB" altLang="en-US" b="1" dirty="0">
                <a:latin typeface="Calibri" panose="020F0502020204030204" pitchFamily="34" charset="0"/>
              </a:rPr>
              <a:t>h</a:t>
            </a:r>
            <a:r>
              <a:rPr lang="en-GB" altLang="en-US" b="1" dirty="0" smtClean="0">
                <a:latin typeface="Calibri" panose="020F0502020204030204" pitchFamily="34" charset="0"/>
              </a:rPr>
              <a:t>air bands, clips and bows</a:t>
            </a:r>
            <a:r>
              <a:rPr lang="en-GB" altLang="en-US" dirty="0" smtClean="0">
                <a:latin typeface="Calibri" panose="020F0502020204030204" pitchFamily="34" charset="0"/>
              </a:rPr>
              <a:t>.  Large sparkly and floral hair accessories are not recommended to be worn to school.</a:t>
            </a:r>
          </a:p>
          <a:p>
            <a:pPr>
              <a:buFont typeface="Wingdings 2" panose="05020102010507070707" pitchFamily="18" charset="2"/>
              <a:buChar char=""/>
            </a:pPr>
            <a:r>
              <a:rPr lang="en-GB" b="1" dirty="0" smtClean="0">
                <a:latin typeface="Calibri" panose="020F0502020204030204" pitchFamily="34" charset="0"/>
              </a:rPr>
              <a:t>Hair longer than shoulder length is to be tied up </a:t>
            </a:r>
            <a:r>
              <a:rPr lang="en-GB" dirty="0" smtClean="0">
                <a:latin typeface="Calibri" panose="020F0502020204030204" pitchFamily="34" charset="0"/>
              </a:rPr>
              <a:t>for safety and hygiene reasons.</a:t>
            </a:r>
          </a:p>
          <a:p>
            <a:pPr>
              <a:buFont typeface="Wingdings 2" panose="05020102010507070707" pitchFamily="18" charset="2"/>
              <a:buChar char=""/>
            </a:pPr>
            <a:r>
              <a:rPr lang="en-GB" dirty="0" smtClean="0">
                <a:latin typeface="Calibri" panose="020F0502020204030204" pitchFamily="34" charset="0"/>
              </a:rPr>
              <a:t>Please also </a:t>
            </a:r>
            <a:r>
              <a:rPr lang="en-GB" b="1" dirty="0" smtClean="0">
                <a:latin typeface="Calibri" panose="020F0502020204030204" pitchFamily="34" charset="0"/>
              </a:rPr>
              <a:t>remove nail polish and ensure sensible ear studs are worn</a:t>
            </a:r>
            <a:r>
              <a:rPr lang="en-GB" dirty="0" smtClean="0">
                <a:latin typeface="Calibri" panose="020F0502020204030204" pitchFamily="34" charset="0"/>
              </a:rPr>
              <a:t>. Any long or large hooped earrings will be removed during school and returned at the end of the day. No other jewellery is permitted with the exception of a wrist watch.</a:t>
            </a:r>
          </a:p>
          <a:p>
            <a:pPr>
              <a:buFont typeface="Wingdings 2" panose="05020102010507070707" pitchFamily="18" charset="2"/>
              <a:buChar char=""/>
            </a:pPr>
            <a:r>
              <a:rPr lang="en-GB" dirty="0" smtClean="0">
                <a:latin typeface="Calibri" panose="020F0502020204030204" pitchFamily="34" charset="0"/>
              </a:rPr>
              <a:t>Navy blue round neck (school) jumpers should be worn.  </a:t>
            </a:r>
            <a:r>
              <a:rPr lang="en-GB" b="1" dirty="0" smtClean="0">
                <a:latin typeface="Calibri" panose="020F0502020204030204" pitchFamily="34" charset="0"/>
              </a:rPr>
              <a:t>Hoodies</a:t>
            </a:r>
            <a:r>
              <a:rPr lang="en-GB" dirty="0" smtClean="0">
                <a:latin typeface="Calibri" panose="020F0502020204030204" pitchFamily="34" charset="0"/>
              </a:rPr>
              <a:t> and </a:t>
            </a:r>
            <a:r>
              <a:rPr lang="en-GB" b="1" dirty="0" smtClean="0">
                <a:latin typeface="Calibri" panose="020F0502020204030204" pitchFamily="34" charset="0"/>
              </a:rPr>
              <a:t>tracksuit</a:t>
            </a:r>
            <a:r>
              <a:rPr lang="en-GB" dirty="0" smtClean="0">
                <a:latin typeface="Calibri" panose="020F0502020204030204" pitchFamily="34" charset="0"/>
              </a:rPr>
              <a:t> tops are </a:t>
            </a:r>
            <a:r>
              <a:rPr lang="en-GB" b="1" dirty="0" smtClean="0">
                <a:latin typeface="Calibri" panose="020F0502020204030204" pitchFamily="34" charset="0"/>
              </a:rPr>
              <a:t>not acceptable </a:t>
            </a:r>
            <a:r>
              <a:rPr lang="en-GB" dirty="0" smtClean="0">
                <a:latin typeface="Calibri" panose="020F0502020204030204" pitchFamily="34" charset="0"/>
              </a:rPr>
              <a:t>as school uniform.</a:t>
            </a:r>
          </a:p>
          <a:p>
            <a:pPr>
              <a:buFont typeface="Wingdings 2" panose="05020102010507070707" pitchFamily="18" charset="2"/>
              <a:buChar char=""/>
            </a:pPr>
            <a:r>
              <a:rPr lang="en-GB" dirty="0" smtClean="0">
                <a:latin typeface="Calibri" panose="020F0502020204030204" pitchFamily="34" charset="0"/>
              </a:rPr>
              <a:t>We take pride in our appearance and like to encourage the children </a:t>
            </a:r>
            <a:r>
              <a:rPr lang="en-GB" dirty="0">
                <a:latin typeface="Calibri" panose="020F0502020204030204" pitchFamily="34" charset="0"/>
              </a:rPr>
              <a:t>d</a:t>
            </a:r>
            <a:r>
              <a:rPr lang="en-GB" dirty="0" smtClean="0">
                <a:latin typeface="Calibri" panose="020F0502020204030204" pitchFamily="34" charset="0"/>
              </a:rPr>
              <a:t>o as well.</a:t>
            </a:r>
            <a:endParaRPr lang="en-GB" dirty="0"/>
          </a:p>
        </p:txBody>
      </p:sp>
    </p:spTree>
    <p:extLst>
      <p:ext uri="{BB962C8B-B14F-4D97-AF65-F5344CB8AC3E}">
        <p14:creationId xmlns:p14="http://schemas.microsoft.com/office/powerpoint/2010/main" val="10267154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chemeClr val="accent6">
                    <a:lumMod val="75000"/>
                  </a:schemeClr>
                </a:solidFill>
                <a:effectLst>
                  <a:outerShdw blurRad="38100" dist="38100" dir="2700000" algn="tl">
                    <a:srgbClr val="000000">
                      <a:alpha val="43137"/>
                    </a:srgbClr>
                  </a:outerShdw>
                </a:effectLst>
              </a:rPr>
              <a:t>What to bring to school</a:t>
            </a:r>
            <a:endParaRPr lang="en-GB" b="1" dirty="0">
              <a:solidFill>
                <a:schemeClr val="accent6">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10000"/>
          </a:bodyPr>
          <a:lstStyle/>
          <a:p>
            <a:pPr>
              <a:buFont typeface="Wingdings 2" panose="05020102010507070707" pitchFamily="18" charset="2"/>
              <a:buChar char=""/>
            </a:pPr>
            <a:r>
              <a:rPr lang="en-GB" altLang="en-US" b="1" dirty="0" smtClean="0">
                <a:latin typeface="Calibri" panose="020F0502020204030204" pitchFamily="34" charset="0"/>
              </a:rPr>
              <a:t>PE kits are to be left at school</a:t>
            </a:r>
            <a:r>
              <a:rPr lang="en-GB" altLang="en-US" dirty="0" smtClean="0">
                <a:latin typeface="Calibri" panose="020F0502020204030204" pitchFamily="34" charset="0"/>
              </a:rPr>
              <a:t>.  We will send them home at the end of the week for a good wash!</a:t>
            </a:r>
          </a:p>
          <a:p>
            <a:pPr>
              <a:buFont typeface="Wingdings 2" panose="05020102010507070707" pitchFamily="18" charset="2"/>
              <a:buChar char=""/>
            </a:pPr>
            <a:r>
              <a:rPr lang="en-GB" altLang="en-US" b="1" dirty="0" smtClean="0">
                <a:latin typeface="Calibri" panose="020F0502020204030204" pitchFamily="34" charset="0"/>
              </a:rPr>
              <a:t>Book bags/rucksacks</a:t>
            </a:r>
            <a:r>
              <a:rPr lang="en-GB" altLang="en-US" dirty="0" smtClean="0">
                <a:latin typeface="Calibri" panose="020F0502020204030204" pitchFamily="34" charset="0"/>
              </a:rPr>
              <a:t>.</a:t>
            </a:r>
          </a:p>
          <a:p>
            <a:pPr>
              <a:buFont typeface="Wingdings 2" panose="05020102010507070707" pitchFamily="18" charset="2"/>
              <a:buChar char=""/>
            </a:pPr>
            <a:r>
              <a:rPr lang="en-GB" altLang="en-US" dirty="0" smtClean="0">
                <a:latin typeface="Calibri" panose="020F0502020204030204" pitchFamily="34" charset="0"/>
              </a:rPr>
              <a:t>A cu</a:t>
            </a:r>
            <a:r>
              <a:rPr lang="en-US" altLang="en-US" dirty="0" err="1" smtClean="0">
                <a:latin typeface="Calibri" panose="020F0502020204030204" pitchFamily="34" charset="0"/>
              </a:rPr>
              <a:t>rrent</a:t>
            </a:r>
            <a:r>
              <a:rPr lang="en-US" altLang="en-US" dirty="0" smtClean="0">
                <a:latin typeface="Calibri" panose="020F0502020204030204" pitchFamily="34" charset="0"/>
              </a:rPr>
              <a:t> </a:t>
            </a:r>
            <a:r>
              <a:rPr lang="en-US" altLang="en-US" b="1" dirty="0" smtClean="0">
                <a:latin typeface="Calibri" panose="020F0502020204030204" pitchFamily="34" charset="0"/>
              </a:rPr>
              <a:t>reading book </a:t>
            </a:r>
            <a:r>
              <a:rPr lang="en-US" altLang="en-US" dirty="0" smtClean="0">
                <a:latin typeface="Calibri" panose="020F0502020204030204" pitchFamily="34" charset="0"/>
              </a:rPr>
              <a:t>will remain in school which, when finished, they can change for a new one from a selection of books in the school library.  A second book may be taken home, but must be bought back to school when completed.</a:t>
            </a:r>
            <a:endParaRPr lang="en-GB" altLang="en-US" dirty="0" smtClean="0">
              <a:latin typeface="Calibri" panose="020F0502020204030204" pitchFamily="34" charset="0"/>
            </a:endParaRPr>
          </a:p>
          <a:p>
            <a:pPr>
              <a:buFont typeface="Wingdings 2" panose="05020102010507070707" pitchFamily="18" charset="2"/>
              <a:buChar char=""/>
            </a:pPr>
            <a:r>
              <a:rPr lang="en-GB" altLang="en-US" b="1" dirty="0" smtClean="0">
                <a:latin typeface="Calibri" panose="020F0502020204030204" pitchFamily="34" charset="0"/>
              </a:rPr>
              <a:t>Lunch</a:t>
            </a:r>
            <a:r>
              <a:rPr lang="en-GB" altLang="en-US" dirty="0" smtClean="0">
                <a:latin typeface="Calibri" panose="020F0502020204030204" pitchFamily="34" charset="0"/>
              </a:rPr>
              <a:t> – please ensure the children have items they can access themselves. </a:t>
            </a:r>
          </a:p>
          <a:p>
            <a:pPr>
              <a:buFont typeface="Wingdings 2" panose="05020102010507070707" pitchFamily="18" charset="2"/>
              <a:buChar char=""/>
            </a:pPr>
            <a:r>
              <a:rPr lang="en-GB" altLang="en-US" b="1" dirty="0" smtClean="0">
                <a:latin typeface="Calibri" panose="020F0502020204030204" pitchFamily="34" charset="0"/>
              </a:rPr>
              <a:t>Water bottle – </a:t>
            </a:r>
            <a:r>
              <a:rPr lang="en-GB" altLang="en-US" dirty="0" smtClean="0">
                <a:latin typeface="Calibri" panose="020F0502020204030204" pitchFamily="34" charset="0"/>
              </a:rPr>
              <a:t>again, please ensure your child can open their own water bottles.</a:t>
            </a:r>
          </a:p>
          <a:p>
            <a:pPr>
              <a:buFont typeface="Wingdings 2" panose="05020102010507070707" pitchFamily="18" charset="2"/>
              <a:buChar char=""/>
            </a:pPr>
            <a:r>
              <a:rPr lang="en-GB" altLang="en-US" b="1" dirty="0" smtClean="0">
                <a:latin typeface="Calibri" panose="020F0502020204030204" pitchFamily="34" charset="0"/>
              </a:rPr>
              <a:t>Reading log </a:t>
            </a:r>
            <a:r>
              <a:rPr lang="en-GB" altLang="en-US" dirty="0" smtClean="0">
                <a:latin typeface="Calibri" panose="020F0502020204030204" pitchFamily="34" charset="0"/>
              </a:rPr>
              <a:t>every day.</a:t>
            </a:r>
          </a:p>
          <a:p>
            <a:pPr>
              <a:buFont typeface="Wingdings 2" panose="05020102010507070707" pitchFamily="18" charset="2"/>
              <a:buChar char=""/>
            </a:pPr>
            <a:r>
              <a:rPr lang="en-GB" altLang="en-US" b="1" dirty="0" smtClean="0">
                <a:latin typeface="Calibri" panose="020F0502020204030204" pitchFamily="34" charset="0"/>
              </a:rPr>
              <a:t>Homework</a:t>
            </a:r>
            <a:r>
              <a:rPr lang="en-GB" altLang="en-US" dirty="0" smtClean="0">
                <a:latin typeface="Calibri" panose="020F0502020204030204" pitchFamily="34" charset="0"/>
              </a:rPr>
              <a:t> – is to be completed weekly as usual and an account/photo emailed to me using the class email address. </a:t>
            </a:r>
          </a:p>
        </p:txBody>
      </p:sp>
    </p:spTree>
    <p:extLst>
      <p:ext uri="{BB962C8B-B14F-4D97-AF65-F5344CB8AC3E}">
        <p14:creationId xmlns:p14="http://schemas.microsoft.com/office/powerpoint/2010/main" val="36971576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chemeClr val="accent6">
                    <a:lumMod val="75000"/>
                  </a:schemeClr>
                </a:solidFill>
                <a:effectLst>
                  <a:outerShdw blurRad="38100" dist="38100" dir="2700000" algn="tl">
                    <a:srgbClr val="000000">
                      <a:alpha val="43137"/>
                    </a:srgbClr>
                  </a:outerShdw>
                </a:effectLst>
              </a:rPr>
              <a:t>Behaviour</a:t>
            </a:r>
            <a:endParaRPr lang="en-GB" b="1" dirty="0">
              <a:solidFill>
                <a:schemeClr val="accent6">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410789"/>
            <a:ext cx="10515600" cy="5042262"/>
          </a:xfrm>
        </p:spPr>
        <p:txBody>
          <a:bodyPr>
            <a:noAutofit/>
          </a:bodyPr>
          <a:lstStyle/>
          <a:p>
            <a:pPr>
              <a:lnSpc>
                <a:spcPct val="80000"/>
              </a:lnSpc>
              <a:buFont typeface="Wingdings 2" panose="05020102010507070707" pitchFamily="18" charset="2"/>
              <a:buChar char=""/>
            </a:pPr>
            <a:r>
              <a:rPr lang="en-GB" altLang="en-US" sz="2000" dirty="0" smtClean="0">
                <a:latin typeface="Calibri" panose="020F0502020204030204" pitchFamily="34" charset="0"/>
              </a:rPr>
              <a:t>We aim to follow the </a:t>
            </a:r>
            <a:r>
              <a:rPr lang="en-GB" altLang="en-US" sz="2000" b="1" dirty="0" smtClean="0">
                <a:latin typeface="Calibri" panose="020F0502020204030204" pitchFamily="34" charset="0"/>
              </a:rPr>
              <a:t>St Mary’s Golden Rules </a:t>
            </a:r>
            <a:r>
              <a:rPr lang="en-GB" altLang="en-US" sz="2000" dirty="0" smtClean="0">
                <a:latin typeface="Calibri" panose="020F0502020204030204" pitchFamily="34" charset="0"/>
              </a:rPr>
              <a:t>at all times in Ireland class.</a:t>
            </a:r>
            <a:endParaRPr lang="en-GB" altLang="en-US" dirty="0">
              <a:latin typeface="Calibri" panose="020F0502020204030204" pitchFamily="34" charset="0"/>
            </a:endParaRPr>
          </a:p>
          <a:p>
            <a:pPr>
              <a:lnSpc>
                <a:spcPct val="100000"/>
              </a:lnSpc>
              <a:buFont typeface="Wingdings 2" panose="05020102010507070707" pitchFamily="18" charset="2"/>
              <a:buChar char=""/>
            </a:pPr>
            <a:r>
              <a:rPr lang="en-GB" altLang="en-US" sz="2000" dirty="0" smtClean="0">
                <a:latin typeface="Calibri" panose="020F0502020204030204" pitchFamily="34" charset="0"/>
              </a:rPr>
              <a:t>There is a new school Behaviour </a:t>
            </a:r>
            <a:r>
              <a:rPr lang="en-GB" altLang="en-US" sz="2000" dirty="0">
                <a:latin typeface="Calibri" panose="020F0502020204030204" pitchFamily="34" charset="0"/>
              </a:rPr>
              <a:t>P</a:t>
            </a:r>
            <a:r>
              <a:rPr lang="en-GB" altLang="en-US" sz="2000" dirty="0" smtClean="0">
                <a:latin typeface="Calibri" panose="020F0502020204030204" pitchFamily="34" charset="0"/>
              </a:rPr>
              <a:t>olicy. Should the children continue to misbehave then we will speak with them immediately regarding their behaviour using restorative language.  A discussion will be had as to why they are misbehaving and what they can do to make it better.  The children will be given 15 minutes ‘Time Out’. During this session they will make amends.  We will contact you explaining what has happened and a log is made so we can track their behaviour. Should behaviour continue to be disruptive we will arrange a meeting with you and your child to discuss how we may move forward together.</a:t>
            </a:r>
          </a:p>
          <a:p>
            <a:pPr>
              <a:lnSpc>
                <a:spcPct val="100000"/>
              </a:lnSpc>
              <a:buFont typeface="Wingdings 2" panose="05020102010507070707" pitchFamily="18" charset="2"/>
              <a:buChar char=""/>
            </a:pPr>
            <a:r>
              <a:rPr lang="en-GB" altLang="en-US" sz="2000" dirty="0" smtClean="0">
                <a:latin typeface="Calibri" panose="020F0502020204030204" pitchFamily="34" charset="0"/>
              </a:rPr>
              <a:t>We have also established our own Class charter which can be </a:t>
            </a:r>
            <a:r>
              <a:rPr lang="en-US" altLang="en-US" sz="2000" dirty="0" smtClean="0">
                <a:latin typeface="Calibri" panose="020F0502020204030204" pitchFamily="34" charset="0"/>
              </a:rPr>
              <a:t>found in our classroom</a:t>
            </a:r>
            <a:r>
              <a:rPr lang="en-GB" altLang="en-US" sz="2000" dirty="0" smtClean="0">
                <a:latin typeface="Calibri" panose="020F0502020204030204" pitchFamily="34" charset="0"/>
              </a:rPr>
              <a:t>. This is where the children decide their own rules. For example, they have the right to an education. They have the right to be heard.</a:t>
            </a:r>
          </a:p>
          <a:p>
            <a:pPr>
              <a:lnSpc>
                <a:spcPct val="100000"/>
              </a:lnSpc>
              <a:buFont typeface="Wingdings 2" panose="05020102010507070707" pitchFamily="18" charset="2"/>
              <a:buChar char=""/>
            </a:pPr>
            <a:r>
              <a:rPr lang="en-GB" altLang="en-US" sz="2000" dirty="0" smtClean="0">
                <a:latin typeface="Calibri" panose="020F0502020204030204" pitchFamily="34" charset="0"/>
              </a:rPr>
              <a:t>If children do not complete work in lesson times due to poor behaviour, or they hand in work that shows a lack of effort, they may be asked to finish it or do it again at break times. </a:t>
            </a:r>
          </a:p>
        </p:txBody>
      </p:sp>
    </p:spTree>
    <p:extLst>
      <p:ext uri="{BB962C8B-B14F-4D97-AF65-F5344CB8AC3E}">
        <p14:creationId xmlns:p14="http://schemas.microsoft.com/office/powerpoint/2010/main" val="22726196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chemeClr val="accent6">
                    <a:lumMod val="75000"/>
                  </a:schemeClr>
                </a:solidFill>
                <a:effectLst>
                  <a:outerShdw blurRad="38100" dist="38100" dir="2700000" algn="tl">
                    <a:srgbClr val="000000">
                      <a:alpha val="43137"/>
                    </a:srgbClr>
                  </a:outerShdw>
                </a:effectLst>
              </a:rPr>
              <a:t>Behaviour continued</a:t>
            </a:r>
            <a:endParaRPr lang="en-GB" b="1" dirty="0">
              <a:solidFill>
                <a:schemeClr val="accent6">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524000"/>
            <a:ext cx="10515600" cy="5085806"/>
          </a:xfrm>
        </p:spPr>
        <p:txBody>
          <a:bodyPr>
            <a:normAutofit/>
          </a:bodyPr>
          <a:lstStyle/>
          <a:p>
            <a:pPr marL="594360" indent="-457200">
              <a:lnSpc>
                <a:spcPct val="80000"/>
              </a:lnSpc>
              <a:buClr>
                <a:schemeClr val="tx1">
                  <a:shade val="95000"/>
                </a:schemeClr>
              </a:buClr>
              <a:buFont typeface="Wingdings 2" panose="05020102010507070707" pitchFamily="18" charset="2"/>
              <a:buChar char=""/>
              <a:defRPr/>
            </a:pPr>
            <a:r>
              <a:rPr lang="en-GB" altLang="en-US" sz="2000" b="1" dirty="0">
                <a:latin typeface="Calibri" pitchFamily="34" charset="0"/>
              </a:rPr>
              <a:t>Good behaviour </a:t>
            </a:r>
            <a:r>
              <a:rPr lang="en-GB" altLang="en-US" sz="2000" dirty="0">
                <a:latin typeface="Calibri" pitchFamily="34" charset="0"/>
              </a:rPr>
              <a:t>and work is rewarded </a:t>
            </a:r>
            <a:r>
              <a:rPr lang="en-GB" altLang="en-US" sz="2000" dirty="0" smtClean="0">
                <a:latin typeface="Calibri" pitchFamily="34" charset="0"/>
              </a:rPr>
              <a:t>with </a:t>
            </a:r>
            <a:r>
              <a:rPr lang="en-GB" altLang="en-US" sz="2000" b="1" dirty="0">
                <a:latin typeface="Calibri" pitchFamily="34" charset="0"/>
              </a:rPr>
              <a:t>team dojo points</a:t>
            </a:r>
            <a:r>
              <a:rPr lang="en-GB" altLang="en-US" sz="2000" dirty="0">
                <a:latin typeface="Calibri" pitchFamily="34" charset="0"/>
              </a:rPr>
              <a:t>. These are  given </a:t>
            </a:r>
            <a:r>
              <a:rPr lang="en-GB" altLang="en-US" sz="2000" dirty="0" smtClean="0">
                <a:latin typeface="Calibri" pitchFamily="34" charset="0"/>
              </a:rPr>
              <a:t>for </a:t>
            </a:r>
            <a:r>
              <a:rPr lang="en-GB" altLang="en-US" sz="2000" dirty="0">
                <a:latin typeface="Calibri" pitchFamily="34" charset="0"/>
              </a:rPr>
              <a:t>good work, effort and displaying the Christian values to other children. </a:t>
            </a:r>
          </a:p>
          <a:p>
            <a:pPr marL="594360" indent="-457200">
              <a:lnSpc>
                <a:spcPct val="80000"/>
              </a:lnSpc>
              <a:buClr>
                <a:schemeClr val="tx1">
                  <a:shade val="95000"/>
                </a:schemeClr>
              </a:buClr>
              <a:buFont typeface="Wingdings 2" panose="05020102010507070707" pitchFamily="18" charset="2"/>
              <a:buChar char=""/>
              <a:defRPr/>
            </a:pPr>
            <a:r>
              <a:rPr lang="en-GB" altLang="en-US" sz="2000" b="1" dirty="0" smtClean="0">
                <a:latin typeface="Calibri" pitchFamily="34" charset="0"/>
              </a:rPr>
              <a:t>You should already have had invitations </a:t>
            </a:r>
            <a:r>
              <a:rPr lang="en-GB" altLang="en-US" sz="2000" b="1" dirty="0">
                <a:latin typeface="Calibri" pitchFamily="34" charset="0"/>
              </a:rPr>
              <a:t>to class dojo</a:t>
            </a:r>
            <a:r>
              <a:rPr lang="en-GB" altLang="en-US" sz="2000" dirty="0">
                <a:latin typeface="Calibri" pitchFamily="34" charset="0"/>
              </a:rPr>
              <a:t>, </a:t>
            </a:r>
            <a:r>
              <a:rPr lang="en-GB" altLang="en-US" sz="2000" dirty="0" smtClean="0">
                <a:latin typeface="Calibri" pitchFamily="34" charset="0"/>
              </a:rPr>
              <a:t>on which </a:t>
            </a:r>
            <a:r>
              <a:rPr lang="en-GB" altLang="en-US" sz="2000" dirty="0">
                <a:latin typeface="Calibri" pitchFamily="34" charset="0"/>
              </a:rPr>
              <a:t>I will post </a:t>
            </a:r>
            <a:r>
              <a:rPr lang="en-GB" altLang="en-US" sz="2000" dirty="0" smtClean="0">
                <a:latin typeface="Calibri" pitchFamily="34" charset="0"/>
              </a:rPr>
              <a:t>work </a:t>
            </a:r>
            <a:r>
              <a:rPr lang="en-GB" altLang="en-US" sz="2000" dirty="0">
                <a:latin typeface="Calibri" pitchFamily="34" charset="0"/>
              </a:rPr>
              <a:t>and </a:t>
            </a:r>
            <a:r>
              <a:rPr lang="en-GB" altLang="en-US" sz="2000" dirty="0" smtClean="0">
                <a:latin typeface="Calibri" pitchFamily="34" charset="0"/>
              </a:rPr>
              <a:t>photographs </a:t>
            </a:r>
            <a:r>
              <a:rPr lang="en-GB" altLang="en-US" sz="2000" dirty="0">
                <a:latin typeface="Calibri" pitchFamily="34" charset="0"/>
              </a:rPr>
              <a:t>every so </a:t>
            </a:r>
            <a:r>
              <a:rPr lang="en-GB" altLang="en-US" sz="2000" dirty="0" smtClean="0">
                <a:latin typeface="Calibri" pitchFamily="34" charset="0"/>
              </a:rPr>
              <a:t>often</a:t>
            </a:r>
            <a:r>
              <a:rPr lang="en-GB" altLang="en-US" sz="2000" dirty="0">
                <a:latin typeface="Calibri" pitchFamily="34" charset="0"/>
              </a:rPr>
              <a:t> </a:t>
            </a:r>
            <a:r>
              <a:rPr lang="en-GB" altLang="en-US" sz="2000" dirty="0" smtClean="0">
                <a:latin typeface="Calibri" pitchFamily="34" charset="0"/>
              </a:rPr>
              <a:t>so that you can see what is happening in class.</a:t>
            </a:r>
            <a:endParaRPr lang="en-GB" altLang="en-US" sz="2000" dirty="0">
              <a:latin typeface="Calibri" pitchFamily="34" charset="0"/>
            </a:endParaRPr>
          </a:p>
          <a:p>
            <a:pPr marL="594360" indent="-457200">
              <a:lnSpc>
                <a:spcPct val="80000"/>
              </a:lnSpc>
              <a:buClr>
                <a:schemeClr val="tx1">
                  <a:shade val="95000"/>
                </a:schemeClr>
              </a:buClr>
              <a:buFont typeface="Wingdings 2" panose="05020102010507070707" pitchFamily="18" charset="2"/>
              <a:buChar char=""/>
              <a:defRPr/>
            </a:pPr>
            <a:r>
              <a:rPr lang="en-GB" altLang="en-US" sz="2000" dirty="0" smtClean="0">
                <a:latin typeface="Calibri" pitchFamily="34" charset="0"/>
              </a:rPr>
              <a:t>Any </a:t>
            </a:r>
            <a:r>
              <a:rPr lang="en-GB" altLang="en-US" sz="2000" b="1" dirty="0" smtClean="0">
                <a:latin typeface="Calibri" pitchFamily="34" charset="0"/>
              </a:rPr>
              <a:t>urgent messages </a:t>
            </a:r>
            <a:r>
              <a:rPr lang="en-GB" altLang="en-US" sz="2000" dirty="0" smtClean="0">
                <a:latin typeface="Calibri" pitchFamily="34" charset="0"/>
              </a:rPr>
              <a:t>to me should still go </a:t>
            </a:r>
            <a:r>
              <a:rPr lang="en-GB" altLang="en-US" sz="2000" b="1" dirty="0" smtClean="0">
                <a:latin typeface="Calibri" pitchFamily="34" charset="0"/>
              </a:rPr>
              <a:t>via the </a:t>
            </a:r>
            <a:r>
              <a:rPr lang="en-GB" altLang="en-US" sz="2000" b="1" dirty="0">
                <a:latin typeface="Calibri" pitchFamily="34" charset="0"/>
              </a:rPr>
              <a:t>S</a:t>
            </a:r>
            <a:r>
              <a:rPr lang="en-GB" altLang="en-US" sz="2000" b="1" dirty="0" smtClean="0">
                <a:latin typeface="Calibri" pitchFamily="34" charset="0"/>
              </a:rPr>
              <a:t>chool </a:t>
            </a:r>
            <a:r>
              <a:rPr lang="en-GB" altLang="en-US" sz="2000" b="1" dirty="0">
                <a:latin typeface="Calibri" pitchFamily="34" charset="0"/>
              </a:rPr>
              <a:t>O</a:t>
            </a:r>
            <a:r>
              <a:rPr lang="en-GB" altLang="en-US" sz="2000" b="1" dirty="0" smtClean="0">
                <a:latin typeface="Calibri" pitchFamily="34" charset="0"/>
              </a:rPr>
              <a:t>ffice </a:t>
            </a:r>
            <a:r>
              <a:rPr lang="en-GB" altLang="en-US" sz="2000" dirty="0">
                <a:latin typeface="Calibri" pitchFamily="34" charset="0"/>
              </a:rPr>
              <a:t>as they will send me a note during the day. </a:t>
            </a:r>
          </a:p>
          <a:p>
            <a:pPr marL="594360" indent="-457200">
              <a:lnSpc>
                <a:spcPct val="80000"/>
              </a:lnSpc>
              <a:buClr>
                <a:schemeClr val="tx1">
                  <a:shade val="95000"/>
                </a:schemeClr>
              </a:buClr>
              <a:buFont typeface="Wingdings 2" panose="05020102010507070707" pitchFamily="18" charset="2"/>
              <a:buChar char=""/>
              <a:defRPr/>
            </a:pPr>
            <a:r>
              <a:rPr lang="en-GB" altLang="en-US" sz="2000" dirty="0">
                <a:latin typeface="Calibri" pitchFamily="34" charset="0"/>
              </a:rPr>
              <a:t>At the end of the week the child with the most dojo points </a:t>
            </a:r>
            <a:r>
              <a:rPr lang="en-GB" altLang="en-US" sz="2000" dirty="0" smtClean="0">
                <a:latin typeface="Calibri" pitchFamily="34" charset="0"/>
              </a:rPr>
              <a:t>will be awarded a </a:t>
            </a:r>
            <a:r>
              <a:rPr lang="en-GB" altLang="en-US" sz="2000" b="1" dirty="0" smtClean="0">
                <a:latin typeface="Calibri" pitchFamily="34" charset="0"/>
              </a:rPr>
              <a:t>Dojo Champion Certificate. </a:t>
            </a:r>
            <a:endParaRPr lang="en-GB" altLang="en-US" sz="2000" dirty="0" smtClean="0">
              <a:latin typeface="Calibri" pitchFamily="34" charset="0"/>
            </a:endParaRPr>
          </a:p>
          <a:p>
            <a:pPr marL="594360" indent="-457200">
              <a:lnSpc>
                <a:spcPct val="80000"/>
              </a:lnSpc>
              <a:buClr>
                <a:schemeClr val="tx1">
                  <a:shade val="95000"/>
                </a:schemeClr>
              </a:buClr>
              <a:buFont typeface="Wingdings 2" panose="05020102010507070707" pitchFamily="18" charset="2"/>
              <a:buChar char=""/>
              <a:defRPr/>
            </a:pPr>
            <a:r>
              <a:rPr lang="en-GB" altLang="en-US" sz="2000" dirty="0" smtClean="0">
                <a:latin typeface="Calibri" pitchFamily="34" charset="0"/>
              </a:rPr>
              <a:t>Please submit any </a:t>
            </a:r>
            <a:r>
              <a:rPr lang="en-GB" altLang="en-US" sz="2000" b="1" dirty="0" smtClean="0">
                <a:latin typeface="Calibri" pitchFamily="34" charset="0"/>
              </a:rPr>
              <a:t>achievement gained</a:t>
            </a:r>
            <a:r>
              <a:rPr lang="en-GB" altLang="en-US" sz="2000" dirty="0" smtClean="0">
                <a:latin typeface="Calibri" pitchFamily="34" charset="0"/>
              </a:rPr>
              <a:t> by the children </a:t>
            </a:r>
            <a:r>
              <a:rPr lang="en-GB" altLang="en-US" sz="2000" b="1" dirty="0" smtClean="0">
                <a:latin typeface="Calibri" pitchFamily="34" charset="0"/>
              </a:rPr>
              <a:t>outside the school</a:t>
            </a:r>
            <a:r>
              <a:rPr lang="en-GB" altLang="en-US" sz="2000" dirty="0" smtClean="0">
                <a:latin typeface="Calibri" pitchFamily="34" charset="0"/>
              </a:rPr>
              <a:t>.  We will submit these to Mrs Copus who will endeavour to recognise in their successes in the weekly newsletter.</a:t>
            </a:r>
            <a:endParaRPr lang="en-GB" altLang="en-US" sz="2000" dirty="0">
              <a:latin typeface="Calibri" pitchFamily="34" charset="0"/>
            </a:endParaRPr>
          </a:p>
          <a:p>
            <a:pPr marL="594360" indent="-457200">
              <a:lnSpc>
                <a:spcPct val="80000"/>
              </a:lnSpc>
              <a:buClr>
                <a:schemeClr val="tx1">
                  <a:shade val="95000"/>
                </a:schemeClr>
              </a:buClr>
              <a:buFont typeface="Wingdings 2" panose="05020102010507070707" pitchFamily="18" charset="2"/>
              <a:buChar char=""/>
              <a:defRPr/>
            </a:pPr>
            <a:r>
              <a:rPr lang="en-US" altLang="en-US" sz="2000" dirty="0">
                <a:latin typeface="Calibri" pitchFamily="34" charset="0"/>
              </a:rPr>
              <a:t>We like to focus on </a:t>
            </a:r>
            <a:r>
              <a:rPr lang="en-US" altLang="en-US" sz="2000" b="1" dirty="0">
                <a:latin typeface="Calibri" pitchFamily="34" charset="0"/>
              </a:rPr>
              <a:t>positive </a:t>
            </a:r>
            <a:r>
              <a:rPr lang="en-US" altLang="en-US" sz="2000" b="1" dirty="0" err="1" smtClean="0">
                <a:latin typeface="Calibri" pitchFamily="34" charset="0"/>
              </a:rPr>
              <a:t>behaviour</a:t>
            </a:r>
            <a:r>
              <a:rPr lang="en-US" altLang="en-US" sz="2000" b="1" dirty="0" smtClean="0">
                <a:latin typeface="Calibri" pitchFamily="34" charset="0"/>
              </a:rPr>
              <a:t> </a:t>
            </a:r>
            <a:r>
              <a:rPr lang="en-US" altLang="en-US" sz="2000" dirty="0">
                <a:latin typeface="Calibri" pitchFamily="34" charset="0"/>
              </a:rPr>
              <a:t>and </a:t>
            </a:r>
            <a:r>
              <a:rPr lang="en-US" altLang="en-US" sz="2000" dirty="0" smtClean="0">
                <a:latin typeface="Calibri" pitchFamily="34" charset="0"/>
              </a:rPr>
              <a:t>I will advise </a:t>
            </a:r>
            <a:r>
              <a:rPr lang="en-US" altLang="en-US" sz="2000" b="1" dirty="0" err="1" smtClean="0">
                <a:latin typeface="Calibri" pitchFamily="34" charset="0"/>
              </a:rPr>
              <a:t>Mrs</a:t>
            </a:r>
            <a:r>
              <a:rPr lang="en-US" altLang="en-US" sz="2000" b="1" dirty="0" smtClean="0">
                <a:latin typeface="Calibri" pitchFamily="34" charset="0"/>
              </a:rPr>
              <a:t> </a:t>
            </a:r>
            <a:r>
              <a:rPr lang="en-US" altLang="en-US" sz="2000" b="1" dirty="0">
                <a:latin typeface="Calibri" pitchFamily="34" charset="0"/>
              </a:rPr>
              <a:t>Copus </a:t>
            </a:r>
            <a:r>
              <a:rPr lang="en-US" altLang="en-US" sz="2000" dirty="0" smtClean="0">
                <a:latin typeface="Calibri" pitchFamily="34" charset="0"/>
              </a:rPr>
              <a:t>or other members of our leadership team</a:t>
            </a:r>
            <a:r>
              <a:rPr lang="en-US" altLang="en-US" sz="2000" b="1" dirty="0" smtClean="0">
                <a:latin typeface="Calibri" pitchFamily="34" charset="0"/>
              </a:rPr>
              <a:t> </a:t>
            </a:r>
            <a:r>
              <a:rPr lang="en-US" altLang="en-US" sz="2000" dirty="0" smtClean="0">
                <a:latin typeface="Calibri" pitchFamily="34" charset="0"/>
              </a:rPr>
              <a:t>of special </a:t>
            </a:r>
            <a:r>
              <a:rPr lang="en-US" altLang="en-US" sz="2000" dirty="0">
                <a:latin typeface="Calibri" pitchFamily="34" charset="0"/>
              </a:rPr>
              <a:t>work </a:t>
            </a:r>
            <a:r>
              <a:rPr lang="en-US" altLang="en-US" sz="2000" dirty="0" smtClean="0">
                <a:latin typeface="Calibri" pitchFamily="34" charset="0"/>
              </a:rPr>
              <a:t>and so your child will receive even more recognition!</a:t>
            </a:r>
            <a:endParaRPr lang="en-US" altLang="en-US" sz="2000" dirty="0">
              <a:latin typeface="Calibri" pitchFamily="34" charset="0"/>
            </a:endParaRPr>
          </a:p>
          <a:p>
            <a:pPr marL="594360" indent="-457200">
              <a:lnSpc>
                <a:spcPct val="80000"/>
              </a:lnSpc>
              <a:buClr>
                <a:schemeClr val="tx1">
                  <a:shade val="95000"/>
                </a:schemeClr>
              </a:buClr>
              <a:buFont typeface="Wingdings 2" panose="05020102010507070707" pitchFamily="18" charset="2"/>
              <a:buChar char=""/>
              <a:defRPr/>
            </a:pPr>
            <a:r>
              <a:rPr lang="en-US" altLang="en-US" sz="2000" dirty="0">
                <a:latin typeface="Calibri" pitchFamily="34" charset="0"/>
              </a:rPr>
              <a:t>Every week I will decide on a </a:t>
            </a:r>
            <a:r>
              <a:rPr lang="en-US" altLang="en-US" sz="2000" b="1" dirty="0">
                <a:latin typeface="Calibri" pitchFamily="34" charset="0"/>
              </a:rPr>
              <a:t>Star of the Week </a:t>
            </a:r>
            <a:r>
              <a:rPr lang="en-US" altLang="en-US" sz="2000" dirty="0">
                <a:latin typeface="Calibri" pitchFamily="34" charset="0"/>
              </a:rPr>
              <a:t>– this may be awarded to a child who has worked consistently hard or who has been exceptional in following our Golden Rules or demonstrating one of our Christian values. </a:t>
            </a:r>
          </a:p>
        </p:txBody>
      </p:sp>
    </p:spTree>
    <p:extLst>
      <p:ext uri="{BB962C8B-B14F-4D97-AF65-F5344CB8AC3E}">
        <p14:creationId xmlns:p14="http://schemas.microsoft.com/office/powerpoint/2010/main" val="16961539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chemeClr val="accent6">
                    <a:lumMod val="75000"/>
                  </a:schemeClr>
                </a:solidFill>
                <a:effectLst>
                  <a:outerShdw blurRad="38100" dist="38100" dir="2700000" algn="tl">
                    <a:srgbClr val="000000">
                      <a:alpha val="43137"/>
                    </a:srgbClr>
                  </a:outerShdw>
                </a:effectLst>
              </a:rPr>
              <a:t>Health and Safety</a:t>
            </a:r>
            <a:endParaRPr lang="en-GB" b="1" dirty="0">
              <a:solidFill>
                <a:schemeClr val="accent6">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463040"/>
            <a:ext cx="10515600" cy="5277394"/>
          </a:xfrm>
        </p:spPr>
        <p:txBody>
          <a:bodyPr>
            <a:noAutofit/>
          </a:bodyPr>
          <a:lstStyle/>
          <a:p>
            <a:pPr>
              <a:lnSpc>
                <a:spcPct val="80000"/>
              </a:lnSpc>
              <a:spcAft>
                <a:spcPts val="600"/>
              </a:spcAft>
              <a:buFont typeface="Wingdings 2" panose="05020102010507070707" pitchFamily="18" charset="2"/>
              <a:buChar char=""/>
            </a:pPr>
            <a:r>
              <a:rPr lang="en-GB" altLang="en-US" sz="1800" dirty="0" smtClean="0">
                <a:latin typeface="Calibri" panose="020F0502020204030204" pitchFamily="34" charset="0"/>
              </a:rPr>
              <a:t>Please continue to follow the school’s new guidelines in relation to </a:t>
            </a:r>
            <a:r>
              <a:rPr lang="en-GB" altLang="en-US" sz="1800" b="1" dirty="0" smtClean="0">
                <a:latin typeface="Calibri" panose="020F0502020204030204" pitchFamily="34" charset="0"/>
              </a:rPr>
              <a:t>COVID-19</a:t>
            </a:r>
            <a:r>
              <a:rPr lang="en-GB" altLang="en-US" sz="1800" dirty="0" smtClean="0">
                <a:latin typeface="Calibri" panose="020F0502020204030204" pitchFamily="34" charset="0"/>
              </a:rPr>
              <a:t>.  It is important that you continue to remind your children to socially distance, wash their hands, etc.  We want to protect you and your families as much as we can.</a:t>
            </a:r>
            <a:endParaRPr lang="en-GB" altLang="en-US" sz="1800" dirty="0">
              <a:latin typeface="Calibri" panose="020F0502020204030204" pitchFamily="34" charset="0"/>
            </a:endParaRPr>
          </a:p>
          <a:p>
            <a:pPr>
              <a:lnSpc>
                <a:spcPct val="80000"/>
              </a:lnSpc>
              <a:spcAft>
                <a:spcPts val="600"/>
              </a:spcAft>
              <a:buFont typeface="Wingdings 2" panose="05020102010507070707" pitchFamily="18" charset="2"/>
              <a:buChar char=""/>
            </a:pPr>
            <a:r>
              <a:rPr lang="en-GB" altLang="en-US" sz="1800" dirty="0" smtClean="0">
                <a:latin typeface="Calibri" panose="020F0502020204030204" pitchFamily="34" charset="0"/>
              </a:rPr>
              <a:t>Should your child suffer from diarrhoea or vomiting they are required to remain off school until 48 hours following their last episode.</a:t>
            </a:r>
            <a:endParaRPr lang="en-GB" altLang="en-US" sz="1800" dirty="0">
              <a:latin typeface="Calibri" panose="020F0502020204030204" pitchFamily="34" charset="0"/>
            </a:endParaRPr>
          </a:p>
          <a:p>
            <a:pPr>
              <a:lnSpc>
                <a:spcPct val="80000"/>
              </a:lnSpc>
              <a:spcAft>
                <a:spcPts val="600"/>
              </a:spcAft>
              <a:buFont typeface="Wingdings 2" panose="05020102010507070707" pitchFamily="18" charset="2"/>
              <a:buChar char=""/>
            </a:pPr>
            <a:r>
              <a:rPr lang="en-GB" altLang="en-US" sz="1800" dirty="0" smtClean="0">
                <a:latin typeface="Calibri" panose="020F0502020204030204" pitchFamily="34" charset="0"/>
              </a:rPr>
              <a:t>Please can you </a:t>
            </a:r>
            <a:r>
              <a:rPr lang="en-GB" altLang="en-US" sz="1800" b="1" dirty="0" smtClean="0">
                <a:latin typeface="Calibri" panose="020F0502020204030204" pitchFamily="34" charset="0"/>
              </a:rPr>
              <a:t>check your child for head lice (nits) </a:t>
            </a:r>
            <a:r>
              <a:rPr lang="en-GB" altLang="en-US" sz="1800" dirty="0" smtClean="0">
                <a:latin typeface="Calibri" panose="020F0502020204030204" pitchFamily="34" charset="0"/>
              </a:rPr>
              <a:t>on a weekly basis.  Catching head lice is very common among young children and can be easily treated using products purchased from your local chemist!</a:t>
            </a:r>
          </a:p>
          <a:p>
            <a:pPr>
              <a:lnSpc>
                <a:spcPct val="80000"/>
              </a:lnSpc>
              <a:spcAft>
                <a:spcPts val="600"/>
              </a:spcAft>
              <a:buFont typeface="Wingdings 2" panose="05020102010507070707" pitchFamily="18" charset="2"/>
              <a:buChar char=""/>
            </a:pPr>
            <a:r>
              <a:rPr lang="en-GB" altLang="en-US" sz="1800" dirty="0" smtClean="0">
                <a:latin typeface="Calibri" panose="020F0502020204030204" pitchFamily="34" charset="0"/>
              </a:rPr>
              <a:t>Ways to try to </a:t>
            </a:r>
            <a:r>
              <a:rPr lang="en-GB" altLang="en-US" sz="1800" b="1" dirty="0" smtClean="0">
                <a:latin typeface="Calibri" panose="020F0502020204030204" pitchFamily="34" charset="0"/>
              </a:rPr>
              <a:t>avoid catching them </a:t>
            </a:r>
            <a:r>
              <a:rPr lang="en-GB" altLang="en-US" sz="1800" dirty="0" smtClean="0">
                <a:latin typeface="Calibri" panose="020F0502020204030204" pitchFamily="34" charset="0"/>
              </a:rPr>
              <a:t>–</a:t>
            </a:r>
            <a:r>
              <a:rPr lang="en-GB" altLang="en-US" sz="1800" b="1" dirty="0" smtClean="0">
                <a:latin typeface="Calibri" panose="020F0502020204030204" pitchFamily="34" charset="0"/>
              </a:rPr>
              <a:t>Tying back long hair </a:t>
            </a:r>
            <a:r>
              <a:rPr lang="en-GB" altLang="en-US" sz="1800" dirty="0" smtClean="0">
                <a:latin typeface="Calibri" panose="020F0502020204030204" pitchFamily="34" charset="0"/>
              </a:rPr>
              <a:t>where possible. Should your child contract head lice it is recommended the whole family are treated to prevent them spreading.</a:t>
            </a:r>
          </a:p>
          <a:p>
            <a:pPr>
              <a:lnSpc>
                <a:spcPct val="80000"/>
              </a:lnSpc>
              <a:spcAft>
                <a:spcPts val="600"/>
              </a:spcAft>
              <a:buFont typeface="Wingdings 2" panose="05020102010507070707" pitchFamily="18" charset="2"/>
              <a:buChar char=""/>
            </a:pPr>
            <a:r>
              <a:rPr lang="en-GB" altLang="en-US" sz="1800" dirty="0" smtClean="0">
                <a:latin typeface="Calibri" panose="020F0502020204030204" pitchFamily="34" charset="0"/>
              </a:rPr>
              <a:t>Children MUST take </a:t>
            </a:r>
            <a:r>
              <a:rPr lang="en-GB" altLang="en-US" sz="1800" b="1" dirty="0" smtClean="0">
                <a:latin typeface="Calibri" panose="020F0502020204030204" pitchFamily="34" charset="0"/>
              </a:rPr>
              <a:t>earrings out for P.E</a:t>
            </a:r>
            <a:r>
              <a:rPr lang="en-GB" altLang="en-US" sz="1800" dirty="0" smtClean="0">
                <a:latin typeface="Calibri" panose="020F0502020204030204" pitchFamily="34" charset="0"/>
              </a:rPr>
              <a:t>. and </a:t>
            </a:r>
            <a:r>
              <a:rPr lang="en-GB" altLang="en-US" sz="1800" b="1" dirty="0" smtClean="0">
                <a:latin typeface="Calibri" panose="020F0502020204030204" pitchFamily="34" charset="0"/>
              </a:rPr>
              <a:t>swimming</a:t>
            </a:r>
            <a:r>
              <a:rPr lang="en-GB" altLang="en-US" sz="1800" dirty="0" smtClean="0">
                <a:latin typeface="Calibri" panose="020F0502020204030204" pitchFamily="34" charset="0"/>
              </a:rPr>
              <a:t> lessons and should have long hair tied back at all times. S</a:t>
            </a:r>
            <a:r>
              <a:rPr lang="en-US" altLang="en-US" sz="1800" dirty="0" err="1" smtClean="0">
                <a:latin typeface="Calibri" panose="020F0502020204030204" pitchFamily="34" charset="0"/>
              </a:rPr>
              <a:t>taff</a:t>
            </a:r>
            <a:r>
              <a:rPr lang="en-US" altLang="en-US" sz="1800" dirty="0" smtClean="0">
                <a:latin typeface="Calibri" panose="020F0502020204030204" pitchFamily="34" charset="0"/>
              </a:rPr>
              <a:t> are not permitted to help children remove earrings. Should you be thinking about having your </a:t>
            </a:r>
            <a:r>
              <a:rPr lang="en-US" altLang="en-US" sz="1800" b="1" dirty="0" smtClean="0">
                <a:latin typeface="Calibri" panose="020F0502020204030204" pitchFamily="34" charset="0"/>
              </a:rPr>
              <a:t>child’s ears pierced</a:t>
            </a:r>
            <a:r>
              <a:rPr lang="en-US" altLang="en-US" sz="1800" dirty="0" smtClean="0">
                <a:latin typeface="Calibri" panose="020F0502020204030204" pitchFamily="34" charset="0"/>
              </a:rPr>
              <a:t>, it is recommended you do this early in </a:t>
            </a:r>
            <a:r>
              <a:rPr lang="en-US" altLang="en-US" sz="1800" b="1" dirty="0" smtClean="0">
                <a:latin typeface="Calibri" panose="020F0502020204030204" pitchFamily="34" charset="0"/>
              </a:rPr>
              <a:t>the summer holidays</a:t>
            </a:r>
            <a:r>
              <a:rPr lang="en-US" altLang="en-US" sz="1800" dirty="0" smtClean="0">
                <a:latin typeface="Calibri" panose="020F0502020204030204" pitchFamily="34" charset="0"/>
              </a:rPr>
              <a:t> so that they may be removed easily when they return to school in September.</a:t>
            </a:r>
          </a:p>
          <a:p>
            <a:pPr>
              <a:lnSpc>
                <a:spcPct val="80000"/>
              </a:lnSpc>
              <a:spcAft>
                <a:spcPts val="600"/>
              </a:spcAft>
              <a:buFont typeface="Wingdings 2" panose="05020102010507070707" pitchFamily="18" charset="2"/>
              <a:buChar char=""/>
            </a:pPr>
            <a:r>
              <a:rPr lang="en-GB" altLang="en-US" sz="1800" dirty="0" smtClean="0">
                <a:latin typeface="Calibri" panose="020F0502020204030204" pitchFamily="34" charset="0"/>
              </a:rPr>
              <a:t> P.E. is part of the National Curriculum and ALL children must participate. A </a:t>
            </a:r>
            <a:r>
              <a:rPr lang="en-GB" altLang="en-US" sz="1800" dirty="0">
                <a:latin typeface="Calibri" panose="020F0502020204030204" pitchFamily="34" charset="0"/>
              </a:rPr>
              <a:t>d</a:t>
            </a:r>
            <a:r>
              <a:rPr lang="en-GB" altLang="en-US" sz="1800" dirty="0" smtClean="0">
                <a:latin typeface="Calibri" panose="020F0502020204030204" pitchFamily="34" charset="0"/>
              </a:rPr>
              <a:t>octor’s letter is required for exclusion from P.E. </a:t>
            </a:r>
          </a:p>
        </p:txBody>
      </p:sp>
    </p:spTree>
    <p:extLst>
      <p:ext uri="{BB962C8B-B14F-4D97-AF65-F5344CB8AC3E}">
        <p14:creationId xmlns:p14="http://schemas.microsoft.com/office/powerpoint/2010/main" val="1050493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chemeClr val="accent6">
                    <a:lumMod val="75000"/>
                  </a:schemeClr>
                </a:solidFill>
                <a:effectLst>
                  <a:outerShdw blurRad="38100" dist="38100" dir="2700000" algn="tl">
                    <a:srgbClr val="000000">
                      <a:alpha val="43137"/>
                    </a:srgbClr>
                  </a:outerShdw>
                </a:effectLst>
              </a:rPr>
              <a:t>Questions?</a:t>
            </a:r>
            <a:endParaRPr lang="en-GB" b="1" dirty="0">
              <a:solidFill>
                <a:schemeClr val="accent6">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524000"/>
            <a:ext cx="10515600" cy="4481383"/>
          </a:xfrm>
        </p:spPr>
        <p:txBody>
          <a:bodyPr>
            <a:normAutofit/>
          </a:bodyPr>
          <a:lstStyle/>
          <a:p>
            <a:pPr>
              <a:lnSpc>
                <a:spcPct val="80000"/>
              </a:lnSpc>
              <a:buFont typeface="Wingdings 2" panose="05020102010507070707" pitchFamily="18" charset="2"/>
              <a:buChar char=""/>
            </a:pPr>
            <a:r>
              <a:rPr lang="en-GB" altLang="en-US" dirty="0" smtClean="0">
                <a:latin typeface="Calibri" panose="020F0502020204030204" pitchFamily="34" charset="0"/>
              </a:rPr>
              <a:t>If there is anything that you are curious or concerned about, please feel free to contact me on the class email or make an appointment with the office and we can arrange to have a meeting. </a:t>
            </a:r>
          </a:p>
          <a:p>
            <a:pPr>
              <a:lnSpc>
                <a:spcPct val="80000"/>
              </a:lnSpc>
              <a:buFont typeface="Wingdings 2" panose="05020102010507070707" pitchFamily="18" charset="2"/>
              <a:buChar char=""/>
            </a:pPr>
            <a:r>
              <a:rPr lang="en-GB" altLang="en-US" dirty="0">
                <a:latin typeface="Calibri" panose="020F0502020204030204" pitchFamily="34" charset="0"/>
              </a:rPr>
              <a:t>i</a:t>
            </a:r>
            <a:r>
              <a:rPr lang="en-GB" altLang="en-US" dirty="0" smtClean="0">
                <a:latin typeface="Calibri" panose="020F0502020204030204" pitchFamily="34" charset="0"/>
              </a:rPr>
              <a:t>reland@stmarysprimarypulborough.co.uk</a:t>
            </a:r>
          </a:p>
          <a:p>
            <a:pPr marL="0" indent="0">
              <a:lnSpc>
                <a:spcPct val="80000"/>
              </a:lnSpc>
              <a:buNone/>
            </a:pPr>
            <a:endParaRPr lang="en-GB" altLang="en-US" dirty="0" smtClean="0">
              <a:latin typeface="Calibri" panose="020F0502020204030204" pitchFamily="34" charset="0"/>
            </a:endParaRPr>
          </a:p>
          <a:p>
            <a:pPr marL="0" indent="0">
              <a:lnSpc>
                <a:spcPct val="80000"/>
              </a:lnSpc>
              <a:buNone/>
            </a:pPr>
            <a:endParaRPr lang="en-GB" altLang="en-US" dirty="0" smtClean="0">
              <a:latin typeface="Calibri" panose="020F0502020204030204" pitchFamily="34" charset="0"/>
            </a:endParaRPr>
          </a:p>
          <a:p>
            <a:pPr marL="0" indent="0">
              <a:lnSpc>
                <a:spcPct val="80000"/>
              </a:lnSpc>
              <a:buNone/>
            </a:pPr>
            <a:endParaRPr lang="en-GB" altLang="en-US" dirty="0">
              <a:latin typeface="Calibri" panose="020F0502020204030204" pitchFamily="34" charset="0"/>
            </a:endParaRPr>
          </a:p>
          <a:p>
            <a:pPr marL="0" indent="0">
              <a:lnSpc>
                <a:spcPct val="80000"/>
              </a:lnSpc>
              <a:buNone/>
            </a:pPr>
            <a:endParaRPr lang="en-GB" altLang="en-US" dirty="0" smtClean="0">
              <a:latin typeface="Calibri" panose="020F0502020204030204" pitchFamily="34" charset="0"/>
            </a:endParaRPr>
          </a:p>
          <a:p>
            <a:pPr marL="0" indent="0" algn="ctr">
              <a:lnSpc>
                <a:spcPct val="80000"/>
              </a:lnSpc>
              <a:buNone/>
            </a:pPr>
            <a:r>
              <a:rPr lang="en-GB" altLang="en-US" b="1" dirty="0" smtClean="0">
                <a:ln w="9525">
                  <a:solidFill>
                    <a:schemeClr val="bg1"/>
                  </a:solidFill>
                  <a:prstDash val="solid"/>
                </a:ln>
                <a:effectLst>
                  <a:outerShdw blurRad="12700" dist="38100" dir="2700000" algn="tl" rotWithShape="0">
                    <a:schemeClr val="bg1">
                      <a:lumMod val="50000"/>
                    </a:schemeClr>
                  </a:outerShdw>
                </a:effectLst>
                <a:latin typeface="Calibri" panose="020F0502020204030204" pitchFamily="34" charset="0"/>
              </a:rPr>
              <a:t>Thank you for coming along this evening.  It has been a pleasure to meet you.</a:t>
            </a:r>
          </a:p>
        </p:txBody>
      </p:sp>
    </p:spTree>
    <p:extLst>
      <p:ext uri="{BB962C8B-B14F-4D97-AF65-F5344CB8AC3E}">
        <p14:creationId xmlns:p14="http://schemas.microsoft.com/office/powerpoint/2010/main" val="38961303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66205" y="182880"/>
            <a:ext cx="10515600" cy="1325563"/>
          </a:xfrm>
        </p:spPr>
        <p:txBody>
          <a:bodyPr/>
          <a:lstStyle/>
          <a:p>
            <a:r>
              <a:rPr lang="en-GB" b="1" dirty="0" smtClean="0">
                <a:solidFill>
                  <a:srgbClr val="00B050"/>
                </a:solidFill>
                <a:effectLst>
                  <a:outerShdw blurRad="38100" dist="38100" dir="2700000" algn="tl">
                    <a:srgbClr val="000000">
                      <a:alpha val="43137"/>
                    </a:srgbClr>
                  </a:outerShdw>
                </a:effectLst>
                <a:latin typeface="XCCW Joined 1a" panose="03050602040000000000" pitchFamily="66" charset="0"/>
              </a:rPr>
              <a:t>Our Topics</a:t>
            </a:r>
            <a:endParaRPr lang="en-GB" dirty="0">
              <a:solidFill>
                <a:srgbClr val="00B050"/>
              </a:solidFill>
            </a:endParaRPr>
          </a:p>
        </p:txBody>
      </p:sp>
      <p:graphicFrame>
        <p:nvGraphicFramePr>
          <p:cNvPr id="5" name="Table 4"/>
          <p:cNvGraphicFramePr>
            <a:graphicFrameLocks noGrp="1"/>
          </p:cNvGraphicFramePr>
          <p:nvPr>
            <p:extLst/>
          </p:nvPr>
        </p:nvGraphicFramePr>
        <p:xfrm>
          <a:off x="1926771" y="1999826"/>
          <a:ext cx="7994468" cy="3474720"/>
        </p:xfrm>
        <a:graphic>
          <a:graphicData uri="http://schemas.openxmlformats.org/drawingml/2006/table">
            <a:tbl>
              <a:tblPr firstRow="1" bandRow="1">
                <a:tableStyleId>{5940675A-B579-460E-94D1-54222C63F5DA}</a:tableStyleId>
              </a:tblPr>
              <a:tblGrid>
                <a:gridCol w="2739054">
                  <a:extLst>
                    <a:ext uri="{9D8B030D-6E8A-4147-A177-3AD203B41FA5}">
                      <a16:colId xmlns:a16="http://schemas.microsoft.com/office/drawing/2014/main" val="3095194882"/>
                    </a:ext>
                  </a:extLst>
                </a:gridCol>
                <a:gridCol w="5255414">
                  <a:extLst>
                    <a:ext uri="{9D8B030D-6E8A-4147-A177-3AD203B41FA5}">
                      <a16:colId xmlns:a16="http://schemas.microsoft.com/office/drawing/2014/main" val="3209422478"/>
                    </a:ext>
                  </a:extLst>
                </a:gridCol>
              </a:tblGrid>
              <a:tr h="370840">
                <a:tc>
                  <a:txBody>
                    <a:bodyPr/>
                    <a:lstStyle/>
                    <a:p>
                      <a:r>
                        <a:rPr lang="en-GB" sz="3200" kern="1200" dirty="0" smtClean="0">
                          <a:solidFill>
                            <a:schemeClr val="tx1"/>
                          </a:solidFill>
                          <a:latin typeface="XCCW Joined 1a" panose="03050602040000000000" pitchFamily="66" charset="0"/>
                          <a:ea typeface="+mn-ea"/>
                          <a:cs typeface="+mn-cs"/>
                        </a:rPr>
                        <a:t>Autumn 1</a:t>
                      </a:r>
                      <a:endParaRPr lang="en-GB" sz="3200" kern="1200" dirty="0">
                        <a:solidFill>
                          <a:schemeClr val="tx1"/>
                        </a:solidFill>
                        <a:latin typeface="XCCW Joined 1a" panose="03050602040000000000" pitchFamily="66" charset="0"/>
                        <a:ea typeface="+mn-ea"/>
                        <a:cs typeface="+mn-cs"/>
                      </a:endParaRPr>
                    </a:p>
                  </a:txBody>
                  <a:tcPr>
                    <a:solidFill>
                      <a:schemeClr val="accent6">
                        <a:lumMod val="20000"/>
                        <a:lumOff val="80000"/>
                      </a:schemeClr>
                    </a:solidFill>
                  </a:tcPr>
                </a:tc>
                <a:tc>
                  <a:txBody>
                    <a:bodyPr/>
                    <a:lstStyle/>
                    <a:p>
                      <a:r>
                        <a:rPr lang="en-GB" sz="3200" dirty="0" smtClean="0">
                          <a:latin typeface="XCCW Joined 1a" panose="03050602040000000000" pitchFamily="66" charset="0"/>
                        </a:rPr>
                        <a:t>Stone Age</a:t>
                      </a:r>
                      <a:endParaRPr lang="en-GB" sz="3200" dirty="0">
                        <a:latin typeface="XCCW Joined 1a" panose="03050602040000000000" pitchFamily="66" charset="0"/>
                      </a:endParaRPr>
                    </a:p>
                  </a:txBody>
                  <a:tcPr>
                    <a:solidFill>
                      <a:schemeClr val="accent6">
                        <a:lumMod val="20000"/>
                        <a:lumOff val="80000"/>
                      </a:schemeClr>
                    </a:solidFill>
                  </a:tcPr>
                </a:tc>
                <a:extLst>
                  <a:ext uri="{0D108BD9-81ED-4DB2-BD59-A6C34878D82A}">
                    <a16:rowId xmlns:a16="http://schemas.microsoft.com/office/drawing/2014/main" val="765062792"/>
                  </a:ext>
                </a:extLst>
              </a:tr>
              <a:tr h="370840">
                <a:tc>
                  <a:txBody>
                    <a:bodyPr/>
                    <a:lstStyle/>
                    <a:p>
                      <a:r>
                        <a:rPr lang="en-GB" sz="3200" kern="1200" dirty="0" smtClean="0">
                          <a:solidFill>
                            <a:schemeClr val="tx1"/>
                          </a:solidFill>
                          <a:latin typeface="XCCW Joined 1a" panose="03050602040000000000" pitchFamily="66" charset="0"/>
                          <a:ea typeface="+mn-ea"/>
                          <a:cs typeface="+mn-cs"/>
                        </a:rPr>
                        <a:t>Autumn 2</a:t>
                      </a:r>
                      <a:endParaRPr lang="en-GB" sz="3200" kern="1200" dirty="0">
                        <a:solidFill>
                          <a:schemeClr val="tx1"/>
                        </a:solidFill>
                        <a:latin typeface="XCCW Joined 1a" panose="03050602040000000000" pitchFamily="66" charset="0"/>
                        <a:ea typeface="+mn-ea"/>
                        <a:cs typeface="+mn-cs"/>
                      </a:endParaRPr>
                    </a:p>
                  </a:txBody>
                  <a:tcPr>
                    <a:solidFill>
                      <a:schemeClr val="accent5">
                        <a:lumMod val="20000"/>
                        <a:lumOff val="80000"/>
                      </a:schemeClr>
                    </a:solidFill>
                  </a:tcPr>
                </a:tc>
                <a:tc>
                  <a:txBody>
                    <a:bodyPr/>
                    <a:lstStyle/>
                    <a:p>
                      <a:r>
                        <a:rPr lang="en-GB" sz="3200" dirty="0" smtClean="0">
                          <a:latin typeface="XCCW Joined 1a" panose="03050602040000000000" pitchFamily="66" charset="0"/>
                        </a:rPr>
                        <a:t>Flow!</a:t>
                      </a:r>
                      <a:endParaRPr lang="en-GB" sz="3200" dirty="0">
                        <a:latin typeface="XCCW Joined 1a" panose="03050602040000000000" pitchFamily="66" charset="0"/>
                      </a:endParaRPr>
                    </a:p>
                  </a:txBody>
                  <a:tcPr>
                    <a:solidFill>
                      <a:schemeClr val="accent5">
                        <a:lumMod val="20000"/>
                        <a:lumOff val="80000"/>
                      </a:schemeClr>
                    </a:solidFill>
                  </a:tcPr>
                </a:tc>
                <a:extLst>
                  <a:ext uri="{0D108BD9-81ED-4DB2-BD59-A6C34878D82A}">
                    <a16:rowId xmlns:a16="http://schemas.microsoft.com/office/drawing/2014/main" val="2032655042"/>
                  </a:ext>
                </a:extLst>
              </a:tr>
              <a:tr h="370840">
                <a:tc>
                  <a:txBody>
                    <a:bodyPr/>
                    <a:lstStyle/>
                    <a:p>
                      <a:r>
                        <a:rPr lang="en-GB" sz="3200" kern="1200" dirty="0" smtClean="0">
                          <a:solidFill>
                            <a:schemeClr val="tx1"/>
                          </a:solidFill>
                          <a:latin typeface="XCCW Joined 1a" panose="03050602040000000000" pitchFamily="66" charset="0"/>
                          <a:ea typeface="+mn-ea"/>
                          <a:cs typeface="+mn-cs"/>
                        </a:rPr>
                        <a:t>Spring 1</a:t>
                      </a:r>
                      <a:endParaRPr lang="en-GB" sz="3200" kern="1200" dirty="0">
                        <a:solidFill>
                          <a:schemeClr val="tx1"/>
                        </a:solidFill>
                        <a:latin typeface="XCCW Joined 1a" panose="03050602040000000000" pitchFamily="66" charset="0"/>
                        <a:ea typeface="+mn-ea"/>
                        <a:cs typeface="+mn-cs"/>
                      </a:endParaRPr>
                    </a:p>
                  </a:txBody>
                  <a:tcPr>
                    <a:solidFill>
                      <a:schemeClr val="accent4">
                        <a:lumMod val="20000"/>
                        <a:lumOff val="80000"/>
                      </a:schemeClr>
                    </a:solidFill>
                  </a:tcPr>
                </a:tc>
                <a:tc>
                  <a:txBody>
                    <a:bodyPr/>
                    <a:lstStyle/>
                    <a:p>
                      <a:r>
                        <a:rPr lang="en-GB" sz="3200" dirty="0" smtClean="0">
                          <a:latin typeface="XCCW Joined 1a" panose="03050602040000000000" pitchFamily="66" charset="0"/>
                        </a:rPr>
                        <a:t>Predators</a:t>
                      </a:r>
                      <a:r>
                        <a:rPr lang="en-GB" sz="3200" baseline="0" dirty="0" smtClean="0">
                          <a:latin typeface="XCCW Joined 1a" panose="03050602040000000000" pitchFamily="66" charset="0"/>
                        </a:rPr>
                        <a:t> and Prey</a:t>
                      </a:r>
                      <a:endParaRPr lang="en-GB" sz="3200" dirty="0">
                        <a:latin typeface="XCCW Joined 1a" panose="03050602040000000000" pitchFamily="66" charset="0"/>
                      </a:endParaRPr>
                    </a:p>
                  </a:txBody>
                  <a:tcPr>
                    <a:solidFill>
                      <a:schemeClr val="accent4">
                        <a:lumMod val="20000"/>
                        <a:lumOff val="80000"/>
                      </a:schemeClr>
                    </a:solidFill>
                  </a:tcPr>
                </a:tc>
                <a:extLst>
                  <a:ext uri="{0D108BD9-81ED-4DB2-BD59-A6C34878D82A}">
                    <a16:rowId xmlns:a16="http://schemas.microsoft.com/office/drawing/2014/main" val="1184771709"/>
                  </a:ext>
                </a:extLst>
              </a:tr>
              <a:tr h="370840">
                <a:tc>
                  <a:txBody>
                    <a:bodyPr/>
                    <a:lstStyle/>
                    <a:p>
                      <a:r>
                        <a:rPr lang="en-GB" sz="3200" kern="1200" dirty="0" smtClean="0">
                          <a:solidFill>
                            <a:schemeClr val="tx1"/>
                          </a:solidFill>
                          <a:latin typeface="XCCW Joined 1a" panose="03050602040000000000" pitchFamily="66" charset="0"/>
                          <a:ea typeface="+mn-ea"/>
                          <a:cs typeface="+mn-cs"/>
                        </a:rPr>
                        <a:t>Spring 2</a:t>
                      </a:r>
                      <a:endParaRPr lang="en-GB" sz="3200" kern="1200" dirty="0">
                        <a:solidFill>
                          <a:schemeClr val="tx1"/>
                        </a:solidFill>
                        <a:latin typeface="XCCW Joined 1a" panose="03050602040000000000" pitchFamily="66" charset="0"/>
                        <a:ea typeface="+mn-ea"/>
                        <a:cs typeface="+mn-cs"/>
                      </a:endParaRPr>
                    </a:p>
                  </a:txBody>
                  <a:tcPr>
                    <a:solidFill>
                      <a:schemeClr val="accent2">
                        <a:lumMod val="20000"/>
                        <a:lumOff val="80000"/>
                      </a:schemeClr>
                    </a:solidFill>
                  </a:tcPr>
                </a:tc>
                <a:tc>
                  <a:txBody>
                    <a:bodyPr/>
                    <a:lstStyle/>
                    <a:p>
                      <a:r>
                        <a:rPr lang="en-GB" sz="3200" dirty="0" smtClean="0">
                          <a:latin typeface="XCCW Joined 1a" panose="03050602040000000000" pitchFamily="66" charset="0"/>
                        </a:rPr>
                        <a:t>Urban Pioneers</a:t>
                      </a:r>
                      <a:endParaRPr lang="en-GB" sz="3200" dirty="0">
                        <a:latin typeface="XCCW Joined 1a" panose="03050602040000000000" pitchFamily="66" charset="0"/>
                      </a:endParaRPr>
                    </a:p>
                  </a:txBody>
                  <a:tcPr>
                    <a:solidFill>
                      <a:schemeClr val="accent2">
                        <a:lumMod val="20000"/>
                        <a:lumOff val="80000"/>
                      </a:schemeClr>
                    </a:solidFill>
                  </a:tcPr>
                </a:tc>
                <a:extLst>
                  <a:ext uri="{0D108BD9-81ED-4DB2-BD59-A6C34878D82A}">
                    <a16:rowId xmlns:a16="http://schemas.microsoft.com/office/drawing/2014/main" val="3663912956"/>
                  </a:ext>
                </a:extLst>
              </a:tr>
              <a:tr h="370840">
                <a:tc>
                  <a:txBody>
                    <a:bodyPr/>
                    <a:lstStyle/>
                    <a:p>
                      <a:r>
                        <a:rPr lang="en-GB" sz="3200" kern="1200" dirty="0" smtClean="0">
                          <a:solidFill>
                            <a:schemeClr val="tx1"/>
                          </a:solidFill>
                          <a:latin typeface="XCCW Joined 1a" panose="03050602040000000000" pitchFamily="66" charset="0"/>
                          <a:ea typeface="+mn-ea"/>
                          <a:cs typeface="+mn-cs"/>
                        </a:rPr>
                        <a:t>Summer 1</a:t>
                      </a:r>
                      <a:endParaRPr lang="en-GB" sz="3200" kern="1200" dirty="0">
                        <a:solidFill>
                          <a:schemeClr val="tx1"/>
                        </a:solidFill>
                        <a:latin typeface="XCCW Joined 1a" panose="03050602040000000000" pitchFamily="66" charset="0"/>
                        <a:ea typeface="+mn-ea"/>
                        <a:cs typeface="+mn-cs"/>
                      </a:endParaRPr>
                    </a:p>
                  </a:txBody>
                  <a:tcPr>
                    <a:solidFill>
                      <a:schemeClr val="accent1">
                        <a:lumMod val="20000"/>
                        <a:lumOff val="80000"/>
                      </a:schemeClr>
                    </a:solidFill>
                  </a:tcPr>
                </a:tc>
                <a:tc>
                  <a:txBody>
                    <a:bodyPr/>
                    <a:lstStyle/>
                    <a:p>
                      <a:r>
                        <a:rPr lang="en-GB" sz="3200" dirty="0" smtClean="0">
                          <a:latin typeface="XCCW Joined 1a" panose="03050602040000000000" pitchFamily="66" charset="0"/>
                        </a:rPr>
                        <a:t>Tremors</a:t>
                      </a:r>
                      <a:endParaRPr lang="en-GB" sz="3200" dirty="0">
                        <a:latin typeface="XCCW Joined 1a" panose="03050602040000000000" pitchFamily="66" charset="0"/>
                      </a:endParaRPr>
                    </a:p>
                  </a:txBody>
                  <a:tcPr>
                    <a:solidFill>
                      <a:schemeClr val="accent1">
                        <a:lumMod val="20000"/>
                        <a:lumOff val="80000"/>
                      </a:schemeClr>
                    </a:solidFill>
                  </a:tcPr>
                </a:tc>
                <a:extLst>
                  <a:ext uri="{0D108BD9-81ED-4DB2-BD59-A6C34878D82A}">
                    <a16:rowId xmlns:a16="http://schemas.microsoft.com/office/drawing/2014/main" val="3517280770"/>
                  </a:ext>
                </a:extLst>
              </a:tr>
              <a:tr h="370840">
                <a:tc>
                  <a:txBody>
                    <a:bodyPr/>
                    <a:lstStyle/>
                    <a:p>
                      <a:r>
                        <a:rPr lang="en-GB" sz="3200" kern="1200" dirty="0" smtClean="0">
                          <a:solidFill>
                            <a:schemeClr val="tx1"/>
                          </a:solidFill>
                          <a:latin typeface="XCCW Joined 1a" panose="03050602040000000000" pitchFamily="66" charset="0"/>
                          <a:ea typeface="+mn-ea"/>
                          <a:cs typeface="+mn-cs"/>
                        </a:rPr>
                        <a:t>Summer 2</a:t>
                      </a:r>
                      <a:endParaRPr lang="en-GB" sz="3200" kern="1200" dirty="0">
                        <a:solidFill>
                          <a:schemeClr val="tx1"/>
                        </a:solidFill>
                        <a:latin typeface="XCCW Joined 1a" panose="03050602040000000000" pitchFamily="66" charset="0"/>
                        <a:ea typeface="+mn-ea"/>
                        <a:cs typeface="+mn-cs"/>
                      </a:endParaRPr>
                    </a:p>
                  </a:txBody>
                  <a:tcPr>
                    <a:solidFill>
                      <a:schemeClr val="accent6">
                        <a:lumMod val="20000"/>
                        <a:lumOff val="80000"/>
                      </a:schemeClr>
                    </a:solidFill>
                  </a:tcPr>
                </a:tc>
                <a:tc>
                  <a:txBody>
                    <a:bodyPr/>
                    <a:lstStyle/>
                    <a:p>
                      <a:r>
                        <a:rPr lang="en-GB" sz="3200" dirty="0" smtClean="0">
                          <a:latin typeface="XCCW Joined 1a" panose="03050602040000000000" pitchFamily="66" charset="0"/>
                        </a:rPr>
                        <a:t>Romans</a:t>
                      </a:r>
                      <a:endParaRPr lang="en-GB" sz="3200" dirty="0">
                        <a:latin typeface="XCCW Joined 1a" panose="03050602040000000000" pitchFamily="66" charset="0"/>
                      </a:endParaRPr>
                    </a:p>
                  </a:txBody>
                  <a:tcPr>
                    <a:solidFill>
                      <a:schemeClr val="accent6">
                        <a:lumMod val="20000"/>
                        <a:lumOff val="80000"/>
                      </a:schemeClr>
                    </a:solidFill>
                  </a:tcPr>
                </a:tc>
                <a:extLst>
                  <a:ext uri="{0D108BD9-81ED-4DB2-BD59-A6C34878D82A}">
                    <a16:rowId xmlns:a16="http://schemas.microsoft.com/office/drawing/2014/main" val="3018681051"/>
                  </a:ext>
                </a:extLst>
              </a:tr>
            </a:tbl>
          </a:graphicData>
        </a:graphic>
      </p:graphicFrame>
    </p:spTree>
    <p:extLst>
      <p:ext uri="{BB962C8B-B14F-4D97-AF65-F5344CB8AC3E}">
        <p14:creationId xmlns:p14="http://schemas.microsoft.com/office/powerpoint/2010/main" val="1921439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chemeClr val="accent6">
                    <a:lumMod val="75000"/>
                  </a:schemeClr>
                </a:solidFill>
                <a:effectLst>
                  <a:outerShdw blurRad="38100" dist="38100" dir="2700000" algn="tl">
                    <a:srgbClr val="000000">
                      <a:alpha val="43137"/>
                    </a:srgbClr>
                  </a:outerShdw>
                </a:effectLst>
              </a:rPr>
              <a:t>Typical Ireland Class Time table</a:t>
            </a:r>
            <a:endParaRPr lang="en-GB" b="1" dirty="0">
              <a:solidFill>
                <a:schemeClr val="accent6">
                  <a:lumMod val="75000"/>
                </a:schemeClr>
              </a:solidFill>
              <a:effectLst>
                <a:outerShdw blurRad="38100" dist="38100" dir="2700000" algn="tl">
                  <a:srgbClr val="000000">
                    <a:alpha val="43137"/>
                  </a:srgbClr>
                </a:outerShdw>
              </a:effectLst>
            </a:endParaRPr>
          </a:p>
        </p:txBody>
      </p:sp>
      <p:cxnSp>
        <p:nvCxnSpPr>
          <p:cNvPr id="7" name="Straight Connector 6"/>
          <p:cNvCxnSpPr/>
          <p:nvPr/>
        </p:nvCxnSpPr>
        <p:spPr>
          <a:xfrm>
            <a:off x="2011680" y="1301046"/>
            <a:ext cx="83732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2"/>
          <a:stretch>
            <a:fillRect/>
          </a:stretch>
        </p:blipFill>
        <p:spPr>
          <a:xfrm>
            <a:off x="365761" y="1301046"/>
            <a:ext cx="11390810" cy="5278269"/>
          </a:xfrm>
          <a:prstGeom prst="rect">
            <a:avLst/>
          </a:prstGeom>
        </p:spPr>
      </p:pic>
    </p:spTree>
    <p:extLst>
      <p:ext uri="{BB962C8B-B14F-4D97-AF65-F5344CB8AC3E}">
        <p14:creationId xmlns:p14="http://schemas.microsoft.com/office/powerpoint/2010/main" val="3702274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GB" b="1" dirty="0" smtClean="0">
                <a:solidFill>
                  <a:schemeClr val="accent6">
                    <a:lumMod val="75000"/>
                  </a:schemeClr>
                </a:solidFill>
                <a:effectLst>
                  <a:outerShdw blurRad="38100" dist="38100" dir="2700000" algn="tl">
                    <a:srgbClr val="000000">
                      <a:alpha val="43137"/>
                    </a:srgbClr>
                  </a:outerShdw>
                </a:effectLst>
              </a:rPr>
              <a:t>Timetable continued</a:t>
            </a:r>
            <a:endParaRPr lang="en-GB" b="1" dirty="0">
              <a:solidFill>
                <a:schemeClr val="accent6">
                  <a:lumMod val="75000"/>
                </a:schemeClr>
              </a:solidFill>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838200" y="1463040"/>
            <a:ext cx="10515600" cy="4963886"/>
          </a:xfrm>
        </p:spPr>
        <p:txBody>
          <a:bodyPr>
            <a:normAutofit fontScale="62500" lnSpcReduction="20000"/>
          </a:bodyPr>
          <a:lstStyle/>
          <a:p>
            <a:pPr marL="594360" indent="-457200">
              <a:lnSpc>
                <a:spcPct val="80000"/>
              </a:lnSpc>
              <a:buClr>
                <a:schemeClr val="tx1">
                  <a:shade val="95000"/>
                </a:schemeClr>
              </a:buClr>
              <a:buFont typeface="Wingdings 2" panose="05020102010507070707" pitchFamily="18" charset="2"/>
              <a:buChar char=""/>
              <a:defRPr/>
            </a:pPr>
            <a:r>
              <a:rPr lang="en-GB" b="1" dirty="0" smtClean="0"/>
              <a:t>P.E</a:t>
            </a:r>
            <a:r>
              <a:rPr lang="en-GB" b="1" dirty="0"/>
              <a:t>.</a:t>
            </a:r>
            <a:r>
              <a:rPr lang="en-GB" dirty="0"/>
              <a:t> – the children will be doing P.E. on a </a:t>
            </a:r>
            <a:r>
              <a:rPr lang="en-GB" dirty="0" smtClean="0"/>
              <a:t>Friday </a:t>
            </a:r>
            <a:r>
              <a:rPr lang="en-GB" dirty="0"/>
              <a:t>each week. The </a:t>
            </a:r>
            <a:r>
              <a:rPr lang="en-GB" dirty="0" smtClean="0"/>
              <a:t>Friday </a:t>
            </a:r>
            <a:r>
              <a:rPr lang="en-GB" u="sng" dirty="0"/>
              <a:t>outdoor</a:t>
            </a:r>
            <a:r>
              <a:rPr lang="en-GB" dirty="0"/>
              <a:t> games session will be taught by Mrs </a:t>
            </a:r>
            <a:r>
              <a:rPr lang="en-GB" dirty="0" smtClean="0"/>
              <a:t>Burbidge. </a:t>
            </a:r>
            <a:endParaRPr lang="en-GB" dirty="0"/>
          </a:p>
          <a:p>
            <a:pPr marL="594360" indent="-457200">
              <a:lnSpc>
                <a:spcPct val="80000"/>
              </a:lnSpc>
              <a:buClr>
                <a:schemeClr val="tx1">
                  <a:shade val="95000"/>
                </a:schemeClr>
              </a:buClr>
              <a:buFont typeface="Wingdings 2" panose="05020102010507070707" pitchFamily="18" charset="2"/>
              <a:buChar char=""/>
              <a:defRPr/>
            </a:pPr>
            <a:r>
              <a:rPr lang="en-US" altLang="en-US" dirty="0" smtClean="0">
                <a:latin typeface="Calibri" pitchFamily="34" charset="0"/>
              </a:rPr>
              <a:t>Correct </a:t>
            </a:r>
            <a:r>
              <a:rPr lang="en-US" altLang="en-US" dirty="0">
                <a:latin typeface="Calibri" pitchFamily="34" charset="0"/>
              </a:rPr>
              <a:t>and seasonal kit </a:t>
            </a:r>
            <a:r>
              <a:rPr lang="en-US" altLang="en-US" dirty="0" smtClean="0">
                <a:latin typeface="Calibri" pitchFamily="34" charset="0"/>
              </a:rPr>
              <a:t>is to be </a:t>
            </a:r>
            <a:r>
              <a:rPr lang="en-US" altLang="en-US" b="1" dirty="0" smtClean="0">
                <a:latin typeface="Calibri" pitchFamily="34" charset="0"/>
              </a:rPr>
              <a:t>in school at ALL times, </a:t>
            </a:r>
            <a:r>
              <a:rPr lang="en-US" altLang="en-US" dirty="0" smtClean="0">
                <a:latin typeface="Calibri" pitchFamily="34" charset="0"/>
              </a:rPr>
              <a:t>please. (please make sure your child has </a:t>
            </a:r>
            <a:r>
              <a:rPr lang="en-US" altLang="en-US" dirty="0">
                <a:latin typeface="Calibri" pitchFamily="34" charset="0"/>
              </a:rPr>
              <a:t>removable earrings</a:t>
            </a:r>
            <a:r>
              <a:rPr lang="en-US" altLang="en-US" dirty="0" smtClean="0">
                <a:latin typeface="Calibri" pitchFamily="34" charset="0"/>
              </a:rPr>
              <a:t>!) We are not permitted to place tape over ears any longer.</a:t>
            </a:r>
          </a:p>
          <a:p>
            <a:pPr marL="594360" indent="-457200">
              <a:lnSpc>
                <a:spcPct val="80000"/>
              </a:lnSpc>
              <a:buClr>
                <a:schemeClr val="tx1">
                  <a:shade val="95000"/>
                </a:schemeClr>
              </a:buClr>
              <a:buFont typeface="Wingdings 2" panose="05020102010507070707" pitchFamily="18" charset="2"/>
              <a:buChar char=""/>
              <a:defRPr/>
            </a:pPr>
            <a:r>
              <a:rPr lang="en-US" altLang="en-US" dirty="0" smtClean="0">
                <a:latin typeface="Calibri" pitchFamily="34" charset="0"/>
              </a:rPr>
              <a:t>PE kit is a school logo T-shirt (or plain white T-Shirt), black/navy sports shorts, black or navy tracksuit bottoms. Trainers. </a:t>
            </a:r>
          </a:p>
          <a:p>
            <a:pPr marL="594360" indent="-457200">
              <a:lnSpc>
                <a:spcPct val="80000"/>
              </a:lnSpc>
              <a:buClr>
                <a:schemeClr val="tx1">
                  <a:shade val="95000"/>
                </a:schemeClr>
              </a:buClr>
              <a:buFont typeface="Wingdings 2" panose="05020102010507070707" pitchFamily="18" charset="2"/>
              <a:buChar char=""/>
              <a:defRPr/>
            </a:pPr>
            <a:r>
              <a:rPr lang="en-US" altLang="en-US" dirty="0" smtClean="0">
                <a:latin typeface="Calibri" pitchFamily="34" charset="0"/>
              </a:rPr>
              <a:t>No kit should have fashion logos. Trainers should be suitable for PE. If your child is unable to tie their shoe-laces, please do not send them to school with trainers that need to be tied.  </a:t>
            </a:r>
            <a:r>
              <a:rPr lang="en-GB" altLang="en-US" dirty="0" smtClean="0">
                <a:latin typeface="Calibri" pitchFamily="34" charset="0"/>
              </a:rPr>
              <a:t> </a:t>
            </a:r>
            <a:endParaRPr lang="en-GB" altLang="en-US" dirty="0">
              <a:latin typeface="Calibri" pitchFamily="34" charset="0"/>
            </a:endParaRPr>
          </a:p>
          <a:p>
            <a:pPr marL="548640" indent="-411480">
              <a:lnSpc>
                <a:spcPct val="80000"/>
              </a:lnSpc>
              <a:buClr>
                <a:schemeClr val="tx1">
                  <a:shade val="95000"/>
                </a:schemeClr>
              </a:buClr>
              <a:buNone/>
              <a:defRPr/>
            </a:pPr>
            <a:endParaRPr lang="en-GB" altLang="en-US" dirty="0">
              <a:latin typeface="Calibri" pitchFamily="34" charset="0"/>
            </a:endParaRPr>
          </a:p>
          <a:p>
            <a:pPr marL="594360" indent="-457200">
              <a:lnSpc>
                <a:spcPct val="80000"/>
              </a:lnSpc>
              <a:buClr>
                <a:schemeClr val="tx1">
                  <a:shade val="95000"/>
                </a:schemeClr>
              </a:buClr>
              <a:buFont typeface="Wingdings 2" panose="05020102010507070707" pitchFamily="18" charset="2"/>
              <a:buChar char=""/>
              <a:defRPr/>
            </a:pPr>
            <a:r>
              <a:rPr lang="en-GB" altLang="en-US" b="1" dirty="0">
                <a:latin typeface="Calibri" pitchFamily="34" charset="0"/>
              </a:rPr>
              <a:t>Spellings</a:t>
            </a:r>
            <a:r>
              <a:rPr lang="en-GB" altLang="en-US" dirty="0">
                <a:latin typeface="Calibri" pitchFamily="34" charset="0"/>
              </a:rPr>
              <a:t> will be </a:t>
            </a:r>
            <a:r>
              <a:rPr lang="en-GB" altLang="en-US" dirty="0" smtClean="0">
                <a:latin typeface="Calibri" pitchFamily="34" charset="0"/>
              </a:rPr>
              <a:t>handed given out </a:t>
            </a:r>
            <a:r>
              <a:rPr lang="en-GB" altLang="en-US" dirty="0">
                <a:latin typeface="Calibri" pitchFamily="34" charset="0"/>
              </a:rPr>
              <a:t>on a </a:t>
            </a:r>
            <a:r>
              <a:rPr lang="en-GB" altLang="en-US" b="1" dirty="0">
                <a:latin typeface="Calibri" pitchFamily="34" charset="0"/>
              </a:rPr>
              <a:t>Monday</a:t>
            </a:r>
            <a:r>
              <a:rPr lang="en-GB" altLang="en-US" dirty="0">
                <a:latin typeface="Calibri" pitchFamily="34" charset="0"/>
              </a:rPr>
              <a:t> and tested </a:t>
            </a:r>
            <a:r>
              <a:rPr lang="en-GB" altLang="en-US" dirty="0" smtClean="0">
                <a:latin typeface="Calibri" pitchFamily="34" charset="0"/>
              </a:rPr>
              <a:t>on </a:t>
            </a:r>
            <a:r>
              <a:rPr lang="en-GB" altLang="en-US" dirty="0">
                <a:latin typeface="Calibri" pitchFamily="34" charset="0"/>
              </a:rPr>
              <a:t>the following </a:t>
            </a:r>
            <a:r>
              <a:rPr lang="en-GB" altLang="en-US" b="1" dirty="0" smtClean="0">
                <a:latin typeface="Calibri" pitchFamily="34" charset="0"/>
              </a:rPr>
              <a:t>Monday</a:t>
            </a:r>
            <a:r>
              <a:rPr lang="en-GB" altLang="en-US" dirty="0" smtClean="0">
                <a:latin typeface="Calibri" pitchFamily="34" charset="0"/>
              </a:rPr>
              <a:t>. </a:t>
            </a:r>
            <a:r>
              <a:rPr lang="en-GB" altLang="en-US" dirty="0">
                <a:latin typeface="Calibri" pitchFamily="34" charset="0"/>
              </a:rPr>
              <a:t>The children have been placed in spelling groups based on their </a:t>
            </a:r>
            <a:r>
              <a:rPr lang="en-GB" altLang="en-US" dirty="0" smtClean="0">
                <a:latin typeface="Calibri" pitchFamily="34" charset="0"/>
              </a:rPr>
              <a:t>ability and spelling age. These groups </a:t>
            </a:r>
            <a:r>
              <a:rPr lang="en-GB" altLang="en-US" dirty="0">
                <a:latin typeface="Calibri" pitchFamily="34" charset="0"/>
              </a:rPr>
              <a:t>will be reviewed throughout the year. </a:t>
            </a:r>
            <a:r>
              <a:rPr lang="en-GB" altLang="en-US" dirty="0" smtClean="0">
                <a:latin typeface="Calibri" pitchFamily="34" charset="0"/>
              </a:rPr>
              <a:t>I have added a list of common exception words which the children are expected to know by the end of Year 4, and a list of statutory words. Spellings has been uploaded to Google Classrooms along with ideas on how to learn your spellings and the statutory word list for Year 3 &amp; 4.</a:t>
            </a:r>
          </a:p>
          <a:p>
            <a:pPr marL="594360" indent="-457200">
              <a:lnSpc>
                <a:spcPct val="80000"/>
              </a:lnSpc>
              <a:buClr>
                <a:schemeClr val="tx1">
                  <a:shade val="95000"/>
                </a:schemeClr>
              </a:buClr>
              <a:buFont typeface="Wingdings 2" panose="05020102010507070707" pitchFamily="18" charset="2"/>
              <a:buChar char=""/>
              <a:defRPr/>
            </a:pPr>
            <a:endParaRPr lang="en-GB" altLang="en-US" dirty="0">
              <a:latin typeface="Calibri" pitchFamily="34" charset="0"/>
            </a:endParaRPr>
          </a:p>
          <a:p>
            <a:pPr marL="594360" indent="-457200">
              <a:lnSpc>
                <a:spcPct val="80000"/>
              </a:lnSpc>
              <a:buClr>
                <a:schemeClr val="tx1">
                  <a:shade val="95000"/>
                </a:schemeClr>
              </a:buClr>
              <a:buFont typeface="Wingdings 2" panose="05020102010507070707" pitchFamily="18" charset="2"/>
              <a:buChar char=""/>
              <a:defRPr/>
            </a:pPr>
            <a:r>
              <a:rPr lang="en-GB" altLang="en-US" b="1" dirty="0" smtClean="0">
                <a:latin typeface="Calibri" pitchFamily="34" charset="0"/>
              </a:rPr>
              <a:t>Please hand Reading logs in every day. </a:t>
            </a:r>
            <a:r>
              <a:rPr lang="en-GB" altLang="en-US" dirty="0" smtClean="0">
                <a:latin typeface="Calibri" pitchFamily="34" charset="0"/>
              </a:rPr>
              <a:t>The </a:t>
            </a:r>
            <a:r>
              <a:rPr lang="en-GB" altLang="en-US" dirty="0">
                <a:latin typeface="Calibri" pitchFamily="34" charset="0"/>
              </a:rPr>
              <a:t>children are expected to </a:t>
            </a:r>
            <a:r>
              <a:rPr lang="en-GB" altLang="en-US" b="1" dirty="0">
                <a:latin typeface="Calibri" pitchFamily="34" charset="0"/>
              </a:rPr>
              <a:t>read outside of school at least </a:t>
            </a:r>
            <a:r>
              <a:rPr lang="en-GB" altLang="en-US" b="1" dirty="0" smtClean="0">
                <a:latin typeface="Calibri" pitchFamily="34" charset="0"/>
              </a:rPr>
              <a:t>four </a:t>
            </a:r>
            <a:r>
              <a:rPr lang="en-GB" altLang="en-US" b="1" dirty="0">
                <a:latin typeface="Calibri" pitchFamily="34" charset="0"/>
              </a:rPr>
              <a:t>times during the week</a:t>
            </a:r>
            <a:r>
              <a:rPr lang="en-GB" altLang="en-US" dirty="0">
                <a:latin typeface="Calibri" pitchFamily="34" charset="0"/>
              </a:rPr>
              <a:t> for 10 minutes and use their reading log to write comments about what they have been reading. </a:t>
            </a:r>
            <a:r>
              <a:rPr lang="en-GB" altLang="en-US" dirty="0" smtClean="0">
                <a:latin typeface="Calibri" pitchFamily="34" charset="0"/>
              </a:rPr>
              <a:t> Please try to add comments about new words they may have learned, or who their favourite character may have been, instead of just page numbers.</a:t>
            </a:r>
            <a:r>
              <a:rPr lang="en-GB" altLang="en-US" dirty="0">
                <a:latin typeface="Calibri" pitchFamily="34" charset="0"/>
              </a:rPr>
              <a:t> </a:t>
            </a:r>
            <a:r>
              <a:rPr lang="en-GB" altLang="en-US" dirty="0" smtClean="0">
                <a:latin typeface="Calibri" pitchFamily="34" charset="0"/>
              </a:rPr>
              <a:t> Rewards </a:t>
            </a:r>
            <a:r>
              <a:rPr lang="en-GB" altLang="en-US" dirty="0">
                <a:latin typeface="Calibri" pitchFamily="34" charset="0"/>
              </a:rPr>
              <a:t>will be in place for children who regularly do this</a:t>
            </a:r>
            <a:r>
              <a:rPr lang="en-GB" altLang="en-US" dirty="0" smtClean="0">
                <a:latin typeface="Calibri" pitchFamily="34" charset="0"/>
              </a:rPr>
              <a:t>. Books borrowed from the school can be read at home. Children will have a second book to read in school at all times.</a:t>
            </a:r>
            <a:endParaRPr lang="en-GB" altLang="en-US" dirty="0">
              <a:latin typeface="Calibri" pitchFamily="34" charset="0"/>
            </a:endParaRPr>
          </a:p>
          <a:p>
            <a:pPr marL="594360" indent="-457200">
              <a:lnSpc>
                <a:spcPct val="80000"/>
              </a:lnSpc>
              <a:buClr>
                <a:schemeClr val="tx1">
                  <a:shade val="95000"/>
                </a:schemeClr>
              </a:buClr>
              <a:buFont typeface="Wingdings 2" panose="05020102010507070707" pitchFamily="18" charset="2"/>
              <a:buChar char=""/>
              <a:defRPr/>
            </a:pPr>
            <a:endParaRPr lang="en-GB" altLang="en-US" dirty="0">
              <a:latin typeface="Calibri" pitchFamily="34" charset="0"/>
            </a:endParaRPr>
          </a:p>
          <a:p>
            <a:pPr marL="137160" indent="0">
              <a:lnSpc>
                <a:spcPct val="80000"/>
              </a:lnSpc>
              <a:buClr>
                <a:schemeClr val="tx1">
                  <a:shade val="95000"/>
                </a:schemeClr>
              </a:buClr>
              <a:buNone/>
              <a:defRPr/>
            </a:pPr>
            <a:endParaRPr lang="en-GB" altLang="en-US" dirty="0">
              <a:latin typeface="Calibri" pitchFamily="34" charset="0"/>
            </a:endParaRPr>
          </a:p>
          <a:p>
            <a:endParaRPr lang="en-GB" dirty="0"/>
          </a:p>
        </p:txBody>
      </p:sp>
    </p:spTree>
    <p:extLst>
      <p:ext uri="{BB962C8B-B14F-4D97-AF65-F5344CB8AC3E}">
        <p14:creationId xmlns:p14="http://schemas.microsoft.com/office/powerpoint/2010/main" val="22646370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6"/>
            <a:ext cx="10515600" cy="1065090"/>
          </a:xfrm>
        </p:spPr>
        <p:txBody>
          <a:bodyPr/>
          <a:lstStyle/>
          <a:p>
            <a:pPr algn="ctr"/>
            <a:r>
              <a:rPr lang="en-GB" b="1" dirty="0" smtClean="0">
                <a:solidFill>
                  <a:schemeClr val="accent6">
                    <a:lumMod val="75000"/>
                  </a:schemeClr>
                </a:solidFill>
                <a:effectLst>
                  <a:outerShdw blurRad="38100" dist="38100" dir="2700000" algn="tl">
                    <a:srgbClr val="000000">
                      <a:alpha val="43137"/>
                    </a:srgbClr>
                  </a:outerShdw>
                </a:effectLst>
              </a:rPr>
              <a:t>Timetable continued</a:t>
            </a:r>
            <a:endParaRPr lang="en-GB" b="1" dirty="0">
              <a:solidFill>
                <a:schemeClr val="accent6">
                  <a:lumMod val="75000"/>
                </a:schemeClr>
              </a:solidFill>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838200" y="1208148"/>
            <a:ext cx="10626969" cy="5052646"/>
          </a:xfrm>
        </p:spPr>
        <p:txBody>
          <a:bodyPr>
            <a:normAutofit fontScale="92500" lnSpcReduction="20000"/>
          </a:bodyPr>
          <a:lstStyle/>
          <a:p>
            <a:pPr marL="594360" indent="-457200">
              <a:lnSpc>
                <a:spcPct val="80000"/>
              </a:lnSpc>
              <a:buClr>
                <a:schemeClr val="tx1">
                  <a:shade val="95000"/>
                </a:schemeClr>
              </a:buClr>
              <a:buFont typeface="Wingdings 2" panose="05020102010507070707" pitchFamily="18" charset="2"/>
              <a:buChar char=""/>
              <a:defRPr/>
            </a:pPr>
            <a:r>
              <a:rPr lang="en-GB" altLang="en-US" sz="2600" b="1" dirty="0">
                <a:latin typeface="Calibri" pitchFamily="34" charset="0"/>
              </a:rPr>
              <a:t>Mental Arithmetic – Times </a:t>
            </a:r>
            <a:r>
              <a:rPr lang="en-GB" altLang="en-US" sz="2600" b="1" dirty="0" smtClean="0">
                <a:latin typeface="Calibri" pitchFamily="34" charset="0"/>
              </a:rPr>
              <a:t>Tables </a:t>
            </a:r>
            <a:endParaRPr lang="en-GB" altLang="en-US" sz="2600" b="1" dirty="0">
              <a:latin typeface="Calibri" pitchFamily="34" charset="0"/>
            </a:endParaRPr>
          </a:p>
          <a:p>
            <a:pPr marL="594360" lvl="1" indent="0" algn="just">
              <a:lnSpc>
                <a:spcPct val="80000"/>
              </a:lnSpc>
              <a:buClr>
                <a:schemeClr val="tx1">
                  <a:shade val="95000"/>
                </a:schemeClr>
              </a:buClr>
              <a:buNone/>
              <a:defRPr/>
            </a:pPr>
            <a:r>
              <a:rPr lang="en-GB" altLang="en-US" sz="2600" dirty="0" smtClean="0">
                <a:latin typeface="Calibri" pitchFamily="34" charset="0"/>
              </a:rPr>
              <a:t>There </a:t>
            </a:r>
            <a:r>
              <a:rPr lang="en-GB" altLang="en-US" sz="2600" dirty="0">
                <a:latin typeface="Calibri" pitchFamily="34" charset="0"/>
              </a:rPr>
              <a:t>will be more of a focus on learning times tables and these will </a:t>
            </a:r>
            <a:r>
              <a:rPr lang="en-GB" altLang="en-US" sz="2600" dirty="0" smtClean="0">
                <a:latin typeface="Calibri" pitchFamily="34" charset="0"/>
              </a:rPr>
              <a:t>be tested regularly. If the curriculum remains unaltered, the </a:t>
            </a:r>
            <a:r>
              <a:rPr lang="en-GB" altLang="en-US" sz="2600" dirty="0">
                <a:latin typeface="Calibri" pitchFamily="34" charset="0"/>
              </a:rPr>
              <a:t>children </a:t>
            </a:r>
            <a:r>
              <a:rPr lang="en-GB" altLang="en-US" sz="2600" dirty="0" smtClean="0">
                <a:latin typeface="Calibri" pitchFamily="34" charset="0"/>
              </a:rPr>
              <a:t>would normally be set </a:t>
            </a:r>
            <a:r>
              <a:rPr lang="en-GB" altLang="en-US" sz="2600" dirty="0">
                <a:latin typeface="Calibri" pitchFamily="34" charset="0"/>
              </a:rPr>
              <a:t>a times tables test at the end of Year 4. This is known as the </a:t>
            </a:r>
            <a:r>
              <a:rPr lang="en-GB" altLang="en-US" sz="2600" dirty="0" smtClean="0">
                <a:latin typeface="Calibri" pitchFamily="34" charset="0"/>
              </a:rPr>
              <a:t>Multiplication Tables </a:t>
            </a:r>
            <a:r>
              <a:rPr lang="en-GB" altLang="en-US" sz="2600" dirty="0">
                <a:latin typeface="Calibri" pitchFamily="34" charset="0"/>
              </a:rPr>
              <a:t>Check and has been implemented by the </a:t>
            </a:r>
            <a:r>
              <a:rPr lang="en-GB" altLang="en-US" sz="2600" dirty="0" smtClean="0">
                <a:latin typeface="Calibri" pitchFamily="34" charset="0"/>
              </a:rPr>
              <a:t>Department </a:t>
            </a:r>
            <a:r>
              <a:rPr lang="en-GB" altLang="en-US" sz="2600" dirty="0">
                <a:latin typeface="Calibri" pitchFamily="34" charset="0"/>
              </a:rPr>
              <a:t>of Education.  They will be tested on their times tables up </a:t>
            </a:r>
            <a:r>
              <a:rPr lang="en-GB" altLang="en-US" sz="2600" dirty="0" smtClean="0">
                <a:latin typeface="Calibri" pitchFamily="34" charset="0"/>
              </a:rPr>
              <a:t>to </a:t>
            </a:r>
            <a:r>
              <a:rPr lang="en-GB" altLang="en-US" sz="2600" dirty="0">
                <a:latin typeface="Calibri" pitchFamily="34" charset="0"/>
              </a:rPr>
              <a:t>the 12 times tables.  Focus is on quick recall.  We are using TT </a:t>
            </a:r>
            <a:r>
              <a:rPr lang="en-GB" altLang="en-US" sz="2600" dirty="0" err="1" smtClean="0">
                <a:latin typeface="Calibri" pitchFamily="34" charset="0"/>
              </a:rPr>
              <a:t>Rockstars</a:t>
            </a:r>
            <a:r>
              <a:rPr lang="en-GB" altLang="en-US" sz="2600" dirty="0" smtClean="0">
                <a:latin typeface="Calibri" pitchFamily="34" charset="0"/>
              </a:rPr>
              <a:t> </a:t>
            </a:r>
            <a:r>
              <a:rPr lang="en-GB" altLang="en-US" sz="2600" dirty="0">
                <a:latin typeface="Calibri" pitchFamily="34" charset="0"/>
              </a:rPr>
              <a:t>to help the children build their recall knowledge and confidence</a:t>
            </a:r>
            <a:r>
              <a:rPr lang="en-GB" altLang="en-US" sz="2600" dirty="0" smtClean="0">
                <a:latin typeface="Calibri" pitchFamily="34" charset="0"/>
              </a:rPr>
              <a:t>. You should all have your child’s login ID and PW for this App.</a:t>
            </a:r>
          </a:p>
          <a:p>
            <a:pPr marL="594360" lvl="1" indent="0" algn="just">
              <a:lnSpc>
                <a:spcPct val="80000"/>
              </a:lnSpc>
              <a:buClr>
                <a:schemeClr val="tx1">
                  <a:shade val="95000"/>
                </a:schemeClr>
              </a:buClr>
              <a:buNone/>
              <a:defRPr/>
            </a:pPr>
            <a:endParaRPr lang="en-GB" altLang="en-US" sz="2600" dirty="0">
              <a:latin typeface="Calibri" pitchFamily="34" charset="0"/>
            </a:endParaRPr>
          </a:p>
          <a:p>
            <a:pPr marL="594360" lvl="1" indent="0" algn="just">
              <a:lnSpc>
                <a:spcPct val="80000"/>
              </a:lnSpc>
              <a:buClr>
                <a:schemeClr val="tx1">
                  <a:shade val="95000"/>
                </a:schemeClr>
              </a:buClr>
              <a:buNone/>
              <a:defRPr/>
            </a:pPr>
            <a:r>
              <a:rPr lang="en-GB" altLang="en-US" sz="2600" dirty="0" smtClean="0">
                <a:latin typeface="Calibri" pitchFamily="34" charset="0"/>
              </a:rPr>
              <a:t>Learning their times tables is key to their Maths. Please help as much as you can at home.</a:t>
            </a:r>
            <a:endParaRPr lang="en-GB" altLang="en-US" sz="2600" dirty="0">
              <a:latin typeface="Calibri" pitchFamily="34" charset="0"/>
            </a:endParaRPr>
          </a:p>
          <a:p>
            <a:pPr marL="137160" indent="0">
              <a:lnSpc>
                <a:spcPct val="80000"/>
              </a:lnSpc>
              <a:buClr>
                <a:schemeClr val="tx1">
                  <a:shade val="95000"/>
                </a:schemeClr>
              </a:buClr>
              <a:buNone/>
              <a:defRPr/>
            </a:pPr>
            <a:endParaRPr lang="en-GB" altLang="en-US" sz="2600" dirty="0" smtClean="0">
              <a:latin typeface="Calibri" pitchFamily="34" charset="0"/>
            </a:endParaRPr>
          </a:p>
          <a:p>
            <a:pPr marL="594360" indent="-457200">
              <a:lnSpc>
                <a:spcPct val="80000"/>
              </a:lnSpc>
              <a:buClr>
                <a:schemeClr val="tx1">
                  <a:shade val="95000"/>
                </a:schemeClr>
              </a:buClr>
              <a:buFont typeface="Wingdings 2" panose="05020102010507070707" pitchFamily="18" charset="2"/>
              <a:buChar char=""/>
              <a:defRPr/>
            </a:pPr>
            <a:r>
              <a:rPr lang="en-GB" altLang="en-US" sz="2600" dirty="0" smtClean="0">
                <a:latin typeface="Calibri" pitchFamily="34" charset="0"/>
              </a:rPr>
              <a:t>On </a:t>
            </a:r>
            <a:r>
              <a:rPr lang="en-GB" altLang="en-US" sz="2600" dirty="0">
                <a:latin typeface="Calibri" pitchFamily="34" charset="0"/>
              </a:rPr>
              <a:t>a </a:t>
            </a:r>
            <a:r>
              <a:rPr lang="en-GB" altLang="en-US" sz="2600" dirty="0" smtClean="0">
                <a:latin typeface="Calibri" pitchFamily="34" charset="0"/>
              </a:rPr>
              <a:t>Friday the </a:t>
            </a:r>
            <a:r>
              <a:rPr lang="en-GB" altLang="en-US" sz="2600" dirty="0">
                <a:latin typeface="Calibri" pitchFamily="34" charset="0"/>
              </a:rPr>
              <a:t>children will be taught </a:t>
            </a:r>
            <a:r>
              <a:rPr lang="en-GB" altLang="en-US" sz="2600" dirty="0" smtClean="0">
                <a:latin typeface="Calibri" pitchFamily="34" charset="0"/>
              </a:rPr>
              <a:t>Spanish </a:t>
            </a:r>
            <a:r>
              <a:rPr lang="en-US" altLang="en-US" sz="2600" dirty="0" smtClean="0">
                <a:latin typeface="Calibri" pitchFamily="34" charset="0"/>
              </a:rPr>
              <a:t>by Se</a:t>
            </a:r>
            <a:r>
              <a:rPr lang="en-GB" dirty="0" smtClean="0"/>
              <a:t>ñ</a:t>
            </a:r>
            <a:r>
              <a:rPr lang="en-US" altLang="en-US" sz="2600" dirty="0" err="1" smtClean="0">
                <a:latin typeface="Calibri" pitchFamily="34" charset="0"/>
              </a:rPr>
              <a:t>orita</a:t>
            </a:r>
            <a:r>
              <a:rPr lang="en-US" altLang="en-US" sz="2600" dirty="0" smtClean="0">
                <a:latin typeface="Calibri" pitchFamily="34" charset="0"/>
              </a:rPr>
              <a:t> Bell and P.E. by </a:t>
            </a:r>
            <a:r>
              <a:rPr lang="en-US" altLang="en-US" sz="2600" dirty="0" err="1" smtClean="0">
                <a:latin typeface="Calibri" pitchFamily="34" charset="0"/>
              </a:rPr>
              <a:t>Mrs</a:t>
            </a:r>
            <a:r>
              <a:rPr lang="en-US" altLang="en-US" sz="2600" dirty="0" smtClean="0">
                <a:latin typeface="Calibri" pitchFamily="34" charset="0"/>
              </a:rPr>
              <a:t> Burbidge.</a:t>
            </a:r>
            <a:endParaRPr lang="en-GB" altLang="en-US" sz="2600" dirty="0">
              <a:latin typeface="Calibri" pitchFamily="34" charset="0"/>
            </a:endParaRPr>
          </a:p>
          <a:p>
            <a:pPr marL="594360" indent="-457200">
              <a:lnSpc>
                <a:spcPct val="80000"/>
              </a:lnSpc>
              <a:buClr>
                <a:schemeClr val="tx1">
                  <a:shade val="95000"/>
                </a:schemeClr>
              </a:buClr>
              <a:buFont typeface="Wingdings 2" panose="05020102010507070707" pitchFamily="18" charset="2"/>
              <a:buChar char=""/>
              <a:defRPr/>
            </a:pPr>
            <a:endParaRPr lang="en-GB" altLang="en-US" sz="2600" dirty="0">
              <a:latin typeface="Calibri" pitchFamily="34" charset="0"/>
            </a:endParaRPr>
          </a:p>
          <a:p>
            <a:pPr marL="594360" indent="-457200">
              <a:lnSpc>
                <a:spcPct val="80000"/>
              </a:lnSpc>
              <a:buClr>
                <a:schemeClr val="tx1">
                  <a:shade val="95000"/>
                </a:schemeClr>
              </a:buClr>
              <a:buFont typeface="Wingdings 2" panose="05020102010507070707" pitchFamily="18" charset="2"/>
              <a:buChar char=""/>
              <a:defRPr/>
            </a:pPr>
            <a:r>
              <a:rPr lang="en-GB" altLang="en-US" sz="2600" dirty="0">
                <a:latin typeface="Calibri" pitchFamily="34" charset="0"/>
              </a:rPr>
              <a:t>Children are supported in class by; </a:t>
            </a:r>
            <a:r>
              <a:rPr lang="en-GB" altLang="en-US" sz="2600" dirty="0" smtClean="0">
                <a:latin typeface="Calibri" pitchFamily="34" charset="0"/>
              </a:rPr>
              <a:t>Mrs Castle, an experienced Higher </a:t>
            </a:r>
            <a:r>
              <a:rPr lang="en-GB" altLang="en-US" sz="2600" dirty="0">
                <a:latin typeface="Calibri" pitchFamily="34" charset="0"/>
              </a:rPr>
              <a:t>L</a:t>
            </a:r>
            <a:r>
              <a:rPr lang="en-GB" altLang="en-US" sz="2600" dirty="0" smtClean="0">
                <a:latin typeface="Calibri" pitchFamily="34" charset="0"/>
              </a:rPr>
              <a:t>evel </a:t>
            </a:r>
            <a:r>
              <a:rPr lang="en-GB" altLang="en-US" sz="2600" dirty="0">
                <a:latin typeface="Calibri" pitchFamily="34" charset="0"/>
              </a:rPr>
              <a:t>T</a:t>
            </a:r>
            <a:r>
              <a:rPr lang="en-GB" altLang="en-US" sz="2600" dirty="0" smtClean="0">
                <a:latin typeface="Calibri" pitchFamily="34" charset="0"/>
              </a:rPr>
              <a:t>eaching </a:t>
            </a:r>
            <a:r>
              <a:rPr lang="en-GB" altLang="en-US" sz="2600" dirty="0">
                <a:latin typeface="Calibri" pitchFamily="34" charset="0"/>
              </a:rPr>
              <a:t>A</a:t>
            </a:r>
            <a:r>
              <a:rPr lang="en-GB" altLang="en-US" sz="2600" dirty="0" smtClean="0">
                <a:latin typeface="Calibri" pitchFamily="34" charset="0"/>
              </a:rPr>
              <a:t>ssistant.</a:t>
            </a:r>
            <a:endParaRPr lang="en-GB" altLang="en-US" sz="2600" dirty="0">
              <a:latin typeface="Calibri" pitchFamily="34" charset="0"/>
            </a:endParaRPr>
          </a:p>
          <a:p>
            <a:pPr marL="137160" indent="0">
              <a:lnSpc>
                <a:spcPct val="80000"/>
              </a:lnSpc>
              <a:buClr>
                <a:schemeClr val="tx1">
                  <a:shade val="95000"/>
                </a:schemeClr>
              </a:buClr>
              <a:buNone/>
              <a:defRPr/>
            </a:pPr>
            <a:endParaRPr lang="en-GB" altLang="en-US" dirty="0">
              <a:latin typeface="Calibri" pitchFamily="34" charset="0"/>
            </a:endParaRPr>
          </a:p>
          <a:p>
            <a:pPr marL="137160" indent="0">
              <a:lnSpc>
                <a:spcPct val="80000"/>
              </a:lnSpc>
              <a:buClr>
                <a:schemeClr val="tx1">
                  <a:shade val="95000"/>
                </a:schemeClr>
              </a:buClr>
              <a:buNone/>
              <a:defRPr/>
            </a:pPr>
            <a:endParaRPr lang="en-GB" altLang="en-US" dirty="0">
              <a:latin typeface="Calibri" pitchFamily="34" charset="0"/>
            </a:endParaRPr>
          </a:p>
          <a:p>
            <a:endParaRPr lang="en-GB" dirty="0"/>
          </a:p>
        </p:txBody>
      </p:sp>
    </p:spTree>
    <p:extLst>
      <p:ext uri="{BB962C8B-B14F-4D97-AF65-F5344CB8AC3E}">
        <p14:creationId xmlns:p14="http://schemas.microsoft.com/office/powerpoint/2010/main" val="42485503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93884" y="365126"/>
            <a:ext cx="10515600" cy="1065090"/>
          </a:xfrm>
        </p:spPr>
        <p:txBody>
          <a:bodyPr>
            <a:normAutofit fontScale="90000"/>
          </a:bodyPr>
          <a:lstStyle/>
          <a:p>
            <a:pPr algn="ctr"/>
            <a:r>
              <a:rPr lang="en-GB" b="1" dirty="0" smtClean="0">
                <a:solidFill>
                  <a:schemeClr val="accent6">
                    <a:lumMod val="75000"/>
                  </a:schemeClr>
                </a:solidFill>
                <a:effectLst>
                  <a:outerShdw blurRad="38100" dist="38100" dir="2700000" algn="tl">
                    <a:srgbClr val="000000">
                      <a:alpha val="43137"/>
                    </a:srgbClr>
                  </a:outerShdw>
                </a:effectLst>
              </a:rPr>
              <a:t>Home work</a:t>
            </a:r>
            <a:br>
              <a:rPr lang="en-GB" b="1" dirty="0" smtClean="0">
                <a:solidFill>
                  <a:schemeClr val="accent6">
                    <a:lumMod val="75000"/>
                  </a:schemeClr>
                </a:solidFill>
                <a:effectLst>
                  <a:outerShdw blurRad="38100" dist="38100" dir="2700000" algn="tl">
                    <a:srgbClr val="000000">
                      <a:alpha val="43137"/>
                    </a:srgbClr>
                  </a:outerShdw>
                </a:effectLst>
              </a:rPr>
            </a:br>
            <a:r>
              <a:rPr lang="en-GB" altLang="en-US" sz="2400" b="1" dirty="0" smtClean="0">
                <a:latin typeface="Calibri" pitchFamily="34" charset="0"/>
              </a:rPr>
              <a:t>Home work </a:t>
            </a:r>
            <a:r>
              <a:rPr lang="en-GB" altLang="en-US" sz="2400" dirty="0" smtClean="0">
                <a:latin typeface="Calibri" pitchFamily="34" charset="0"/>
              </a:rPr>
              <a:t>is in the form of a ‘homework grid’ available via Google Classrooms.</a:t>
            </a:r>
            <a:r>
              <a:rPr lang="en-GB" altLang="en-US" dirty="0" smtClean="0">
                <a:latin typeface="Calibri" pitchFamily="34" charset="0"/>
              </a:rPr>
              <a:t/>
            </a:r>
            <a:br>
              <a:rPr lang="en-GB" altLang="en-US" dirty="0" smtClean="0">
                <a:latin typeface="Calibri" pitchFamily="34" charset="0"/>
              </a:rPr>
            </a:br>
            <a:endParaRPr lang="en-GB" b="1" dirty="0">
              <a:solidFill>
                <a:srgbClr val="FF0000"/>
              </a:solidFill>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838200" y="1430216"/>
            <a:ext cx="10626969" cy="5052646"/>
          </a:xfrm>
        </p:spPr>
        <p:txBody>
          <a:bodyPr>
            <a:normAutofit/>
          </a:bodyPr>
          <a:lstStyle/>
          <a:p>
            <a:pPr marL="137160" indent="0">
              <a:lnSpc>
                <a:spcPct val="80000"/>
              </a:lnSpc>
              <a:buClr>
                <a:schemeClr val="tx1">
                  <a:shade val="95000"/>
                </a:schemeClr>
              </a:buClr>
              <a:buNone/>
              <a:defRPr/>
            </a:pPr>
            <a:endParaRPr lang="en-GB" altLang="en-US" dirty="0">
              <a:latin typeface="Calibri" pitchFamily="34" charset="0"/>
            </a:endParaRPr>
          </a:p>
          <a:p>
            <a:pPr marL="137160" indent="0">
              <a:lnSpc>
                <a:spcPct val="80000"/>
              </a:lnSpc>
              <a:buClr>
                <a:schemeClr val="tx1">
                  <a:shade val="95000"/>
                </a:schemeClr>
              </a:buClr>
              <a:buNone/>
              <a:defRPr/>
            </a:pPr>
            <a:endParaRPr lang="en-GB" altLang="en-US" dirty="0">
              <a:latin typeface="Calibri" pitchFamily="34" charset="0"/>
            </a:endParaRPr>
          </a:p>
          <a:p>
            <a:endParaRPr lang="en-GB" dirty="0"/>
          </a:p>
        </p:txBody>
      </p:sp>
      <p:pic>
        <p:nvPicPr>
          <p:cNvPr id="3" name="Picture 2"/>
          <p:cNvPicPr>
            <a:picLocks noChangeAspect="1"/>
          </p:cNvPicPr>
          <p:nvPr/>
        </p:nvPicPr>
        <p:blipFill>
          <a:blip r:embed="rId2"/>
          <a:stretch>
            <a:fillRect/>
          </a:stretch>
        </p:blipFill>
        <p:spPr>
          <a:xfrm>
            <a:off x="1240972" y="1084217"/>
            <a:ext cx="9405258" cy="5505829"/>
          </a:xfrm>
          <a:prstGeom prst="rect">
            <a:avLst/>
          </a:prstGeom>
        </p:spPr>
      </p:pic>
    </p:spTree>
    <p:extLst>
      <p:ext uri="{BB962C8B-B14F-4D97-AF65-F5344CB8AC3E}">
        <p14:creationId xmlns:p14="http://schemas.microsoft.com/office/powerpoint/2010/main" val="31416191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chemeClr val="accent6">
                    <a:lumMod val="75000"/>
                  </a:schemeClr>
                </a:solidFill>
                <a:effectLst>
                  <a:outerShdw blurRad="38100" dist="38100" dir="2700000" algn="tl">
                    <a:srgbClr val="000000">
                      <a:alpha val="43137"/>
                    </a:srgbClr>
                  </a:outerShdw>
                </a:effectLst>
              </a:rPr>
              <a:t>Homework</a:t>
            </a:r>
            <a:endParaRPr lang="en-GB" b="1" dirty="0">
              <a:solidFill>
                <a:schemeClr val="accent6">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800912"/>
            <a:ext cx="10515600" cy="4351338"/>
          </a:xfrm>
        </p:spPr>
        <p:txBody>
          <a:bodyPr>
            <a:normAutofit/>
          </a:bodyPr>
          <a:lstStyle/>
          <a:p>
            <a:pPr>
              <a:lnSpc>
                <a:spcPct val="80000"/>
              </a:lnSpc>
              <a:buFont typeface="Wingdings 2" panose="05020102010507070707" pitchFamily="18" charset="2"/>
              <a:buChar char=""/>
            </a:pPr>
            <a:r>
              <a:rPr lang="en-GB" altLang="en-US" dirty="0" smtClean="0">
                <a:latin typeface="Calibri" panose="020F0502020204030204" pitchFamily="34" charset="0"/>
              </a:rPr>
              <a:t>Children are expected to submit six pieces of homework this half term via Google </a:t>
            </a:r>
            <a:r>
              <a:rPr lang="en-GB" altLang="en-US" dirty="0" err="1" smtClean="0">
                <a:latin typeface="Calibri" panose="020F0502020204030204" pitchFamily="34" charset="0"/>
              </a:rPr>
              <a:t>Classrooom</a:t>
            </a:r>
            <a:r>
              <a:rPr lang="en-GB" altLang="en-US" dirty="0" smtClean="0">
                <a:latin typeface="Calibri" panose="020F0502020204030204" pitchFamily="34" charset="0"/>
              </a:rPr>
              <a:t>.</a:t>
            </a:r>
          </a:p>
          <a:p>
            <a:pPr>
              <a:lnSpc>
                <a:spcPct val="80000"/>
              </a:lnSpc>
              <a:buFont typeface="Wingdings 2" panose="05020102010507070707" pitchFamily="18" charset="2"/>
              <a:buChar char=""/>
            </a:pPr>
            <a:r>
              <a:rPr lang="en-GB" altLang="en-US" dirty="0" smtClean="0">
                <a:latin typeface="Calibri" panose="020F0502020204030204" pitchFamily="34" charset="0"/>
              </a:rPr>
              <a:t>A copy of the </a:t>
            </a:r>
            <a:r>
              <a:rPr lang="en-GB" altLang="en-US" dirty="0">
                <a:latin typeface="Calibri" panose="020F0502020204030204" pitchFamily="34" charset="0"/>
              </a:rPr>
              <a:t>h</a:t>
            </a:r>
            <a:r>
              <a:rPr lang="en-GB" altLang="en-US" dirty="0" smtClean="0">
                <a:latin typeface="Calibri" panose="020F0502020204030204" pitchFamily="34" charset="0"/>
              </a:rPr>
              <a:t>omework grid is also on the school website under Ireland’s class page. </a:t>
            </a:r>
          </a:p>
          <a:p>
            <a:pPr>
              <a:lnSpc>
                <a:spcPct val="80000"/>
              </a:lnSpc>
              <a:buFont typeface="Wingdings 2" panose="05020102010507070707" pitchFamily="18" charset="2"/>
              <a:buChar char=""/>
            </a:pPr>
            <a:r>
              <a:rPr lang="en-GB" altLang="en-US" dirty="0" smtClean="0">
                <a:latin typeface="Calibri" panose="020F0502020204030204" pitchFamily="34" charset="0"/>
              </a:rPr>
              <a:t>Two English, two Maths, one Science and one Humanities-based assignment.</a:t>
            </a:r>
          </a:p>
          <a:p>
            <a:pPr>
              <a:lnSpc>
                <a:spcPct val="80000"/>
              </a:lnSpc>
              <a:buFont typeface="Wingdings 2" panose="05020102010507070707" pitchFamily="18" charset="2"/>
              <a:buChar char=""/>
            </a:pPr>
            <a:r>
              <a:rPr lang="en-GB" altLang="en-US" dirty="0" smtClean="0">
                <a:latin typeface="Calibri" panose="020F0502020204030204" pitchFamily="34" charset="0"/>
              </a:rPr>
              <a:t>They can choose which one they want to submit.</a:t>
            </a:r>
          </a:p>
          <a:p>
            <a:pPr>
              <a:lnSpc>
                <a:spcPct val="80000"/>
              </a:lnSpc>
              <a:buFont typeface="Wingdings 2" panose="05020102010507070707" pitchFamily="18" charset="2"/>
              <a:buChar char=""/>
            </a:pPr>
            <a:r>
              <a:rPr lang="en-GB" altLang="en-US" dirty="0" smtClean="0">
                <a:latin typeface="Calibri" panose="020F0502020204030204" pitchFamily="34" charset="0"/>
              </a:rPr>
              <a:t>Homework will be reviewed weekly and shared with the class.</a:t>
            </a:r>
          </a:p>
          <a:p>
            <a:pPr>
              <a:lnSpc>
                <a:spcPct val="80000"/>
              </a:lnSpc>
              <a:buFont typeface="Wingdings 2" panose="05020102010507070707" pitchFamily="18" charset="2"/>
              <a:buChar char=""/>
            </a:pPr>
            <a:r>
              <a:rPr lang="en-GB" altLang="en-US" dirty="0" smtClean="0">
                <a:latin typeface="Calibri" panose="020F0502020204030204" pitchFamily="34" charset="0"/>
              </a:rPr>
              <a:t>Please do not bring homework into school. You may send photographs of completed work.</a:t>
            </a:r>
          </a:p>
          <a:p>
            <a:endParaRPr lang="en-GB" dirty="0"/>
          </a:p>
        </p:txBody>
      </p:sp>
    </p:spTree>
    <p:extLst>
      <p:ext uri="{BB962C8B-B14F-4D97-AF65-F5344CB8AC3E}">
        <p14:creationId xmlns:p14="http://schemas.microsoft.com/office/powerpoint/2010/main" val="2080201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chemeClr val="accent6">
                    <a:lumMod val="75000"/>
                  </a:schemeClr>
                </a:solidFill>
                <a:effectLst>
                  <a:outerShdw blurRad="38100" dist="38100" dir="2700000" algn="tl">
                    <a:srgbClr val="000000">
                      <a:alpha val="43137"/>
                    </a:srgbClr>
                  </a:outerShdw>
                </a:effectLst>
              </a:rPr>
              <a:t>Ireland Class Routine</a:t>
            </a:r>
            <a:endParaRPr lang="en-GB" b="1" dirty="0">
              <a:solidFill>
                <a:schemeClr val="accent6">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410789"/>
            <a:ext cx="10515600" cy="5081451"/>
          </a:xfrm>
        </p:spPr>
        <p:txBody>
          <a:bodyPr>
            <a:normAutofit fontScale="92500" lnSpcReduction="10000"/>
          </a:bodyPr>
          <a:lstStyle/>
          <a:p>
            <a:pPr>
              <a:lnSpc>
                <a:spcPct val="80000"/>
              </a:lnSpc>
              <a:buFont typeface="Wingdings 2" panose="05020102010507070707" pitchFamily="18" charset="2"/>
              <a:buChar char=""/>
            </a:pPr>
            <a:r>
              <a:rPr lang="en-GB" altLang="en-US" b="1" dirty="0" smtClean="0">
                <a:latin typeface="Calibri" panose="020F0502020204030204" pitchFamily="34" charset="0"/>
              </a:rPr>
              <a:t>All children are expected to come into the classroom independently </a:t>
            </a:r>
            <a:r>
              <a:rPr lang="en-GB" altLang="en-US" dirty="0" smtClean="0">
                <a:latin typeface="Calibri" panose="020F0502020204030204" pitchFamily="34" charset="0"/>
              </a:rPr>
              <a:t>at the start of day,  and at the end of play and lunchtime </a:t>
            </a:r>
            <a:r>
              <a:rPr lang="en-GB" altLang="en-US" b="1" u="sng" dirty="0" smtClean="0">
                <a:latin typeface="Calibri" panose="020F0502020204030204" pitchFamily="34" charset="0"/>
              </a:rPr>
              <a:t>after</a:t>
            </a:r>
            <a:r>
              <a:rPr lang="en-GB" altLang="en-US" b="1" dirty="0" smtClean="0">
                <a:latin typeface="Calibri" panose="020F0502020204030204" pitchFamily="34" charset="0"/>
              </a:rPr>
              <a:t> the whistle has been blown</a:t>
            </a:r>
            <a:r>
              <a:rPr lang="en-GB" altLang="en-US" dirty="0" smtClean="0">
                <a:latin typeface="Calibri" panose="020F0502020204030204" pitchFamily="34" charset="0"/>
              </a:rPr>
              <a:t>. They should </a:t>
            </a:r>
            <a:r>
              <a:rPr lang="en-GB" altLang="en-US" b="1" dirty="0" smtClean="0">
                <a:latin typeface="Calibri" panose="020F0502020204030204" pitchFamily="34" charset="0"/>
              </a:rPr>
              <a:t>hang </a:t>
            </a:r>
            <a:r>
              <a:rPr lang="en-GB" altLang="en-US" dirty="0" smtClean="0">
                <a:latin typeface="Calibri" panose="020F0502020204030204" pitchFamily="34" charset="0"/>
              </a:rPr>
              <a:t>their </a:t>
            </a:r>
            <a:r>
              <a:rPr lang="en-GB" altLang="en-US" b="1" dirty="0" smtClean="0">
                <a:latin typeface="Calibri" panose="020F0502020204030204" pitchFamily="34" charset="0"/>
              </a:rPr>
              <a:t>coats</a:t>
            </a:r>
            <a:r>
              <a:rPr lang="en-GB" altLang="en-US" dirty="0" smtClean="0">
                <a:latin typeface="Calibri" panose="020F0502020204030204" pitchFamily="34" charset="0"/>
              </a:rPr>
              <a:t>, and bags on their </a:t>
            </a:r>
            <a:r>
              <a:rPr lang="en-GB" altLang="en-US" b="1" dirty="0" smtClean="0">
                <a:latin typeface="Calibri" panose="020F0502020204030204" pitchFamily="34" charset="0"/>
              </a:rPr>
              <a:t>designated pegs </a:t>
            </a:r>
            <a:r>
              <a:rPr lang="en-GB" altLang="en-US" dirty="0" smtClean="0">
                <a:latin typeface="Calibri" panose="020F0502020204030204" pitchFamily="34" charset="0"/>
              </a:rPr>
              <a:t>in the cloakroom outside the classroom.  Lunch boxes are placed on the cloakroom shelves and water bottles are placed in the designated box in the classroom.  </a:t>
            </a:r>
            <a:r>
              <a:rPr lang="en-GB" altLang="en-US" b="1" dirty="0" smtClean="0">
                <a:latin typeface="Calibri" panose="020F0502020204030204" pitchFamily="34" charset="0"/>
              </a:rPr>
              <a:t>Please make sure your children come to school with a water bottle daily.</a:t>
            </a:r>
          </a:p>
          <a:p>
            <a:pPr>
              <a:lnSpc>
                <a:spcPct val="80000"/>
              </a:lnSpc>
              <a:buFont typeface="Wingdings 2" panose="05020102010507070707" pitchFamily="18" charset="2"/>
              <a:buChar char=""/>
            </a:pPr>
            <a:endParaRPr lang="en-GB" altLang="en-US" dirty="0" smtClean="0">
              <a:latin typeface="Calibri" panose="020F0502020204030204" pitchFamily="34" charset="0"/>
            </a:endParaRPr>
          </a:p>
          <a:p>
            <a:pPr>
              <a:lnSpc>
                <a:spcPct val="80000"/>
              </a:lnSpc>
              <a:buFont typeface="Wingdings 2" panose="05020102010507070707" pitchFamily="18" charset="2"/>
              <a:buChar char=""/>
            </a:pPr>
            <a:r>
              <a:rPr lang="en-GB" altLang="en-US" dirty="0" smtClean="0">
                <a:latin typeface="Calibri" panose="020F0502020204030204" pitchFamily="34" charset="0"/>
              </a:rPr>
              <a:t>The children are encouraged to have a piece of fruit or a cereal bar as a </a:t>
            </a:r>
            <a:r>
              <a:rPr lang="en-GB" altLang="en-US" b="1" dirty="0" smtClean="0">
                <a:latin typeface="Calibri" panose="020F0502020204030204" pitchFamily="34" charset="0"/>
              </a:rPr>
              <a:t>healthy snack at break time.  No crisps or chocolate. </a:t>
            </a:r>
            <a:r>
              <a:rPr lang="en-GB" altLang="en-US" dirty="0" smtClean="0">
                <a:latin typeface="Calibri" panose="020F0502020204030204" pitchFamily="34" charset="0"/>
              </a:rPr>
              <a:t>Please note we are a </a:t>
            </a:r>
            <a:r>
              <a:rPr lang="en-GB" altLang="en-US" b="1" dirty="0" smtClean="0">
                <a:latin typeface="Calibri" panose="020F0502020204030204" pitchFamily="34" charset="0"/>
              </a:rPr>
              <a:t>NUT FREE </a:t>
            </a:r>
            <a:r>
              <a:rPr lang="en-GB" altLang="en-US" dirty="0" smtClean="0">
                <a:latin typeface="Calibri" panose="020F0502020204030204" pitchFamily="34" charset="0"/>
              </a:rPr>
              <a:t>school, this includes sesame seeds. </a:t>
            </a:r>
          </a:p>
          <a:p>
            <a:pPr>
              <a:lnSpc>
                <a:spcPct val="80000"/>
              </a:lnSpc>
              <a:buFont typeface="Wingdings 2" panose="05020102010507070707" pitchFamily="18" charset="2"/>
              <a:buChar char=""/>
            </a:pPr>
            <a:endParaRPr lang="en-GB" altLang="en-US" dirty="0" smtClean="0">
              <a:latin typeface="Calibri" panose="020F0502020204030204" pitchFamily="34" charset="0"/>
            </a:endParaRPr>
          </a:p>
          <a:p>
            <a:pPr>
              <a:lnSpc>
                <a:spcPct val="80000"/>
              </a:lnSpc>
              <a:buFont typeface="Wingdings 2" panose="05020102010507070707" pitchFamily="18" charset="2"/>
              <a:buChar char=""/>
            </a:pPr>
            <a:r>
              <a:rPr lang="en-GB" altLang="en-US" dirty="0" smtClean="0">
                <a:latin typeface="Calibri" panose="020F0502020204030204" pitchFamily="34" charset="0"/>
              </a:rPr>
              <a:t>During lesson input, the </a:t>
            </a:r>
            <a:r>
              <a:rPr lang="en-GB" altLang="en-US" b="1" dirty="0" smtClean="0">
                <a:latin typeface="Calibri" panose="020F0502020204030204" pitchFamily="34" charset="0"/>
              </a:rPr>
              <a:t>children are given the opportunity to talk about their learning and share ideas </a:t>
            </a:r>
            <a:r>
              <a:rPr lang="en-GB" altLang="en-US" dirty="0" smtClean="0">
                <a:latin typeface="Calibri" panose="020F0502020204030204" pitchFamily="34" charset="0"/>
              </a:rPr>
              <a:t>with each other. They are encouraged to </a:t>
            </a:r>
            <a:r>
              <a:rPr lang="en-US" altLang="en-US" dirty="0" smtClean="0">
                <a:latin typeface="Calibri" panose="020F0502020204030204" pitchFamily="34" charset="0"/>
              </a:rPr>
              <a:t>share with as many children as possible. </a:t>
            </a:r>
            <a:endParaRPr lang="en-GB" altLang="en-US" dirty="0" smtClean="0">
              <a:latin typeface="Calibri" panose="020F0502020204030204" pitchFamily="34" charset="0"/>
            </a:endParaRPr>
          </a:p>
          <a:p>
            <a:endParaRPr lang="en-GB" dirty="0"/>
          </a:p>
        </p:txBody>
      </p:sp>
    </p:spTree>
    <p:extLst>
      <p:ext uri="{BB962C8B-B14F-4D97-AF65-F5344CB8AC3E}">
        <p14:creationId xmlns:p14="http://schemas.microsoft.com/office/powerpoint/2010/main" val="13515219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chemeClr val="accent6">
                    <a:lumMod val="75000"/>
                  </a:schemeClr>
                </a:solidFill>
                <a:effectLst>
                  <a:outerShdw blurRad="38100" dist="38100" dir="2700000" algn="tl">
                    <a:srgbClr val="000000">
                      <a:alpha val="43137"/>
                    </a:srgbClr>
                  </a:outerShdw>
                </a:effectLst>
              </a:rPr>
              <a:t>Ireland Class Routine continued</a:t>
            </a:r>
            <a:endParaRPr lang="en-GB" b="1" dirty="0">
              <a:solidFill>
                <a:schemeClr val="accent6">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buFont typeface="Wingdings 2" panose="05020102010507070707" pitchFamily="18" charset="2"/>
              <a:buChar char=""/>
            </a:pPr>
            <a:r>
              <a:rPr lang="en-GB" altLang="en-US" dirty="0" smtClean="0">
                <a:latin typeface="Calibri" panose="020F0502020204030204" pitchFamily="34" charset="0"/>
              </a:rPr>
              <a:t>The </a:t>
            </a:r>
            <a:r>
              <a:rPr lang="en-GB" altLang="en-US" b="1" dirty="0" smtClean="0">
                <a:latin typeface="Calibri" panose="020F0502020204030204" pitchFamily="34" charset="0"/>
              </a:rPr>
              <a:t>children are sometimes placed in groups for Literacy and Maths </a:t>
            </a:r>
            <a:r>
              <a:rPr lang="en-GB" altLang="en-US" dirty="0" smtClean="0">
                <a:latin typeface="Calibri" panose="020F0502020204030204" pitchFamily="34" charset="0"/>
              </a:rPr>
              <a:t>based on ability so that they can receive work that is differentiated to suit their needs. </a:t>
            </a:r>
          </a:p>
          <a:p>
            <a:pPr>
              <a:buNone/>
            </a:pPr>
            <a:r>
              <a:rPr lang="en-US" altLang="en-US" dirty="0" smtClean="0">
                <a:latin typeface="Calibri" panose="020F0502020204030204" pitchFamily="34" charset="0"/>
              </a:rPr>
              <a:t>   T</a:t>
            </a:r>
            <a:r>
              <a:rPr lang="en-GB" altLang="en-US" dirty="0" err="1" smtClean="0">
                <a:latin typeface="Calibri" panose="020F0502020204030204" pitchFamily="34" charset="0"/>
              </a:rPr>
              <a:t>hese</a:t>
            </a:r>
            <a:r>
              <a:rPr lang="en-GB" altLang="en-US" dirty="0" smtClean="0">
                <a:latin typeface="Calibri" panose="020F0502020204030204" pitchFamily="34" charset="0"/>
              </a:rPr>
              <a:t> groups are not rigid and may change throughout the course of the year!</a:t>
            </a:r>
          </a:p>
          <a:p>
            <a:pPr algn="ctr">
              <a:buNone/>
            </a:pPr>
            <a:endParaRPr lang="en-GB" altLang="en-US" dirty="0">
              <a:latin typeface="Calibri" panose="020F0502020204030204" pitchFamily="34" charset="0"/>
            </a:endParaRPr>
          </a:p>
          <a:p>
            <a:pPr algn="ctr">
              <a:buNone/>
            </a:pPr>
            <a:r>
              <a:rPr lang="en-GB" altLang="en-US" dirty="0" smtClean="0">
                <a:latin typeface="Calibri" panose="020F0502020204030204" pitchFamily="34" charset="0"/>
              </a:rPr>
              <a:t> The children are given activities to help cement their learning.  </a:t>
            </a:r>
            <a:r>
              <a:rPr lang="en-US" altLang="en-US" dirty="0" err="1" smtClean="0">
                <a:latin typeface="Calibri" panose="020F0502020204030204" pitchFamily="34" charset="0"/>
              </a:rPr>
              <a:t>Theyare</a:t>
            </a:r>
            <a:r>
              <a:rPr lang="en-US" altLang="en-US" dirty="0" smtClean="0">
                <a:latin typeface="Calibri" panose="020F0502020204030204" pitchFamily="34" charset="0"/>
              </a:rPr>
              <a:t> encouraged to work through the activities and progress onto </a:t>
            </a:r>
            <a:r>
              <a:rPr lang="en-US" altLang="en-US" dirty="0" err="1" smtClean="0">
                <a:latin typeface="Calibri" panose="020F0502020204030204" pitchFamily="34" charset="0"/>
              </a:rPr>
              <a:t>thenext</a:t>
            </a:r>
            <a:r>
              <a:rPr lang="en-US" altLang="en-US" dirty="0" smtClean="0">
                <a:latin typeface="Calibri" panose="020F0502020204030204" pitchFamily="34" charset="0"/>
              </a:rPr>
              <a:t> level of work, meaning there should not be a ceiling to their learning. </a:t>
            </a:r>
          </a:p>
          <a:p>
            <a:pPr algn="ctr">
              <a:buNone/>
            </a:pPr>
            <a:endParaRPr lang="en-US" altLang="en-US" dirty="0" smtClean="0">
              <a:latin typeface="Calibri" panose="020F0502020204030204" pitchFamily="34" charset="0"/>
            </a:endParaRPr>
          </a:p>
          <a:p>
            <a:endParaRPr lang="en-GB" dirty="0"/>
          </a:p>
        </p:txBody>
      </p:sp>
    </p:spTree>
    <p:extLst>
      <p:ext uri="{BB962C8B-B14F-4D97-AF65-F5344CB8AC3E}">
        <p14:creationId xmlns:p14="http://schemas.microsoft.com/office/powerpoint/2010/main" val="13155129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903</TotalTime>
  <Words>2071</Words>
  <Application>Microsoft Office PowerPoint</Application>
  <PresentationFormat>Widescreen</PresentationFormat>
  <Paragraphs>110</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Wingdings 2</vt:lpstr>
      <vt:lpstr>XCCW Joined 1a</vt:lpstr>
      <vt:lpstr>Office Theme</vt:lpstr>
      <vt:lpstr>     Welcome to Ireland Class</vt:lpstr>
      <vt:lpstr>Our Topics</vt:lpstr>
      <vt:lpstr>Typical Ireland Class Time table</vt:lpstr>
      <vt:lpstr>Timetable continued</vt:lpstr>
      <vt:lpstr>Timetable continued</vt:lpstr>
      <vt:lpstr>Home work Home work is in the form of a ‘homework grid’ available via Google Classrooms. </vt:lpstr>
      <vt:lpstr>Homework</vt:lpstr>
      <vt:lpstr>Ireland Class Routine</vt:lpstr>
      <vt:lpstr>Ireland Class Routine continued</vt:lpstr>
      <vt:lpstr>Well Being</vt:lpstr>
      <vt:lpstr>School Uniform</vt:lpstr>
      <vt:lpstr>What to bring to school</vt:lpstr>
      <vt:lpstr>Behaviour</vt:lpstr>
      <vt:lpstr>Behaviour continued</vt:lpstr>
      <vt:lpstr>Health and Safety</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China Class</dc:title>
  <dc:creator>Max Benson</dc:creator>
  <cp:lastModifiedBy>FHancock</cp:lastModifiedBy>
  <cp:revision>54</cp:revision>
  <dcterms:created xsi:type="dcterms:W3CDTF">2017-09-24T14:48:25Z</dcterms:created>
  <dcterms:modified xsi:type="dcterms:W3CDTF">2022-09-28T09:45:32Z</dcterms:modified>
</cp:coreProperties>
</file>