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6"/>
  </p:notesMasterIdLst>
  <p:handoutMasterIdLst>
    <p:handoutMasterId r:id="rId17"/>
  </p:handoutMasterIdLst>
  <p:sldIdLst>
    <p:sldId id="256" r:id="rId2"/>
    <p:sldId id="269" r:id="rId3"/>
    <p:sldId id="268" r:id="rId4"/>
    <p:sldId id="258" r:id="rId5"/>
    <p:sldId id="270" r:id="rId6"/>
    <p:sldId id="267" r:id="rId7"/>
    <p:sldId id="259" r:id="rId8"/>
    <p:sldId id="260" r:id="rId9"/>
    <p:sldId id="275" r:id="rId10"/>
    <p:sldId id="261" r:id="rId11"/>
    <p:sldId id="271" r:id="rId12"/>
    <p:sldId id="273" r:id="rId13"/>
    <p:sldId id="262" r:id="rId14"/>
    <p:sldId id="264" r:id="rId15"/>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0000"/>
    <a:srgbClr val="7E0000"/>
    <a:srgbClr val="00B200"/>
    <a:srgbClr val="D7E3FD"/>
    <a:srgbClr val="9FB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5017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50180"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50181"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211DAE9F-D3D8-4DE1-BAAB-B73873FF536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18D4DE6B-03FD-4CF1-B4EB-BDDC441028C5}" type="datetimeFigureOut">
              <a:rPr lang="en-GB"/>
              <a:pPr>
                <a:defRPr/>
              </a:pPr>
              <a:t>28/09/2022</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D1F5EDD5-6026-476B-B9C4-0C0681C22DC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F2A432FD-A7F5-489C-878B-7B5511BF0386}" type="slidenum">
              <a:rPr lang="en-GB" altLang="en-US" smtClean="0"/>
              <a:pPr/>
              <a:t>10</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2147483646 w 794"/>
                <a:gd name="T1" fmla="*/ 282677479 h 414"/>
                <a:gd name="T2" fmla="*/ 2147483646 w 794"/>
                <a:gd name="T3" fmla="*/ 227637368 h 414"/>
                <a:gd name="T4" fmla="*/ 2147483646 w 794"/>
                <a:gd name="T5" fmla="*/ 150415550 h 414"/>
                <a:gd name="T6" fmla="*/ 433075605 w 794"/>
                <a:gd name="T7" fmla="*/ 0 h 414"/>
                <a:gd name="T8" fmla="*/ 139675611 w 794"/>
                <a:gd name="T9" fmla="*/ 14251007 h 414"/>
                <a:gd name="T10" fmla="*/ 0 w 794"/>
                <a:gd name="T11" fmla="*/ 59450214 h 414"/>
                <a:gd name="T12" fmla="*/ 170217266 w 794"/>
                <a:gd name="T13" fmla="*/ 111021832 h 414"/>
                <a:gd name="T14" fmla="*/ 2147483646 w 794"/>
                <a:gd name="T15" fmla="*/ 292878829 h 414"/>
                <a:gd name="T16" fmla="*/ 2147483646 w 794"/>
                <a:gd name="T17" fmla="*/ 281233513 h 414"/>
                <a:gd name="T18" fmla="*/ 2147483646 w 794"/>
                <a:gd name="T19" fmla="*/ 296295895 h 414"/>
                <a:gd name="T20" fmla="*/ 2147483646 w 794"/>
                <a:gd name="T21" fmla="*/ 282677479 h 414"/>
                <a:gd name="T22" fmla="*/ 2147483646 w 794"/>
                <a:gd name="T23" fmla="*/ 282677479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0"/>
            <p:cNvSpPr>
              <a:spLocks/>
            </p:cNvSpPr>
            <p:nvPr userDrawn="1"/>
          </p:nvSpPr>
          <p:spPr bwMode="auto">
            <a:xfrm>
              <a:off x="166" y="261"/>
              <a:ext cx="2244" cy="1007"/>
            </a:xfrm>
            <a:custGeom>
              <a:avLst/>
              <a:gdLst>
                <a:gd name="T0" fmla="*/ 24980 w 1586"/>
                <a:gd name="T1" fmla="*/ 0 h 821"/>
                <a:gd name="T2" fmla="*/ 242628 w 1586"/>
                <a:gd name="T3" fmla="*/ 11102 h 821"/>
                <a:gd name="T4" fmla="*/ 260296 w 1586"/>
                <a:gd name="T5" fmla="*/ 13648 h 821"/>
                <a:gd name="T6" fmla="*/ 289136 w 1586"/>
                <a:gd name="T7" fmla="*/ 16940 h 821"/>
                <a:gd name="T8" fmla="*/ 285311 w 1586"/>
                <a:gd name="T9" fmla="*/ 17563 h 821"/>
                <a:gd name="T10" fmla="*/ 246048 w 1586"/>
                <a:gd name="T11" fmla="*/ 16833 h 821"/>
                <a:gd name="T12" fmla="*/ 208692 w 1586"/>
                <a:gd name="T13" fmla="*/ 17350 h 821"/>
                <a:gd name="T14" fmla="*/ 7546 w 1586"/>
                <a:gd name="T15" fmla="*/ 6393 h 821"/>
                <a:gd name="T16" fmla="*/ 0 w 1586"/>
                <a:gd name="T17" fmla="*/ 3210 h 821"/>
                <a:gd name="T18" fmla="*/ 8368 w 1586"/>
                <a:gd name="T19" fmla="*/ 677 h 821"/>
                <a:gd name="T20" fmla="*/ 24980 w 1586"/>
                <a:gd name="T21" fmla="*/ 0 h 821"/>
                <a:gd name="T22" fmla="*/ 2498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1"/>
            <p:cNvSpPr>
              <a:spLocks/>
            </p:cNvSpPr>
            <p:nvPr userDrawn="1"/>
          </p:nvSpPr>
          <p:spPr bwMode="auto">
            <a:xfrm>
              <a:off x="474" y="344"/>
              <a:ext cx="1488" cy="919"/>
            </a:xfrm>
            <a:custGeom>
              <a:avLst/>
              <a:gdLst>
                <a:gd name="T0" fmla="*/ 0 w 1049"/>
                <a:gd name="T1" fmla="*/ 7270 h 747"/>
                <a:gd name="T2" fmla="*/ 174614 w 1049"/>
                <a:gd name="T3" fmla="*/ 16723 h 747"/>
                <a:gd name="T4" fmla="*/ 177862 w 1049"/>
                <a:gd name="T5" fmla="*/ 11956 h 747"/>
                <a:gd name="T6" fmla="*/ 198691 w 1049"/>
                <a:gd name="T7" fmla="*/ 9452 h 747"/>
                <a:gd name="T8" fmla="*/ 14771 w 1049"/>
                <a:gd name="T9" fmla="*/ 0 h 747"/>
                <a:gd name="T10" fmla="*/ 0 w 1049"/>
                <a:gd name="T11" fmla="*/ 2832 h 747"/>
                <a:gd name="T12" fmla="*/ 0 w 1049"/>
                <a:gd name="T13" fmla="*/ 7270 h 747"/>
                <a:gd name="T14" fmla="*/ 0 w 1049"/>
                <a:gd name="T15" fmla="*/ 727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9692 w 150"/>
                  <a:gd name="T1" fmla="*/ 0 h 173"/>
                  <a:gd name="T2" fmla="*/ 7248 w 150"/>
                  <a:gd name="T3" fmla="*/ 1613 h 173"/>
                  <a:gd name="T4" fmla="*/ 0 w 150"/>
                  <a:gd name="T5" fmla="*/ 4208 h 173"/>
                  <a:gd name="T6" fmla="*/ 14328 w 150"/>
                  <a:gd name="T7" fmla="*/ 3889 h 173"/>
                  <a:gd name="T8" fmla="*/ 18457 w 150"/>
                  <a:gd name="T9" fmla="*/ 2055 h 173"/>
                  <a:gd name="T10" fmla="*/ 26932 w 150"/>
                  <a:gd name="T11" fmla="*/ 652 h 173"/>
                  <a:gd name="T12" fmla="*/ 19692 w 150"/>
                  <a:gd name="T13" fmla="*/ 0 h 173"/>
                  <a:gd name="T14" fmla="*/ 19692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4"/>
              <p:cNvSpPr>
                <a:spLocks/>
              </p:cNvSpPr>
              <p:nvPr userDrawn="1"/>
            </p:nvSpPr>
            <p:spPr bwMode="auto">
              <a:xfrm>
                <a:off x="123" y="148"/>
                <a:ext cx="2386" cy="1081"/>
              </a:xfrm>
              <a:custGeom>
                <a:avLst/>
                <a:gdLst>
                  <a:gd name="T0" fmla="*/ 29030 w 1684"/>
                  <a:gd name="T1" fmla="*/ 0 h 880"/>
                  <a:gd name="T2" fmla="*/ 11737 w 1684"/>
                  <a:gd name="T3" fmla="*/ 1139 h 880"/>
                  <a:gd name="T4" fmla="*/ 0 w 1684"/>
                  <a:gd name="T5" fmla="*/ 4554 h 880"/>
                  <a:gd name="T6" fmla="*/ 12519 w 1684"/>
                  <a:gd name="T7" fmla="*/ 7854 h 880"/>
                  <a:gd name="T8" fmla="*/ 220043 w 1684"/>
                  <a:gd name="T9" fmla="*/ 18973 h 880"/>
                  <a:gd name="T10" fmla="*/ 264748 w 1684"/>
                  <a:gd name="T11" fmla="*/ 18281 h 880"/>
                  <a:gd name="T12" fmla="*/ 300973 w 1684"/>
                  <a:gd name="T13" fmla="*/ 19260 h 880"/>
                  <a:gd name="T14" fmla="*/ 313542 w 1684"/>
                  <a:gd name="T15" fmla="*/ 17705 h 880"/>
                  <a:gd name="T16" fmla="*/ 279624 w 1684"/>
                  <a:gd name="T17" fmla="*/ 14527 h 880"/>
                  <a:gd name="T18" fmla="*/ 265842 w 1684"/>
                  <a:gd name="T19" fmla="*/ 11218 h 880"/>
                  <a:gd name="T20" fmla="*/ 254965 w 1684"/>
                  <a:gd name="T21" fmla="*/ 11535 h 880"/>
                  <a:gd name="T22" fmla="*/ 267888 w 1684"/>
                  <a:gd name="T23" fmla="*/ 14527 h 880"/>
                  <a:gd name="T24" fmla="*/ 293797 w 1684"/>
                  <a:gd name="T25" fmla="*/ 17717 h 880"/>
                  <a:gd name="T26" fmla="*/ 263106 w 1684"/>
                  <a:gd name="T27" fmla="*/ 17227 h 880"/>
                  <a:gd name="T28" fmla="*/ 226918 w 1684"/>
                  <a:gd name="T29" fmla="*/ 17797 h 880"/>
                  <a:gd name="T30" fmla="*/ 233615 w 1684"/>
                  <a:gd name="T31" fmla="*/ 14216 h 880"/>
                  <a:gd name="T32" fmla="*/ 249132 w 1684"/>
                  <a:gd name="T33" fmla="*/ 11777 h 880"/>
                  <a:gd name="T34" fmla="*/ 230967 w 1684"/>
                  <a:gd name="T35" fmla="*/ 12081 h 880"/>
                  <a:gd name="T36" fmla="*/ 216885 w 1684"/>
                  <a:gd name="T37" fmla="*/ 14413 h 880"/>
                  <a:gd name="T38" fmla="*/ 212099 w 1684"/>
                  <a:gd name="T39" fmla="*/ 17318 h 880"/>
                  <a:gd name="T40" fmla="*/ 19945 w 1684"/>
                  <a:gd name="T41" fmla="*/ 6783 h 880"/>
                  <a:gd name="T42" fmla="*/ 14850 w 1684"/>
                  <a:gd name="T43" fmla="*/ 4699 h 880"/>
                  <a:gd name="T44" fmla="*/ 19167 w 1684"/>
                  <a:gd name="T45" fmla="*/ 2092 h 880"/>
                  <a:gd name="T46" fmla="*/ 40337 w 1684"/>
                  <a:gd name="T47" fmla="*/ 0 h 880"/>
                  <a:gd name="T48" fmla="*/ 29030 w 1684"/>
                  <a:gd name="T49" fmla="*/ 0 h 880"/>
                  <a:gd name="T50" fmla="*/ 2903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5"/>
              <p:cNvSpPr>
                <a:spLocks/>
              </p:cNvSpPr>
              <p:nvPr userDrawn="1"/>
            </p:nvSpPr>
            <p:spPr bwMode="auto">
              <a:xfrm>
                <a:off x="324" y="158"/>
                <a:ext cx="1686" cy="614"/>
              </a:xfrm>
              <a:custGeom>
                <a:avLst/>
                <a:gdLst>
                  <a:gd name="T0" fmla="*/ 18632 w 1190"/>
                  <a:gd name="T1" fmla="*/ 0 h 500"/>
                  <a:gd name="T2" fmla="*/ 221460 w 1190"/>
                  <a:gd name="T3" fmla="*/ 10669 h 500"/>
                  <a:gd name="T4" fmla="*/ 200108 w 1190"/>
                  <a:gd name="T5" fmla="*/ 10885 h 500"/>
                  <a:gd name="T6" fmla="*/ 0 w 1190"/>
                  <a:gd name="T7" fmla="*/ 587 h 500"/>
                  <a:gd name="T8" fmla="*/ 18632 w 1190"/>
                  <a:gd name="T9" fmla="*/ 0 h 500"/>
                  <a:gd name="T10" fmla="*/ 1863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6"/>
              <p:cNvSpPr>
                <a:spLocks/>
              </p:cNvSpPr>
              <p:nvPr userDrawn="1"/>
            </p:nvSpPr>
            <p:spPr bwMode="auto">
              <a:xfrm>
                <a:off x="409" y="251"/>
                <a:ext cx="227" cy="410"/>
              </a:xfrm>
              <a:custGeom>
                <a:avLst/>
                <a:gdLst>
                  <a:gd name="T0" fmla="*/ 22077 w 160"/>
                  <a:gd name="T1" fmla="*/ 0 h 335"/>
                  <a:gd name="T2" fmla="*/ 3615 w 160"/>
                  <a:gd name="T3" fmla="*/ 2208 h 335"/>
                  <a:gd name="T4" fmla="*/ 0 w 160"/>
                  <a:gd name="T5" fmla="*/ 4755 h 335"/>
                  <a:gd name="T6" fmla="*/ 6335 w 160"/>
                  <a:gd name="T7" fmla="*/ 6501 h 335"/>
                  <a:gd name="T8" fmla="*/ 17801 w 160"/>
                  <a:gd name="T9" fmla="*/ 6931 h 335"/>
                  <a:gd name="T10" fmla="*/ 14453 w 160"/>
                  <a:gd name="T11" fmla="*/ 3174 h 335"/>
                  <a:gd name="T12" fmla="*/ 30368 w 160"/>
                  <a:gd name="T13" fmla="*/ 362 h 335"/>
                  <a:gd name="T14" fmla="*/ 22077 w 160"/>
                  <a:gd name="T15" fmla="*/ 0 h 335"/>
                  <a:gd name="T16" fmla="*/ 22077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7"/>
              <p:cNvSpPr>
                <a:spLocks/>
              </p:cNvSpPr>
              <p:nvPr userDrawn="1"/>
            </p:nvSpPr>
            <p:spPr bwMode="auto">
              <a:xfrm>
                <a:off x="846" y="536"/>
                <a:ext cx="691" cy="364"/>
              </a:xfrm>
              <a:custGeom>
                <a:avLst/>
                <a:gdLst>
                  <a:gd name="T0" fmla="*/ 2563 w 489"/>
                  <a:gd name="T1" fmla="*/ 764 h 296"/>
                  <a:gd name="T2" fmla="*/ 28564 w 489"/>
                  <a:gd name="T3" fmla="*/ 1476 h 296"/>
                  <a:gd name="T4" fmla="*/ 57959 w 489"/>
                  <a:gd name="T5" fmla="*/ 3053 h 296"/>
                  <a:gd name="T6" fmla="*/ 78715 w 489"/>
                  <a:gd name="T7" fmla="*/ 5413 h 296"/>
                  <a:gd name="T8" fmla="*/ 58310 w 489"/>
                  <a:gd name="T9" fmla="*/ 5119 h 296"/>
                  <a:gd name="T10" fmla="*/ 24794 w 489"/>
                  <a:gd name="T11" fmla="*/ 3253 h 296"/>
                  <a:gd name="T12" fmla="*/ 8922 w 489"/>
                  <a:gd name="T13" fmla="*/ 1779 h 296"/>
                  <a:gd name="T14" fmla="*/ 19084 w 489"/>
                  <a:gd name="T15" fmla="*/ 3626 h 296"/>
                  <a:gd name="T16" fmla="*/ 48640 w 489"/>
                  <a:gd name="T17" fmla="*/ 6001 h 296"/>
                  <a:gd name="T18" fmla="*/ 83313 w 489"/>
                  <a:gd name="T19" fmla="*/ 6602 h 296"/>
                  <a:gd name="T20" fmla="*/ 87445 w 489"/>
                  <a:gd name="T21" fmla="*/ 4984 h 296"/>
                  <a:gd name="T22" fmla="*/ 70479 w 489"/>
                  <a:gd name="T23" fmla="*/ 2680 h 296"/>
                  <a:gd name="T24" fmla="*/ 30370 w 489"/>
                  <a:gd name="T25" fmla="*/ 386 h 296"/>
                  <a:gd name="T26" fmla="*/ 0 w 489"/>
                  <a:gd name="T27" fmla="*/ 0 h 296"/>
                  <a:gd name="T28" fmla="*/ 2563 w 489"/>
                  <a:gd name="T29" fmla="*/ 764 h 296"/>
                  <a:gd name="T30" fmla="*/ 2563 w 489"/>
                  <a:gd name="T31" fmla="*/ 76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24 w 794"/>
                <a:gd name="T1" fmla="*/ 2 h 414"/>
                <a:gd name="T2" fmla="*/ 22 w 794"/>
                <a:gd name="T3" fmla="*/ 2 h 414"/>
                <a:gd name="T4" fmla="*/ 17 w 794"/>
                <a:gd name="T5" fmla="*/ 1 h 414"/>
                <a:gd name="T6" fmla="*/ 2 w 794"/>
                <a:gd name="T7" fmla="*/ 0 h 414"/>
                <a:gd name="T8" fmla="*/ 2 w 794"/>
                <a:gd name="T9" fmla="*/ 1 h 414"/>
                <a:gd name="T10" fmla="*/ 0 w 794"/>
                <a:gd name="T11" fmla="*/ 1 h 414"/>
                <a:gd name="T12" fmla="*/ 2 w 794"/>
                <a:gd name="T13" fmla="*/ 1 h 414"/>
                <a:gd name="T14" fmla="*/ 17 w 794"/>
                <a:gd name="T15" fmla="*/ 2 h 414"/>
                <a:gd name="T16" fmla="*/ 21 w 794"/>
                <a:gd name="T17" fmla="*/ 2 h 414"/>
                <a:gd name="T18" fmla="*/ 24 w 794"/>
                <a:gd name="T19" fmla="*/ 2 h 414"/>
                <a:gd name="T20" fmla="*/ 24 w 794"/>
                <a:gd name="T21" fmla="*/ 2 h 414"/>
                <a:gd name="T22" fmla="*/ 24 w 794"/>
                <a:gd name="T23" fmla="*/ 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20"/>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21"/>
            <p:cNvSpPr>
              <a:spLocks/>
            </p:cNvSpPr>
            <p:nvPr userDrawn="1"/>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25"/>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26"/>
              <p:cNvSpPr>
                <a:spLocks/>
              </p:cNvSpPr>
              <p:nvPr userDrawn="1"/>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27"/>
              <p:cNvSpPr>
                <a:spLocks/>
              </p:cNvSpPr>
              <p:nvPr userDrawn="1"/>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 name="Freeform 29"/>
          <p:cNvSpPr>
            <a:spLocks/>
          </p:cNvSpPr>
          <p:nvPr/>
        </p:nvSpPr>
        <p:spPr bwMode="auto">
          <a:xfrm>
            <a:off x="4076700" y="1930400"/>
            <a:ext cx="889000"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93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GB" noProof="0" smtClean="0"/>
              <a:t>Click to edit Master title style</a:t>
            </a:r>
          </a:p>
        </p:txBody>
      </p:sp>
      <p:sp>
        <p:nvSpPr>
          <p:cNvPr id="3994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GB" noProof="0" smtClean="0"/>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GB"/>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GB"/>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C3067D68-7C83-448C-8BC4-0ED74C5A749C}" type="slidenum">
              <a:rPr lang="en-GB" altLang="en-US"/>
              <a:pPr>
                <a:defRPr/>
              </a:pPr>
              <a:t>‹#›</a:t>
            </a:fld>
            <a:endParaRPr lang="en-GB" altLang="en-US"/>
          </a:p>
        </p:txBody>
      </p:sp>
    </p:spTree>
    <p:extLst>
      <p:ext uri="{BB962C8B-B14F-4D97-AF65-F5344CB8AC3E}">
        <p14:creationId xmlns:p14="http://schemas.microsoft.com/office/powerpoint/2010/main" val="3231316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F6096B57-2B23-442E-B95A-AC4C1E8D11DA}" type="slidenum">
              <a:rPr lang="en-GB" altLang="en-US"/>
              <a:pPr>
                <a:defRPr/>
              </a:pPr>
              <a:t>‹#›</a:t>
            </a:fld>
            <a:endParaRPr lang="en-GB" altLang="en-US"/>
          </a:p>
        </p:txBody>
      </p:sp>
    </p:spTree>
    <p:extLst>
      <p:ext uri="{BB962C8B-B14F-4D97-AF65-F5344CB8AC3E}">
        <p14:creationId xmlns:p14="http://schemas.microsoft.com/office/powerpoint/2010/main" val="1021144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D5FCB1D3-5401-4231-BEE6-223AB6A562E4}" type="slidenum">
              <a:rPr lang="en-GB" altLang="en-US"/>
              <a:pPr>
                <a:defRPr/>
              </a:pPr>
              <a:t>‹#›</a:t>
            </a:fld>
            <a:endParaRPr lang="en-GB" altLang="en-US"/>
          </a:p>
        </p:txBody>
      </p:sp>
    </p:spTree>
    <p:extLst>
      <p:ext uri="{BB962C8B-B14F-4D97-AF65-F5344CB8AC3E}">
        <p14:creationId xmlns:p14="http://schemas.microsoft.com/office/powerpoint/2010/main" val="299091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76DA93C1-5279-4ACB-89A2-D35B7779BABE}" type="slidenum">
              <a:rPr lang="en-GB" altLang="en-US"/>
              <a:pPr>
                <a:defRPr/>
              </a:pPr>
              <a:t>‹#›</a:t>
            </a:fld>
            <a:endParaRPr lang="en-GB" altLang="en-US"/>
          </a:p>
        </p:txBody>
      </p:sp>
    </p:spTree>
    <p:extLst>
      <p:ext uri="{BB962C8B-B14F-4D97-AF65-F5344CB8AC3E}">
        <p14:creationId xmlns:p14="http://schemas.microsoft.com/office/powerpoint/2010/main" val="152995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B18DA586-2DD4-49B0-A8C8-B19F711F02CA}" type="slidenum">
              <a:rPr lang="en-GB" altLang="en-US"/>
              <a:pPr>
                <a:defRPr/>
              </a:pPr>
              <a:t>‹#›</a:t>
            </a:fld>
            <a:endParaRPr lang="en-GB" altLang="en-US"/>
          </a:p>
        </p:txBody>
      </p:sp>
    </p:spTree>
    <p:extLst>
      <p:ext uri="{BB962C8B-B14F-4D97-AF65-F5344CB8AC3E}">
        <p14:creationId xmlns:p14="http://schemas.microsoft.com/office/powerpoint/2010/main" val="386781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DA1CC858-C512-49E5-9DE1-D149507CA199}" type="slidenum">
              <a:rPr lang="en-GB" altLang="en-US"/>
              <a:pPr>
                <a:defRPr/>
              </a:pPr>
              <a:t>‹#›</a:t>
            </a:fld>
            <a:endParaRPr lang="en-GB" altLang="en-US"/>
          </a:p>
        </p:txBody>
      </p:sp>
    </p:spTree>
    <p:extLst>
      <p:ext uri="{BB962C8B-B14F-4D97-AF65-F5344CB8AC3E}">
        <p14:creationId xmlns:p14="http://schemas.microsoft.com/office/powerpoint/2010/main" val="196858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97BE3D9A-B0D8-4AE9-B4F4-7B010C5CCED0}" type="slidenum">
              <a:rPr lang="en-GB" altLang="en-US"/>
              <a:pPr>
                <a:defRPr/>
              </a:pPr>
              <a:t>‹#›</a:t>
            </a:fld>
            <a:endParaRPr lang="en-GB" altLang="en-US"/>
          </a:p>
        </p:txBody>
      </p:sp>
    </p:spTree>
    <p:extLst>
      <p:ext uri="{BB962C8B-B14F-4D97-AF65-F5344CB8AC3E}">
        <p14:creationId xmlns:p14="http://schemas.microsoft.com/office/powerpoint/2010/main" val="135185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5E08ED07-2C8A-441C-BF40-567028CB69B0}" type="slidenum">
              <a:rPr lang="en-GB" altLang="en-US"/>
              <a:pPr>
                <a:defRPr/>
              </a:pPr>
              <a:t>‹#›</a:t>
            </a:fld>
            <a:endParaRPr lang="en-GB" altLang="en-US"/>
          </a:p>
        </p:txBody>
      </p:sp>
    </p:spTree>
    <p:extLst>
      <p:ext uri="{BB962C8B-B14F-4D97-AF65-F5344CB8AC3E}">
        <p14:creationId xmlns:p14="http://schemas.microsoft.com/office/powerpoint/2010/main" val="140992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031A5C87-5E9F-4577-8539-67AA31B01CC8}" type="slidenum">
              <a:rPr lang="en-GB" altLang="en-US"/>
              <a:pPr>
                <a:defRPr/>
              </a:pPr>
              <a:t>‹#›</a:t>
            </a:fld>
            <a:endParaRPr lang="en-GB" altLang="en-US"/>
          </a:p>
        </p:txBody>
      </p:sp>
    </p:spTree>
    <p:extLst>
      <p:ext uri="{BB962C8B-B14F-4D97-AF65-F5344CB8AC3E}">
        <p14:creationId xmlns:p14="http://schemas.microsoft.com/office/powerpoint/2010/main" val="45259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1C3EF90D-A3CC-4688-8C2E-5FE9A46A1090}" type="slidenum">
              <a:rPr lang="en-GB" altLang="en-US"/>
              <a:pPr>
                <a:defRPr/>
              </a:pPr>
              <a:t>‹#›</a:t>
            </a:fld>
            <a:endParaRPr lang="en-GB" altLang="en-US"/>
          </a:p>
        </p:txBody>
      </p:sp>
    </p:spTree>
    <p:extLst>
      <p:ext uri="{BB962C8B-B14F-4D97-AF65-F5344CB8AC3E}">
        <p14:creationId xmlns:p14="http://schemas.microsoft.com/office/powerpoint/2010/main" val="253401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3F29E052-365D-4717-8DC9-8C240C2B26D2}" type="slidenum">
              <a:rPr lang="en-GB" altLang="en-US"/>
              <a:pPr>
                <a:defRPr/>
              </a:pPr>
              <a:t>‹#›</a:t>
            </a:fld>
            <a:endParaRPr lang="en-GB" altLang="en-US"/>
          </a:p>
        </p:txBody>
      </p:sp>
    </p:spTree>
    <p:extLst>
      <p:ext uri="{BB962C8B-B14F-4D97-AF65-F5344CB8AC3E}">
        <p14:creationId xmlns:p14="http://schemas.microsoft.com/office/powerpoint/2010/main" val="851339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4BEC8556-756E-468C-BC3B-42F96FA9696D}" type="slidenum">
              <a:rPr lang="en-GB" altLang="en-US"/>
              <a:pPr>
                <a:defRPr/>
              </a:pPr>
              <a:t>‹#›</a:t>
            </a:fld>
            <a:endParaRPr lang="en-GB" altLang="en-US"/>
          </a:p>
        </p:txBody>
      </p:sp>
    </p:spTree>
    <p:extLst>
      <p:ext uri="{BB962C8B-B14F-4D97-AF65-F5344CB8AC3E}">
        <p14:creationId xmlns:p14="http://schemas.microsoft.com/office/powerpoint/2010/main" val="3167597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8917"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cs typeface="Arial" charset="0"/>
              </a:defRPr>
            </a:lvl1pPr>
          </a:lstStyle>
          <a:p>
            <a:pPr>
              <a:defRPr/>
            </a:pPr>
            <a:endParaRPr lang="en-GB"/>
          </a:p>
        </p:txBody>
      </p:sp>
      <p:sp>
        <p:nvSpPr>
          <p:cNvPr id="38918"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cs typeface="Arial" charset="0"/>
              </a:defRPr>
            </a:lvl1pPr>
          </a:lstStyle>
          <a:p>
            <a:pPr>
              <a:defRPr/>
            </a:pPr>
            <a:endParaRPr lang="en-GB"/>
          </a:p>
        </p:txBody>
      </p:sp>
      <p:sp>
        <p:nvSpPr>
          <p:cNvPr id="38919"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A4CD067-8467-4C1E-A3E3-F04ADA933964}" type="slidenum">
              <a:rPr lang="en-GB" altLang="en-US"/>
              <a:pPr>
                <a:defRPr/>
              </a:pPr>
              <a:t>‹#›</a:t>
            </a:fld>
            <a:endParaRPr lang="en-GB" altLang="en-US"/>
          </a:p>
        </p:txBody>
      </p:sp>
      <p:sp>
        <p:nvSpPr>
          <p:cNvPr id="1032" name="Freeform 8"/>
          <p:cNvSpPr>
            <a:spLocks/>
          </p:cNvSpPr>
          <p:nvPr/>
        </p:nvSpPr>
        <p:spPr bwMode="auto">
          <a:xfrm rot="-3172564">
            <a:off x="7865269" y="24607"/>
            <a:ext cx="1165225" cy="2097087"/>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3" name="Freeform 9"/>
          <p:cNvSpPr>
            <a:spLocks/>
          </p:cNvSpPr>
          <p:nvPr/>
        </p:nvSpPr>
        <p:spPr bwMode="auto">
          <a:xfrm rot="-3172564">
            <a:off x="7831138" y="192088"/>
            <a:ext cx="1025525" cy="1571625"/>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Freeform 12"/>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3" name="Freeform 13"/>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4" name="Freeform 14"/>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Freeform 15"/>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6" name="Freeform 16"/>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7" name="Freeform 17"/>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8" name="Freeform 18"/>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9" name="Freeform 19"/>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5" name="Freeform 23"/>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6"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62" name="Freeform 25"/>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3" name="Freeform 26"/>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4"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7" name="Freeform 30"/>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8"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9" name="Freeform 32"/>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0" name="Freeform 33"/>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1" name="Freeform 34"/>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2" name="Freeform 35"/>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3" name="Freeform 36"/>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Freeform 39"/>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45"/>
                <p:cNvSpPr>
                  <a:spLocks/>
                </p:cNvSpPr>
                <p:nvPr userDrawn="1"/>
              </p:nvSpPr>
              <p:spPr bwMode="auto">
                <a:xfrm rot="-3172564">
                  <a:off x="5048" y="332"/>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46"/>
                <p:cNvSpPr>
                  <a:spLocks/>
                </p:cNvSpPr>
                <p:nvPr userDrawn="1"/>
              </p:nvSpPr>
              <p:spPr bwMode="auto">
                <a:xfrm rot="-3172564">
                  <a:off x="4858" y="182"/>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47"/>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48"/>
                <p:cNvSpPr>
                  <a:spLocks/>
                </p:cNvSpPr>
                <p:nvPr userDrawn="1"/>
              </p:nvSpPr>
              <p:spPr bwMode="auto">
                <a:xfrm rot="-3172564">
                  <a:off x="5297" y="897"/>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6" name="Freeform 49"/>
                <p:cNvSpPr>
                  <a:spLocks/>
                </p:cNvSpPr>
                <p:nvPr userDrawn="1"/>
              </p:nvSpPr>
              <p:spPr bwMode="auto">
                <a:xfrm rot="-3172564">
                  <a:off x="5253" y="806"/>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51"/>
                <p:cNvSpPr>
                  <a:spLocks/>
                </p:cNvSpPr>
                <p:nvPr userDrawn="1"/>
              </p:nvSpPr>
              <p:spPr bwMode="auto">
                <a:xfrm rot="-3172564">
                  <a:off x="4948" y="142"/>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 bg1="lt1" tx1="dk1" bg2="lt2" tx2="dk2" accent1="accent1" accent2="accent2" accent3="accent3" accent4="accent4" accent5="accent5" accent6="accent6" hlink="hlink" folHlink="folHlink"/>
  <p:sldLayoutIdLst>
    <p:sldLayoutId id="2147483890"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cs typeface="Arial" charset="0"/>
        </a:defRPr>
      </a:lvl2pPr>
      <a:lvl3pPr algn="ctr" rtl="0" eaLnBrk="0" fontAlgn="base" hangingPunct="0">
        <a:spcBef>
          <a:spcPct val="0"/>
        </a:spcBef>
        <a:spcAft>
          <a:spcPct val="0"/>
        </a:spcAft>
        <a:defRPr sz="4400">
          <a:solidFill>
            <a:schemeClr val="tx1"/>
          </a:solidFill>
          <a:latin typeface="Comic Sans MS" pitchFamily="66" charset="0"/>
          <a:cs typeface="Arial" charset="0"/>
        </a:defRPr>
      </a:lvl3pPr>
      <a:lvl4pPr algn="ctr" rtl="0" eaLnBrk="0" fontAlgn="base" hangingPunct="0">
        <a:spcBef>
          <a:spcPct val="0"/>
        </a:spcBef>
        <a:spcAft>
          <a:spcPct val="0"/>
        </a:spcAft>
        <a:defRPr sz="4400">
          <a:solidFill>
            <a:schemeClr val="tx1"/>
          </a:solidFill>
          <a:latin typeface="Comic Sans MS" pitchFamily="66" charset="0"/>
          <a:cs typeface="Arial" charset="0"/>
        </a:defRPr>
      </a:lvl4pPr>
      <a:lvl5pPr algn="ctr" rtl="0" eaLnBrk="0" fontAlgn="base" hangingPunct="0">
        <a:spcBef>
          <a:spcPct val="0"/>
        </a:spcBef>
        <a:spcAft>
          <a:spcPct val="0"/>
        </a:spcAft>
        <a:defRPr sz="4400">
          <a:solidFill>
            <a:schemeClr val="tx1"/>
          </a:solidFill>
          <a:latin typeface="Comic Sans MS" pitchFamily="66" charset="0"/>
          <a:cs typeface="Arial" charset="0"/>
        </a:defRPr>
      </a:lvl5pPr>
      <a:lvl6pPr marL="457200" algn="ctr" rtl="0" fontAlgn="base">
        <a:spcBef>
          <a:spcPct val="0"/>
        </a:spcBef>
        <a:spcAft>
          <a:spcPct val="0"/>
        </a:spcAft>
        <a:defRPr sz="4400">
          <a:solidFill>
            <a:schemeClr val="tx1"/>
          </a:solidFill>
          <a:latin typeface="Comic Sans MS" pitchFamily="66" charset="0"/>
          <a:cs typeface="Arial" charset="0"/>
        </a:defRPr>
      </a:lvl6pPr>
      <a:lvl7pPr marL="914400" algn="ctr" rtl="0" fontAlgn="base">
        <a:spcBef>
          <a:spcPct val="0"/>
        </a:spcBef>
        <a:spcAft>
          <a:spcPct val="0"/>
        </a:spcAft>
        <a:defRPr sz="4400">
          <a:solidFill>
            <a:schemeClr val="tx1"/>
          </a:solidFill>
          <a:latin typeface="Comic Sans MS" pitchFamily="66" charset="0"/>
          <a:cs typeface="Arial" charset="0"/>
        </a:defRPr>
      </a:lvl7pPr>
      <a:lvl8pPr marL="1371600" algn="ctr" rtl="0" fontAlgn="base">
        <a:spcBef>
          <a:spcPct val="0"/>
        </a:spcBef>
        <a:spcAft>
          <a:spcPct val="0"/>
        </a:spcAft>
        <a:defRPr sz="4400">
          <a:solidFill>
            <a:schemeClr val="tx1"/>
          </a:solidFill>
          <a:latin typeface="Comic Sans MS" pitchFamily="66" charset="0"/>
          <a:cs typeface="Arial" charset="0"/>
        </a:defRPr>
      </a:lvl8pPr>
      <a:lvl9pPr marL="1828800" algn="ctr" rtl="0" fontAlgn="base">
        <a:spcBef>
          <a:spcPct val="0"/>
        </a:spcBef>
        <a:spcAft>
          <a:spcPct val="0"/>
        </a:spcAft>
        <a:defRPr sz="4400">
          <a:solidFill>
            <a:schemeClr val="tx1"/>
          </a:solidFill>
          <a:latin typeface="Comic Sans MS" pitchFamily="66"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italy@stmarysprimarypulborough.co.uk"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thailand@stmarysprimarypulborough.co.u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03350" y="2060575"/>
            <a:ext cx="6400800" cy="2994025"/>
          </a:xfrm>
        </p:spPr>
        <p:txBody>
          <a:bodyPr/>
          <a:lstStyle/>
          <a:p>
            <a:pPr eaLnBrk="1" hangingPunct="1">
              <a:defRPr/>
            </a:pPr>
            <a:r>
              <a:rPr lang="en-GB" sz="4500" b="1" dirty="0" smtClean="0">
                <a:solidFill>
                  <a:srgbClr val="002060"/>
                </a:solidFill>
                <a:latin typeface="XCCW Joined 1a" panose="03050602040000000000" pitchFamily="66" charset="0"/>
              </a:rPr>
              <a:t>‘Meet the Teacher’</a:t>
            </a:r>
            <a:br>
              <a:rPr lang="en-GB" sz="4500" b="1" dirty="0" smtClean="0">
                <a:solidFill>
                  <a:srgbClr val="002060"/>
                </a:solidFill>
                <a:latin typeface="XCCW Joined 1a" panose="03050602040000000000" pitchFamily="66" charset="0"/>
              </a:rPr>
            </a:br>
            <a:r>
              <a:rPr lang="en-GB" sz="4500" b="1" dirty="0" smtClean="0">
                <a:solidFill>
                  <a:srgbClr val="002060"/>
                </a:solidFill>
                <a:latin typeface="XCCW Joined 1a" panose="03050602040000000000" pitchFamily="66" charset="0"/>
              </a:rPr>
              <a:t>Hello and Welcome to Thailand Class!</a:t>
            </a:r>
          </a:p>
        </p:txBody>
      </p:sp>
      <p:sp>
        <p:nvSpPr>
          <p:cNvPr id="2051" name="Rectangle 3"/>
          <p:cNvSpPr>
            <a:spLocks noGrp="1" noChangeArrowheads="1"/>
          </p:cNvSpPr>
          <p:nvPr>
            <p:ph type="subTitle" idx="1"/>
          </p:nvPr>
        </p:nvSpPr>
        <p:spPr>
          <a:xfrm>
            <a:off x="323850" y="5732463"/>
            <a:ext cx="8351838" cy="1003300"/>
          </a:xfrm>
        </p:spPr>
        <p:txBody>
          <a:bodyPr/>
          <a:lstStyle/>
          <a:p>
            <a:pPr algn="l" eaLnBrk="1" hangingPunct="1">
              <a:defRPr/>
            </a:pPr>
            <a:r>
              <a:rPr lang="en-GB" sz="2400" dirty="0" smtClean="0">
                <a:latin typeface="XCCW Joined 1a" panose="03050602040000000000" pitchFamily="66" charset="0"/>
              </a:rPr>
              <a:t>Mrs </a:t>
            </a:r>
            <a:r>
              <a:rPr lang="en-GB" sz="2400" dirty="0" err="1" smtClean="0">
                <a:latin typeface="XCCW Joined 1a" panose="03050602040000000000" pitchFamily="66" charset="0"/>
              </a:rPr>
              <a:t>Gowland</a:t>
            </a:r>
            <a:r>
              <a:rPr lang="en-GB" sz="2400" dirty="0" smtClean="0">
                <a:latin typeface="XCCW Joined 1a" panose="03050602040000000000" pitchFamily="66" charset="0"/>
              </a:rPr>
              <a:t> and Mrs Martin-Wells – Class Teachers</a:t>
            </a:r>
          </a:p>
          <a:p>
            <a:pPr algn="l" eaLnBrk="1" hangingPunct="1">
              <a:defRPr/>
            </a:pPr>
            <a:r>
              <a:rPr lang="en-GB" sz="2400" dirty="0" smtClean="0">
                <a:latin typeface="XCCW Joined 1a" panose="03050602040000000000" pitchFamily="66" charset="0"/>
              </a:rPr>
              <a:t>Mrs Ansell – </a:t>
            </a:r>
            <a:r>
              <a:rPr lang="en-GB" sz="2400" dirty="0">
                <a:latin typeface="XCCW Joined 1a" panose="03050602040000000000" pitchFamily="66" charset="0"/>
              </a:rPr>
              <a:t>T</a:t>
            </a:r>
            <a:r>
              <a:rPr lang="en-GB" sz="2400" dirty="0" smtClean="0">
                <a:latin typeface="XCCW Joined 1a" panose="03050602040000000000" pitchFamily="66" charset="0"/>
              </a:rPr>
              <a:t>eaching </a:t>
            </a:r>
            <a:r>
              <a:rPr lang="en-GB" sz="2400" dirty="0">
                <a:latin typeface="XCCW Joined 1a" panose="03050602040000000000" pitchFamily="66" charset="0"/>
              </a:rPr>
              <a:t>A</a:t>
            </a:r>
            <a:r>
              <a:rPr lang="en-GB" sz="2400" dirty="0" smtClean="0">
                <a:latin typeface="XCCW Joined 1a" panose="03050602040000000000" pitchFamily="66" charset="0"/>
              </a:rPr>
              <a:t>ssistant</a:t>
            </a:r>
          </a:p>
        </p:txBody>
      </p:sp>
      <p:pic>
        <p:nvPicPr>
          <p:cNvPr id="5124" name="Picture 6" descr="4,683 Thailand Flag Stock Photos, Pictures &amp; Royalty-Free Images - i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1600" y="115888"/>
            <a:ext cx="2224088"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250825" y="771525"/>
            <a:ext cx="8642350" cy="4745038"/>
          </a:xfrm>
        </p:spPr>
        <p:txBody>
          <a:bodyPr/>
          <a:lstStyle/>
          <a:p>
            <a:pPr eaLnBrk="1" hangingPunct="1">
              <a:lnSpc>
                <a:spcPct val="120000"/>
              </a:lnSpc>
              <a:defRPr/>
            </a:pPr>
            <a:r>
              <a:rPr lang="en-GB" altLang="en-US" sz="1800" dirty="0" smtClean="0">
                <a:solidFill>
                  <a:srgbClr val="7F0000"/>
                </a:solidFill>
                <a:latin typeface="XCCW Joined 1a" pitchFamily="66" charset="0"/>
              </a:rPr>
              <a:t>In Thailand class, we follow both our Golden Rules </a:t>
            </a:r>
            <a:endParaRPr lang="en-GB" altLang="en-US" sz="1800" dirty="0" smtClean="0">
              <a:solidFill>
                <a:srgbClr val="7F0000"/>
              </a:solidFill>
              <a:latin typeface="XCCW Joined 1a" pitchFamily="66" charset="0"/>
            </a:endParaRPr>
          </a:p>
          <a:p>
            <a:pPr marL="0" indent="0" eaLnBrk="1" hangingPunct="1">
              <a:lnSpc>
                <a:spcPct val="120000"/>
              </a:lnSpc>
              <a:buNone/>
              <a:defRPr/>
            </a:pPr>
            <a:r>
              <a:rPr lang="en-GB" altLang="en-US" sz="1800" dirty="0">
                <a:solidFill>
                  <a:srgbClr val="7F0000"/>
                </a:solidFill>
                <a:latin typeface="XCCW Joined 1a" pitchFamily="66" charset="0"/>
              </a:rPr>
              <a:t> </a:t>
            </a:r>
            <a:r>
              <a:rPr lang="en-GB" altLang="en-US" sz="1800" dirty="0" smtClean="0">
                <a:solidFill>
                  <a:srgbClr val="7F0000"/>
                </a:solidFill>
                <a:latin typeface="XCCW Joined 1a" pitchFamily="66" charset="0"/>
              </a:rPr>
              <a:t> and </a:t>
            </a:r>
            <a:r>
              <a:rPr lang="en-GB" altLang="en-US" sz="1800" dirty="0" smtClean="0">
                <a:solidFill>
                  <a:srgbClr val="7F0000"/>
                </a:solidFill>
                <a:latin typeface="XCCW Joined 1a" pitchFamily="66" charset="0"/>
              </a:rPr>
              <a:t>Class Charter every day. We have high </a:t>
            </a:r>
            <a:endParaRPr lang="en-GB" altLang="en-US" sz="1800" dirty="0" smtClean="0">
              <a:solidFill>
                <a:srgbClr val="7F0000"/>
              </a:solidFill>
              <a:latin typeface="XCCW Joined 1a" pitchFamily="66" charset="0"/>
            </a:endParaRPr>
          </a:p>
          <a:p>
            <a:pPr marL="0" indent="0" eaLnBrk="1" hangingPunct="1">
              <a:lnSpc>
                <a:spcPct val="120000"/>
              </a:lnSpc>
              <a:buNone/>
              <a:defRPr/>
            </a:pPr>
            <a:r>
              <a:rPr lang="en-GB" altLang="en-US" sz="1800" dirty="0">
                <a:solidFill>
                  <a:srgbClr val="7F0000"/>
                </a:solidFill>
                <a:latin typeface="XCCW Joined 1a" pitchFamily="66" charset="0"/>
              </a:rPr>
              <a:t> </a:t>
            </a:r>
            <a:r>
              <a:rPr lang="en-GB" altLang="en-US" sz="1800" dirty="0" smtClean="0">
                <a:solidFill>
                  <a:srgbClr val="7F0000"/>
                </a:solidFill>
                <a:latin typeface="XCCW Joined 1a" pitchFamily="66" charset="0"/>
              </a:rPr>
              <a:t> expectations </a:t>
            </a:r>
            <a:r>
              <a:rPr lang="en-GB" altLang="en-US" sz="1800" dirty="0" smtClean="0">
                <a:solidFill>
                  <a:srgbClr val="7F0000"/>
                </a:solidFill>
                <a:latin typeface="XCCW Joined 1a" pitchFamily="66" charset="0"/>
              </a:rPr>
              <a:t>of how we should behave in order to learn.</a:t>
            </a:r>
          </a:p>
          <a:p>
            <a:pPr marL="0" indent="0" eaLnBrk="1" hangingPunct="1">
              <a:lnSpc>
                <a:spcPct val="120000"/>
              </a:lnSpc>
              <a:buFontTx/>
              <a:buNone/>
              <a:defRPr/>
            </a:pPr>
            <a:endParaRPr lang="en-GB" altLang="en-US" sz="1800" dirty="0" smtClean="0">
              <a:solidFill>
                <a:srgbClr val="7F0000"/>
              </a:solidFill>
              <a:latin typeface="XCCW Joined 1a" pitchFamily="66" charset="0"/>
            </a:endParaRPr>
          </a:p>
          <a:p>
            <a:pPr eaLnBrk="1" hangingPunct="1">
              <a:lnSpc>
                <a:spcPct val="90000"/>
              </a:lnSpc>
              <a:defRPr/>
            </a:pPr>
            <a:r>
              <a:rPr lang="en-GB" altLang="en-US" sz="1800" dirty="0" smtClean="0">
                <a:solidFill>
                  <a:srgbClr val="7F0000"/>
                </a:solidFill>
                <a:latin typeface="XCCW Joined 1a" pitchFamily="66" charset="0"/>
              </a:rPr>
              <a:t>Good behaviour, including good </a:t>
            </a:r>
            <a:r>
              <a:rPr lang="en-GB" altLang="en-US" sz="1800" dirty="0" smtClean="0">
                <a:solidFill>
                  <a:srgbClr val="7F0000"/>
                </a:solidFill>
                <a:latin typeface="XCCW Joined 1a" pitchFamily="66" charset="0"/>
              </a:rPr>
              <a:t>listening, </a:t>
            </a:r>
            <a:r>
              <a:rPr lang="en-GB" altLang="en-US" sz="1800" dirty="0" smtClean="0">
                <a:solidFill>
                  <a:srgbClr val="7F0000"/>
                </a:solidFill>
                <a:latin typeface="XCCW Joined 1a" pitchFamily="66" charset="0"/>
              </a:rPr>
              <a:t>is rewarded with dojo points. This is further </a:t>
            </a:r>
            <a:r>
              <a:rPr lang="en-GB" altLang="en-US" sz="1800" dirty="0">
                <a:solidFill>
                  <a:srgbClr val="7F0000"/>
                </a:solidFill>
                <a:latin typeface="XCCW Joined 1a" panose="03050602040000000000" pitchFamily="66" charset="0"/>
              </a:rPr>
              <a:t>reinforced through our </a:t>
            </a:r>
            <a:r>
              <a:rPr lang="en-GB" altLang="en-US" sz="1800" dirty="0" smtClean="0">
                <a:solidFill>
                  <a:srgbClr val="7F0000"/>
                </a:solidFill>
                <a:latin typeface="XCCW Joined 1a" panose="03050602040000000000" pitchFamily="66" charset="0"/>
              </a:rPr>
              <a:t>PSHE </a:t>
            </a:r>
            <a:r>
              <a:rPr lang="en-GB" altLang="en-US" sz="1800" dirty="0">
                <a:solidFill>
                  <a:srgbClr val="7F0000"/>
                </a:solidFill>
                <a:latin typeface="XCCW Joined 1a" panose="03050602040000000000" pitchFamily="66" charset="0"/>
              </a:rPr>
              <a:t>lessons and class assemblies.</a:t>
            </a:r>
          </a:p>
          <a:p>
            <a:pPr eaLnBrk="1" hangingPunct="1">
              <a:lnSpc>
                <a:spcPct val="90000"/>
              </a:lnSpc>
              <a:defRPr/>
            </a:pPr>
            <a:endParaRPr lang="en-GB" altLang="en-US" sz="1050" dirty="0">
              <a:solidFill>
                <a:srgbClr val="7F0000"/>
              </a:solidFill>
              <a:latin typeface="XCCW Joined 1a" panose="03050602040000000000" pitchFamily="66" charset="0"/>
            </a:endParaRPr>
          </a:p>
          <a:p>
            <a:pPr eaLnBrk="1" hangingPunct="1">
              <a:lnSpc>
                <a:spcPct val="90000"/>
              </a:lnSpc>
              <a:spcBef>
                <a:spcPts val="0"/>
              </a:spcBef>
              <a:spcAft>
                <a:spcPts val="600"/>
              </a:spcAft>
              <a:defRPr/>
            </a:pPr>
            <a:r>
              <a:rPr lang="en-US" altLang="en-US" sz="1800" dirty="0">
                <a:solidFill>
                  <a:srgbClr val="7F0000"/>
                </a:solidFill>
                <a:latin typeface="XCCW Joined 1a" panose="03050602040000000000" pitchFamily="66" charset="0"/>
              </a:rPr>
              <a:t>We like to focus on positive </a:t>
            </a:r>
            <a:r>
              <a:rPr lang="en-US" altLang="en-US" sz="1800" dirty="0" err="1">
                <a:solidFill>
                  <a:srgbClr val="7F0000"/>
                </a:solidFill>
                <a:latin typeface="XCCW Joined 1a" panose="03050602040000000000" pitchFamily="66" charset="0"/>
              </a:rPr>
              <a:t>behaviour</a:t>
            </a:r>
            <a:r>
              <a:rPr lang="en-US" altLang="en-US" sz="1800" dirty="0">
                <a:solidFill>
                  <a:srgbClr val="7F0000"/>
                </a:solidFill>
                <a:latin typeface="XCCW Joined 1a" panose="03050602040000000000" pitchFamily="66" charset="0"/>
              </a:rPr>
              <a:t> and may send your child to share their work with </a:t>
            </a:r>
            <a:r>
              <a:rPr lang="en-US" altLang="en-US" sz="1800" dirty="0" err="1">
                <a:solidFill>
                  <a:srgbClr val="7F0000"/>
                </a:solidFill>
                <a:latin typeface="XCCW Joined 1a" panose="03050602040000000000" pitchFamily="66" charset="0"/>
              </a:rPr>
              <a:t>Mrs</a:t>
            </a:r>
            <a:r>
              <a:rPr lang="en-US" altLang="en-US" sz="1800" dirty="0">
                <a:solidFill>
                  <a:srgbClr val="7F0000"/>
                </a:solidFill>
                <a:latin typeface="XCCW Joined 1a" panose="03050602040000000000" pitchFamily="66" charset="0"/>
              </a:rPr>
              <a:t> Copus or </a:t>
            </a:r>
            <a:r>
              <a:rPr lang="en-US" altLang="en-US" sz="1800" dirty="0" err="1">
                <a:solidFill>
                  <a:srgbClr val="7F0000"/>
                </a:solidFill>
                <a:latin typeface="XCCW Joined 1a" panose="03050602040000000000" pitchFamily="66" charset="0"/>
              </a:rPr>
              <a:t>Mrs</a:t>
            </a:r>
            <a:r>
              <a:rPr lang="en-US" altLang="en-US" sz="1800" dirty="0">
                <a:solidFill>
                  <a:srgbClr val="7F0000"/>
                </a:solidFill>
                <a:latin typeface="XCCW Joined 1a" panose="03050602040000000000" pitchFamily="66" charset="0"/>
              </a:rPr>
              <a:t> </a:t>
            </a:r>
            <a:r>
              <a:rPr lang="en-US" altLang="en-US" sz="1800" dirty="0" smtClean="0">
                <a:solidFill>
                  <a:srgbClr val="7F0000"/>
                </a:solidFill>
                <a:latin typeface="XCCW Joined 1a" panose="03050602040000000000" pitchFamily="66" charset="0"/>
              </a:rPr>
              <a:t>Hatcher; </a:t>
            </a:r>
            <a:r>
              <a:rPr lang="en-US" altLang="en-US" sz="1800" dirty="0">
                <a:solidFill>
                  <a:srgbClr val="7F0000"/>
                </a:solidFill>
                <a:latin typeface="XCCW Joined 1a" panose="03050602040000000000" pitchFamily="66" charset="0"/>
              </a:rPr>
              <a:t>they </a:t>
            </a:r>
            <a:r>
              <a:rPr lang="en-US" altLang="en-US" sz="1800" dirty="0" smtClean="0">
                <a:solidFill>
                  <a:srgbClr val="7F0000"/>
                </a:solidFill>
                <a:latin typeface="XCCW Joined 1a" panose="03050602040000000000" pitchFamily="66" charset="0"/>
              </a:rPr>
              <a:t>might </a:t>
            </a:r>
            <a:r>
              <a:rPr lang="en-US" altLang="en-US" sz="1800" dirty="0">
                <a:solidFill>
                  <a:srgbClr val="7F0000"/>
                </a:solidFill>
                <a:latin typeface="XCCW Joined 1a" panose="03050602040000000000" pitchFamily="66" charset="0"/>
              </a:rPr>
              <a:t>also get a special </a:t>
            </a:r>
            <a:r>
              <a:rPr lang="en-US" altLang="en-US" sz="1800" dirty="0" err="1">
                <a:solidFill>
                  <a:srgbClr val="7F0000"/>
                </a:solidFill>
                <a:latin typeface="XCCW Joined 1a" panose="03050602040000000000" pitchFamily="66" charset="0"/>
              </a:rPr>
              <a:t>Headteacher</a:t>
            </a:r>
            <a:r>
              <a:rPr lang="en-US" altLang="en-US" sz="1800" dirty="0">
                <a:solidFill>
                  <a:srgbClr val="7F0000"/>
                </a:solidFill>
                <a:latin typeface="XCCW Joined 1a" panose="03050602040000000000" pitchFamily="66" charset="0"/>
              </a:rPr>
              <a:t> sticker!</a:t>
            </a:r>
          </a:p>
          <a:p>
            <a:pPr eaLnBrk="1" hangingPunct="1">
              <a:lnSpc>
                <a:spcPct val="120000"/>
              </a:lnSpc>
              <a:spcBef>
                <a:spcPts val="0"/>
              </a:spcBef>
              <a:defRPr/>
            </a:pPr>
            <a:r>
              <a:rPr lang="en-US" altLang="en-US" sz="1800" dirty="0" smtClean="0">
                <a:solidFill>
                  <a:srgbClr val="7F0000"/>
                </a:solidFill>
                <a:latin typeface="XCCW Joined 1a" pitchFamily="66" charset="0"/>
              </a:rPr>
              <a:t>Every week, the child with the most dojo points will be given a ’Dojo Champion’ certificate. We also do a STAR of the WEEK for outstanding learning and attitude to learning too. </a:t>
            </a:r>
            <a:endParaRPr lang="en-GB" altLang="en-US" sz="1100" dirty="0" smtClean="0">
              <a:solidFill>
                <a:srgbClr val="7F0000"/>
              </a:solidFill>
              <a:latin typeface="XCCW Joined 1a" pitchFamily="66" charset="0"/>
            </a:endParaRPr>
          </a:p>
        </p:txBody>
      </p:sp>
      <p:sp>
        <p:nvSpPr>
          <p:cNvPr id="5" name="Rectangle 2"/>
          <p:cNvSpPr txBox="1">
            <a:spLocks noChangeArrowheads="1"/>
          </p:cNvSpPr>
          <p:nvPr/>
        </p:nvSpPr>
        <p:spPr bwMode="auto">
          <a:xfrm>
            <a:off x="920750" y="0"/>
            <a:ext cx="6870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cs typeface="Arial" charset="0"/>
              </a:defRPr>
            </a:lvl2pPr>
            <a:lvl3pPr algn="ctr" rtl="0" eaLnBrk="0" fontAlgn="base" hangingPunct="0">
              <a:spcBef>
                <a:spcPct val="0"/>
              </a:spcBef>
              <a:spcAft>
                <a:spcPct val="0"/>
              </a:spcAft>
              <a:defRPr sz="4400">
                <a:solidFill>
                  <a:schemeClr val="tx1"/>
                </a:solidFill>
                <a:latin typeface="Comic Sans MS" pitchFamily="66" charset="0"/>
                <a:cs typeface="Arial" charset="0"/>
              </a:defRPr>
            </a:lvl3pPr>
            <a:lvl4pPr algn="ctr" rtl="0" eaLnBrk="0" fontAlgn="base" hangingPunct="0">
              <a:spcBef>
                <a:spcPct val="0"/>
              </a:spcBef>
              <a:spcAft>
                <a:spcPct val="0"/>
              </a:spcAft>
              <a:defRPr sz="4400">
                <a:solidFill>
                  <a:schemeClr val="tx1"/>
                </a:solidFill>
                <a:latin typeface="Comic Sans MS" pitchFamily="66" charset="0"/>
                <a:cs typeface="Arial" charset="0"/>
              </a:defRPr>
            </a:lvl4pPr>
            <a:lvl5pPr algn="ctr" rtl="0" eaLnBrk="0" fontAlgn="base" hangingPunct="0">
              <a:spcBef>
                <a:spcPct val="0"/>
              </a:spcBef>
              <a:spcAft>
                <a:spcPct val="0"/>
              </a:spcAft>
              <a:defRPr sz="4400">
                <a:solidFill>
                  <a:schemeClr val="tx1"/>
                </a:solidFill>
                <a:latin typeface="Comic Sans MS" pitchFamily="66" charset="0"/>
                <a:cs typeface="Arial" charset="0"/>
              </a:defRPr>
            </a:lvl5pPr>
            <a:lvl6pPr marL="457200" algn="ctr" rtl="0" fontAlgn="base">
              <a:spcBef>
                <a:spcPct val="0"/>
              </a:spcBef>
              <a:spcAft>
                <a:spcPct val="0"/>
              </a:spcAft>
              <a:defRPr sz="4400">
                <a:solidFill>
                  <a:schemeClr val="tx1"/>
                </a:solidFill>
                <a:latin typeface="Comic Sans MS" pitchFamily="66" charset="0"/>
                <a:cs typeface="Arial" charset="0"/>
              </a:defRPr>
            </a:lvl6pPr>
            <a:lvl7pPr marL="914400" algn="ctr" rtl="0" fontAlgn="base">
              <a:spcBef>
                <a:spcPct val="0"/>
              </a:spcBef>
              <a:spcAft>
                <a:spcPct val="0"/>
              </a:spcAft>
              <a:defRPr sz="4400">
                <a:solidFill>
                  <a:schemeClr val="tx1"/>
                </a:solidFill>
                <a:latin typeface="Comic Sans MS" pitchFamily="66" charset="0"/>
                <a:cs typeface="Arial" charset="0"/>
              </a:defRPr>
            </a:lvl7pPr>
            <a:lvl8pPr marL="1371600" algn="ctr" rtl="0" fontAlgn="base">
              <a:spcBef>
                <a:spcPct val="0"/>
              </a:spcBef>
              <a:spcAft>
                <a:spcPct val="0"/>
              </a:spcAft>
              <a:defRPr sz="4400">
                <a:solidFill>
                  <a:schemeClr val="tx1"/>
                </a:solidFill>
                <a:latin typeface="Comic Sans MS" pitchFamily="66" charset="0"/>
                <a:cs typeface="Arial" charset="0"/>
              </a:defRPr>
            </a:lvl8pPr>
            <a:lvl9pPr marL="1828800" algn="ctr" rtl="0" fontAlgn="base">
              <a:spcBef>
                <a:spcPct val="0"/>
              </a:spcBef>
              <a:spcAft>
                <a:spcPct val="0"/>
              </a:spcAft>
              <a:defRPr sz="4400">
                <a:solidFill>
                  <a:schemeClr val="tx1"/>
                </a:solidFill>
                <a:latin typeface="Comic Sans MS" pitchFamily="66" charset="0"/>
                <a:cs typeface="Arial" charset="0"/>
              </a:defRPr>
            </a:lvl9pPr>
          </a:lstStyle>
          <a:p>
            <a:pPr eaLnBrk="1" hangingPunct="1">
              <a:defRPr/>
            </a:pPr>
            <a:r>
              <a:rPr lang="en-GB" altLang="en-US" sz="3200" b="1" u="sng" kern="0" dirty="0" smtClean="0">
                <a:solidFill>
                  <a:schemeClr val="hlink"/>
                </a:solidFill>
                <a:latin typeface="XCCW Joined 1a" panose="03050602040000000000" pitchFamily="66" charset="0"/>
              </a:rPr>
              <a:t>Our Behaviour Policy</a:t>
            </a:r>
          </a:p>
        </p:txBody>
      </p:sp>
      <p:sp>
        <p:nvSpPr>
          <p:cNvPr id="3" name="TextBox 2"/>
          <p:cNvSpPr txBox="1"/>
          <p:nvPr/>
        </p:nvSpPr>
        <p:spPr>
          <a:xfrm>
            <a:off x="1692275" y="5661025"/>
            <a:ext cx="6811480" cy="954107"/>
          </a:xfrm>
          <a:prstGeom prst="rect">
            <a:avLst/>
          </a:prstGeom>
          <a:noFill/>
        </p:spPr>
        <p:txBody>
          <a:bodyPr wrap="none">
            <a:spAutoFit/>
          </a:bodyPr>
          <a:lstStyle/>
          <a:p>
            <a:pPr marL="285750" indent="-285750">
              <a:buFont typeface="Arial" panose="020B0604020202020204" pitchFamily="34" charset="0"/>
              <a:buChar char="•"/>
              <a:defRPr/>
            </a:pPr>
            <a:r>
              <a:rPr lang="en-US" altLang="en-US" dirty="0">
                <a:solidFill>
                  <a:srgbClr val="7F0000"/>
                </a:solidFill>
                <a:latin typeface="XCCW Joined 1a" panose="03050602040000000000" pitchFamily="66" charset="0"/>
              </a:rPr>
              <a:t>Gentle reminders and a restorative approach </a:t>
            </a:r>
          </a:p>
          <a:p>
            <a:pPr>
              <a:defRPr/>
            </a:pPr>
            <a:r>
              <a:rPr lang="en-US" altLang="en-US" dirty="0" smtClean="0">
                <a:solidFill>
                  <a:srgbClr val="7F0000"/>
                </a:solidFill>
                <a:latin typeface="XCCW Joined 1a" panose="03050602040000000000" pitchFamily="66" charset="0"/>
              </a:rPr>
              <a:t>are </a:t>
            </a:r>
            <a:r>
              <a:rPr lang="en-US" altLang="en-US" dirty="0">
                <a:solidFill>
                  <a:srgbClr val="7F0000"/>
                </a:solidFill>
                <a:latin typeface="XCCW Joined 1a" panose="03050602040000000000" pitchFamily="66" charset="0"/>
              </a:rPr>
              <a:t>undertaken to address any poor </a:t>
            </a:r>
            <a:r>
              <a:rPr lang="en-US" altLang="en-US" dirty="0" err="1">
                <a:solidFill>
                  <a:srgbClr val="7F0000"/>
                </a:solidFill>
                <a:latin typeface="XCCW Joined 1a" panose="03050602040000000000" pitchFamily="66" charset="0"/>
              </a:rPr>
              <a:t>behaviour</a:t>
            </a:r>
            <a:r>
              <a:rPr lang="en-US" altLang="en-US" sz="2000" dirty="0">
                <a:latin typeface="XCCW Joined 1a" panose="03050602040000000000" pitchFamily="66" charset="0"/>
              </a:rPr>
              <a:t>.</a:t>
            </a:r>
          </a:p>
          <a:p>
            <a:pPr>
              <a:defRPr/>
            </a:pP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84200" y="1052513"/>
            <a:ext cx="8208963"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marL="285750" indent="-285750" eaLnBrk="1" hangingPunct="1">
              <a:lnSpc>
                <a:spcPct val="120000"/>
              </a:lnSpc>
              <a:spcBef>
                <a:spcPct val="0"/>
              </a:spcBef>
              <a:defRPr/>
            </a:pPr>
            <a:r>
              <a:rPr lang="en-GB" altLang="en-US" sz="1600" dirty="0" smtClean="0">
                <a:solidFill>
                  <a:srgbClr val="9A0000"/>
                </a:solidFill>
                <a:latin typeface="XCCW Joined 1a" pitchFamily="66" charset="0"/>
              </a:rPr>
              <a:t>Please can you </a:t>
            </a:r>
            <a:r>
              <a:rPr lang="en-GB" altLang="en-US" sz="1600" b="1" dirty="0" smtClean="0">
                <a:solidFill>
                  <a:srgbClr val="9A0000"/>
                </a:solidFill>
                <a:latin typeface="XCCW Joined 1a" pitchFamily="66" charset="0"/>
              </a:rPr>
              <a:t>check your child for head lice (nits) </a:t>
            </a:r>
            <a:r>
              <a:rPr lang="en-GB" altLang="en-US" sz="1600" dirty="0" smtClean="0">
                <a:solidFill>
                  <a:srgbClr val="9A0000"/>
                </a:solidFill>
                <a:latin typeface="XCCW Joined 1a" pitchFamily="66" charset="0"/>
              </a:rPr>
              <a:t>on a weekly basis.  Catching head lice is very common among young children and can be easily treated using products purchased from your local chemist. Ways to try to </a:t>
            </a:r>
            <a:r>
              <a:rPr lang="en-GB" altLang="en-US" sz="1600" b="1" dirty="0" smtClean="0">
                <a:solidFill>
                  <a:srgbClr val="9A0000"/>
                </a:solidFill>
                <a:latin typeface="XCCW Joined 1a" pitchFamily="66" charset="0"/>
              </a:rPr>
              <a:t>avoid catching them </a:t>
            </a:r>
            <a:r>
              <a:rPr lang="en-GB" altLang="en-US" sz="1600" dirty="0" smtClean="0">
                <a:solidFill>
                  <a:srgbClr val="9A0000"/>
                </a:solidFill>
                <a:latin typeface="XCCW Joined 1a" pitchFamily="66" charset="0"/>
              </a:rPr>
              <a:t>–</a:t>
            </a:r>
            <a:r>
              <a:rPr lang="en-GB" altLang="en-US" sz="1600" b="1" dirty="0" smtClean="0">
                <a:solidFill>
                  <a:srgbClr val="9A0000"/>
                </a:solidFill>
                <a:latin typeface="XCCW Joined 1a" pitchFamily="66" charset="0"/>
              </a:rPr>
              <a:t>Tying back long hair </a:t>
            </a:r>
            <a:r>
              <a:rPr lang="en-GB" altLang="en-US" sz="1600" dirty="0" smtClean="0">
                <a:solidFill>
                  <a:srgbClr val="9A0000"/>
                </a:solidFill>
                <a:latin typeface="XCCW Joined 1a" pitchFamily="66" charset="0"/>
              </a:rPr>
              <a:t>where possible.. Should your child contract head lice it is recommended the whole family are treated to prevent them spreading.</a:t>
            </a:r>
          </a:p>
          <a:p>
            <a:pPr eaLnBrk="1" hangingPunct="1">
              <a:lnSpc>
                <a:spcPct val="120000"/>
              </a:lnSpc>
              <a:spcBef>
                <a:spcPct val="0"/>
              </a:spcBef>
              <a:buFont typeface="Wingdings 2" panose="05020102010507070707" pitchFamily="18" charset="2"/>
              <a:buChar char=""/>
              <a:defRPr/>
            </a:pPr>
            <a:endParaRPr lang="en-GB" altLang="en-US" sz="1600" dirty="0" smtClean="0">
              <a:solidFill>
                <a:srgbClr val="9A0000"/>
              </a:solidFill>
              <a:latin typeface="XCCW Joined 1a" pitchFamily="66" charset="0"/>
            </a:endParaRPr>
          </a:p>
          <a:p>
            <a:pPr marL="285750" indent="-285750" eaLnBrk="1" hangingPunct="1">
              <a:lnSpc>
                <a:spcPct val="120000"/>
              </a:lnSpc>
              <a:spcBef>
                <a:spcPct val="0"/>
              </a:spcBef>
              <a:defRPr/>
            </a:pPr>
            <a:r>
              <a:rPr lang="en-GB" altLang="en-US" sz="1600" dirty="0" smtClean="0">
                <a:solidFill>
                  <a:srgbClr val="9A0000"/>
                </a:solidFill>
                <a:latin typeface="XCCW Joined 1a" pitchFamily="66" charset="0"/>
              </a:rPr>
              <a:t>All children MUST take </a:t>
            </a:r>
            <a:r>
              <a:rPr lang="en-GB" altLang="en-US" sz="1600" b="1" dirty="0" smtClean="0">
                <a:solidFill>
                  <a:srgbClr val="9A0000"/>
                </a:solidFill>
                <a:latin typeface="XCCW Joined 1a" pitchFamily="66" charset="0"/>
              </a:rPr>
              <a:t>earrings out for P.E</a:t>
            </a:r>
            <a:r>
              <a:rPr lang="en-GB" altLang="en-US" sz="1600" dirty="0" smtClean="0">
                <a:solidFill>
                  <a:srgbClr val="9A0000"/>
                </a:solidFill>
                <a:latin typeface="XCCW Joined 1a" pitchFamily="66" charset="0"/>
              </a:rPr>
              <a:t>. </a:t>
            </a:r>
            <a:r>
              <a:rPr lang="en-GB" altLang="en-US" sz="1600" dirty="0" smtClean="0">
                <a:solidFill>
                  <a:srgbClr val="9A0000"/>
                </a:solidFill>
                <a:latin typeface="XCCW Joined 1a" pitchFamily="66" charset="0"/>
              </a:rPr>
              <a:t>lessons and long hair should be tied back at all times. </a:t>
            </a:r>
            <a:r>
              <a:rPr lang="en-GB" altLang="en-US" sz="1600" dirty="0" smtClean="0">
                <a:solidFill>
                  <a:srgbClr val="9A0000"/>
                </a:solidFill>
                <a:latin typeface="XCCW Joined 1a" pitchFamily="66" charset="0"/>
              </a:rPr>
              <a:t>S</a:t>
            </a:r>
            <a:r>
              <a:rPr lang="en-US" altLang="en-US" sz="1600" dirty="0" err="1" smtClean="0">
                <a:solidFill>
                  <a:srgbClr val="9A0000"/>
                </a:solidFill>
                <a:latin typeface="XCCW Joined 1a" pitchFamily="66" charset="0"/>
              </a:rPr>
              <a:t>taff</a:t>
            </a:r>
            <a:r>
              <a:rPr lang="en-US" altLang="en-US" sz="1600" dirty="0" smtClean="0">
                <a:solidFill>
                  <a:srgbClr val="9A0000"/>
                </a:solidFill>
                <a:latin typeface="XCCW Joined 1a" pitchFamily="66" charset="0"/>
              </a:rPr>
              <a:t> </a:t>
            </a:r>
            <a:r>
              <a:rPr lang="en-US" altLang="en-US" sz="1600" dirty="0" smtClean="0">
                <a:solidFill>
                  <a:srgbClr val="9A0000"/>
                </a:solidFill>
                <a:latin typeface="XCCW Joined 1a" pitchFamily="66" charset="0"/>
              </a:rPr>
              <a:t>are not permitted to help children remove earrings. </a:t>
            </a:r>
            <a:r>
              <a:rPr lang="en-US" altLang="en-US" sz="1600" dirty="0" smtClean="0">
                <a:solidFill>
                  <a:srgbClr val="9A0000"/>
                </a:solidFill>
                <a:latin typeface="XCCW Joined 1a" pitchFamily="66" charset="0"/>
              </a:rPr>
              <a:t>Should you be thinking about having your </a:t>
            </a:r>
            <a:r>
              <a:rPr lang="en-US" altLang="en-US" sz="1600" b="1" dirty="0" smtClean="0">
                <a:solidFill>
                  <a:srgbClr val="9A0000"/>
                </a:solidFill>
                <a:latin typeface="XCCW Joined 1a" pitchFamily="66" charset="0"/>
              </a:rPr>
              <a:t>child’s ears pierced</a:t>
            </a:r>
            <a:r>
              <a:rPr lang="en-US" altLang="en-US" sz="1600" dirty="0" smtClean="0">
                <a:solidFill>
                  <a:srgbClr val="9A0000"/>
                </a:solidFill>
                <a:latin typeface="XCCW Joined 1a" pitchFamily="66" charset="0"/>
              </a:rPr>
              <a:t>, it is recommended you do this </a:t>
            </a:r>
            <a:r>
              <a:rPr lang="en-US" altLang="en-US" sz="1600" b="1" dirty="0" smtClean="0">
                <a:solidFill>
                  <a:srgbClr val="9A0000"/>
                </a:solidFill>
                <a:latin typeface="XCCW Joined 1a" pitchFamily="66" charset="0"/>
              </a:rPr>
              <a:t>over the summer holidays</a:t>
            </a:r>
            <a:r>
              <a:rPr lang="en-US" altLang="en-US" sz="1600" dirty="0" smtClean="0">
                <a:solidFill>
                  <a:srgbClr val="9A0000"/>
                </a:solidFill>
                <a:latin typeface="XCCW Joined 1a" pitchFamily="66" charset="0"/>
              </a:rPr>
              <a:t> so that they may be removed easily when they return to school in September.</a:t>
            </a:r>
          </a:p>
          <a:p>
            <a:pPr marL="285750" indent="-285750" eaLnBrk="1" hangingPunct="1">
              <a:lnSpc>
                <a:spcPct val="120000"/>
              </a:lnSpc>
              <a:spcBef>
                <a:spcPct val="0"/>
              </a:spcBef>
              <a:defRPr/>
            </a:pPr>
            <a:endParaRPr lang="en-US" altLang="en-US" sz="1600" dirty="0" smtClean="0">
              <a:solidFill>
                <a:srgbClr val="9A0000"/>
              </a:solidFill>
              <a:latin typeface="XCCW Joined 1a" pitchFamily="66" charset="0"/>
            </a:endParaRPr>
          </a:p>
          <a:p>
            <a:pPr marL="285750" indent="-285750" eaLnBrk="1" hangingPunct="1">
              <a:lnSpc>
                <a:spcPct val="120000"/>
              </a:lnSpc>
              <a:spcBef>
                <a:spcPct val="0"/>
              </a:spcBef>
              <a:defRPr/>
            </a:pPr>
            <a:r>
              <a:rPr lang="en-GB" altLang="en-US" sz="1600" dirty="0" smtClean="0">
                <a:solidFill>
                  <a:srgbClr val="9A0000"/>
                </a:solidFill>
                <a:latin typeface="XCCW Joined 1a" pitchFamily="66" charset="0"/>
              </a:rPr>
              <a:t>         P.E</a:t>
            </a:r>
            <a:r>
              <a:rPr lang="en-GB" altLang="en-US" sz="1600" dirty="0" smtClean="0">
                <a:solidFill>
                  <a:srgbClr val="9A0000"/>
                </a:solidFill>
                <a:latin typeface="XCCW Joined 1a" pitchFamily="66" charset="0"/>
              </a:rPr>
              <a:t>. is part of the National Curriculum and </a:t>
            </a:r>
            <a:r>
              <a:rPr lang="en-GB" altLang="en-US" sz="1600" b="1" dirty="0" smtClean="0">
                <a:solidFill>
                  <a:srgbClr val="9A0000"/>
                </a:solidFill>
                <a:latin typeface="XCCW Joined 1a" pitchFamily="66" charset="0"/>
              </a:rPr>
              <a:t>ALL</a:t>
            </a:r>
          </a:p>
          <a:p>
            <a:pPr marL="285750" indent="-285750" eaLnBrk="1" hangingPunct="1">
              <a:lnSpc>
                <a:spcPct val="120000"/>
              </a:lnSpc>
              <a:spcBef>
                <a:spcPct val="0"/>
              </a:spcBef>
              <a:defRPr/>
            </a:pPr>
            <a:r>
              <a:rPr lang="en-GB" altLang="en-US" sz="1600" dirty="0">
                <a:solidFill>
                  <a:srgbClr val="9A0000"/>
                </a:solidFill>
                <a:latin typeface="XCCW Joined 1a" pitchFamily="66" charset="0"/>
              </a:rPr>
              <a:t> </a:t>
            </a:r>
            <a:r>
              <a:rPr lang="en-GB" altLang="en-US" sz="1600" dirty="0" smtClean="0">
                <a:solidFill>
                  <a:srgbClr val="9A0000"/>
                </a:solidFill>
                <a:latin typeface="XCCW Joined 1a" pitchFamily="66" charset="0"/>
              </a:rPr>
              <a:t>        </a:t>
            </a:r>
            <a:r>
              <a:rPr lang="en-GB" altLang="en-US" sz="1600" dirty="0" smtClean="0">
                <a:solidFill>
                  <a:srgbClr val="9A0000"/>
                </a:solidFill>
                <a:latin typeface="XCCW Joined 1a" pitchFamily="66" charset="0"/>
              </a:rPr>
              <a:t>children must </a:t>
            </a:r>
            <a:r>
              <a:rPr lang="en-GB" altLang="en-US" sz="1600" dirty="0" smtClean="0">
                <a:solidFill>
                  <a:srgbClr val="9A0000"/>
                </a:solidFill>
                <a:latin typeface="XCCW Joined 1a" pitchFamily="66" charset="0"/>
              </a:rPr>
              <a:t>participate. A </a:t>
            </a:r>
            <a:r>
              <a:rPr lang="en-GB" altLang="en-US" sz="1600" dirty="0" smtClean="0">
                <a:solidFill>
                  <a:srgbClr val="9A0000"/>
                </a:solidFill>
                <a:latin typeface="XCCW Joined 1a" pitchFamily="66" charset="0"/>
              </a:rPr>
              <a:t>Doctor’s letter is </a:t>
            </a:r>
            <a:r>
              <a:rPr lang="en-GB" altLang="en-US" sz="1600" dirty="0" smtClean="0">
                <a:solidFill>
                  <a:srgbClr val="9A0000"/>
                </a:solidFill>
                <a:latin typeface="XCCW Joined 1a" pitchFamily="66" charset="0"/>
              </a:rPr>
              <a:t>required</a:t>
            </a:r>
          </a:p>
          <a:p>
            <a:pPr marL="285750" indent="-285750" eaLnBrk="1" hangingPunct="1">
              <a:lnSpc>
                <a:spcPct val="120000"/>
              </a:lnSpc>
              <a:spcBef>
                <a:spcPct val="0"/>
              </a:spcBef>
              <a:defRPr/>
            </a:pPr>
            <a:r>
              <a:rPr lang="en-GB" altLang="en-US" sz="1600" dirty="0">
                <a:solidFill>
                  <a:srgbClr val="9A0000"/>
                </a:solidFill>
                <a:latin typeface="XCCW Joined 1a" pitchFamily="66" charset="0"/>
              </a:rPr>
              <a:t> </a:t>
            </a:r>
            <a:r>
              <a:rPr lang="en-GB" altLang="en-US" sz="1600" dirty="0" smtClean="0">
                <a:solidFill>
                  <a:srgbClr val="9A0000"/>
                </a:solidFill>
                <a:latin typeface="XCCW Joined 1a" pitchFamily="66" charset="0"/>
              </a:rPr>
              <a:t>        </a:t>
            </a:r>
            <a:r>
              <a:rPr lang="en-GB" altLang="en-US" sz="1600" dirty="0" smtClean="0">
                <a:solidFill>
                  <a:srgbClr val="9A0000"/>
                </a:solidFill>
                <a:latin typeface="XCCW Joined 1a" pitchFamily="66" charset="0"/>
              </a:rPr>
              <a:t>for exclusion from P.E. </a:t>
            </a:r>
          </a:p>
        </p:txBody>
      </p:sp>
      <p:sp>
        <p:nvSpPr>
          <p:cNvPr id="4" name="Title 1"/>
          <p:cNvSpPr txBox="1">
            <a:spLocks noChangeArrowheads="1"/>
          </p:cNvSpPr>
          <p:nvPr/>
        </p:nvSpPr>
        <p:spPr>
          <a:xfrm>
            <a:off x="593725" y="355600"/>
            <a:ext cx="7886700" cy="996950"/>
          </a:xfrm>
          <a:prstGeom prst="rect">
            <a:avLst/>
          </a:prstGeom>
        </p:spPr>
        <p:txBody>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cs typeface="Arial" charset="0"/>
              </a:defRPr>
            </a:lvl2pPr>
            <a:lvl3pPr algn="ctr" rtl="0" eaLnBrk="0" fontAlgn="base" hangingPunct="0">
              <a:spcBef>
                <a:spcPct val="0"/>
              </a:spcBef>
              <a:spcAft>
                <a:spcPct val="0"/>
              </a:spcAft>
              <a:defRPr sz="4400">
                <a:solidFill>
                  <a:schemeClr val="tx1"/>
                </a:solidFill>
                <a:latin typeface="Comic Sans MS" pitchFamily="66" charset="0"/>
                <a:cs typeface="Arial" charset="0"/>
              </a:defRPr>
            </a:lvl3pPr>
            <a:lvl4pPr algn="ctr" rtl="0" eaLnBrk="0" fontAlgn="base" hangingPunct="0">
              <a:spcBef>
                <a:spcPct val="0"/>
              </a:spcBef>
              <a:spcAft>
                <a:spcPct val="0"/>
              </a:spcAft>
              <a:defRPr sz="4400">
                <a:solidFill>
                  <a:schemeClr val="tx1"/>
                </a:solidFill>
                <a:latin typeface="Comic Sans MS" pitchFamily="66" charset="0"/>
                <a:cs typeface="Arial" charset="0"/>
              </a:defRPr>
            </a:lvl4pPr>
            <a:lvl5pPr algn="ctr" rtl="0" eaLnBrk="0" fontAlgn="base" hangingPunct="0">
              <a:spcBef>
                <a:spcPct val="0"/>
              </a:spcBef>
              <a:spcAft>
                <a:spcPct val="0"/>
              </a:spcAft>
              <a:defRPr sz="4400">
                <a:solidFill>
                  <a:schemeClr val="tx1"/>
                </a:solidFill>
                <a:latin typeface="Comic Sans MS" pitchFamily="66" charset="0"/>
                <a:cs typeface="Arial" charset="0"/>
              </a:defRPr>
            </a:lvl5pPr>
            <a:lvl6pPr marL="457200" algn="ctr" rtl="0" fontAlgn="base">
              <a:spcBef>
                <a:spcPct val="0"/>
              </a:spcBef>
              <a:spcAft>
                <a:spcPct val="0"/>
              </a:spcAft>
              <a:defRPr sz="4400">
                <a:solidFill>
                  <a:schemeClr val="tx1"/>
                </a:solidFill>
                <a:latin typeface="Comic Sans MS" pitchFamily="66" charset="0"/>
                <a:cs typeface="Arial" charset="0"/>
              </a:defRPr>
            </a:lvl6pPr>
            <a:lvl7pPr marL="914400" algn="ctr" rtl="0" fontAlgn="base">
              <a:spcBef>
                <a:spcPct val="0"/>
              </a:spcBef>
              <a:spcAft>
                <a:spcPct val="0"/>
              </a:spcAft>
              <a:defRPr sz="4400">
                <a:solidFill>
                  <a:schemeClr val="tx1"/>
                </a:solidFill>
                <a:latin typeface="Comic Sans MS" pitchFamily="66" charset="0"/>
                <a:cs typeface="Arial" charset="0"/>
              </a:defRPr>
            </a:lvl7pPr>
            <a:lvl8pPr marL="1371600" algn="ctr" rtl="0" fontAlgn="base">
              <a:spcBef>
                <a:spcPct val="0"/>
              </a:spcBef>
              <a:spcAft>
                <a:spcPct val="0"/>
              </a:spcAft>
              <a:defRPr sz="4400">
                <a:solidFill>
                  <a:schemeClr val="tx1"/>
                </a:solidFill>
                <a:latin typeface="Comic Sans MS" pitchFamily="66" charset="0"/>
                <a:cs typeface="Arial" charset="0"/>
              </a:defRPr>
            </a:lvl8pPr>
            <a:lvl9pPr marL="1828800" algn="ctr" rtl="0" fontAlgn="base">
              <a:spcBef>
                <a:spcPct val="0"/>
              </a:spcBef>
              <a:spcAft>
                <a:spcPct val="0"/>
              </a:spcAft>
              <a:defRPr sz="4400">
                <a:solidFill>
                  <a:schemeClr val="tx1"/>
                </a:solidFill>
                <a:latin typeface="Comic Sans MS" pitchFamily="66" charset="0"/>
                <a:cs typeface="Arial" charset="0"/>
              </a:defRPr>
            </a:lvl9pPr>
          </a:lstStyle>
          <a:p>
            <a:pPr eaLnBrk="1" hangingPunct="1">
              <a:defRPr/>
            </a:pPr>
            <a:r>
              <a:rPr lang="en-GB" altLang="en-US" sz="3600" b="1" u="sng" kern="0" dirty="0" smtClean="0">
                <a:solidFill>
                  <a:srgbClr val="00B200"/>
                </a:solidFill>
                <a:latin typeface="XCCW Joined 1a" panose="03050602040000000000" pitchFamily="66" charset="0"/>
              </a:rPr>
              <a:t>Health and Safety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288" y="193675"/>
            <a:ext cx="8229600" cy="1223963"/>
          </a:xfrm>
        </p:spPr>
        <p:txBody>
          <a:bodyPr/>
          <a:lstStyle/>
          <a:p>
            <a:pPr eaLnBrk="1" hangingPunct="1"/>
            <a:r>
              <a:rPr lang="en-GB" altLang="en-US" sz="4000" dirty="0" smtClean="0">
                <a:solidFill>
                  <a:srgbClr val="92D050"/>
                </a:solidFill>
                <a:latin typeface="Kristen ITC" panose="03050502040202030202" pitchFamily="66" charset="0"/>
              </a:rPr>
              <a:t/>
            </a:r>
            <a:br>
              <a:rPr lang="en-GB" altLang="en-US" sz="4000" dirty="0" smtClean="0">
                <a:solidFill>
                  <a:srgbClr val="92D050"/>
                </a:solidFill>
                <a:latin typeface="Kristen ITC" panose="03050502040202030202" pitchFamily="66" charset="0"/>
              </a:rPr>
            </a:br>
            <a:r>
              <a:rPr lang="en-GB" altLang="en-US" dirty="0" smtClean="0">
                <a:solidFill>
                  <a:srgbClr val="00B050"/>
                </a:solidFill>
                <a:latin typeface="XCCW Joined 1a" panose="03050602040000000000" pitchFamily="66" charset="0"/>
              </a:rPr>
              <a:t>Helpers</a:t>
            </a:r>
            <a:r>
              <a:rPr lang="en-GB" altLang="en-US" sz="4000" dirty="0" smtClean="0">
                <a:solidFill>
                  <a:srgbClr val="00B050"/>
                </a:solidFill>
                <a:latin typeface="XCCW Joined 1a" panose="03050602040000000000" pitchFamily="66" charset="0"/>
              </a:rPr>
              <a:t> </a:t>
            </a:r>
            <a:br>
              <a:rPr lang="en-GB" altLang="en-US" sz="4000" dirty="0" smtClean="0">
                <a:solidFill>
                  <a:srgbClr val="00B050"/>
                </a:solidFill>
                <a:latin typeface="XCCW Joined 1a" panose="03050602040000000000" pitchFamily="66" charset="0"/>
              </a:rPr>
            </a:br>
            <a:endParaRPr lang="en-US" altLang="en-US" sz="4000" dirty="0" smtClean="0">
              <a:solidFill>
                <a:srgbClr val="00B050"/>
              </a:solidFill>
              <a:latin typeface="XCCW Joined 1a" panose="03050602040000000000" pitchFamily="66" charset="0"/>
            </a:endParaRPr>
          </a:p>
        </p:txBody>
      </p:sp>
      <p:sp>
        <p:nvSpPr>
          <p:cNvPr id="17411" name="Rectangle 3"/>
          <p:cNvSpPr>
            <a:spLocks noGrp="1" noChangeArrowheads="1"/>
          </p:cNvSpPr>
          <p:nvPr>
            <p:ph type="body" idx="1"/>
          </p:nvPr>
        </p:nvSpPr>
        <p:spPr>
          <a:xfrm>
            <a:off x="323850" y="1701801"/>
            <a:ext cx="8229600" cy="3815432"/>
          </a:xfrm>
          <a:solidFill>
            <a:srgbClr val="D7E3FD"/>
          </a:solidFill>
        </p:spPr>
        <p:txBody>
          <a:bodyPr/>
          <a:lstStyle/>
          <a:p>
            <a:pPr eaLnBrk="1" hangingPunct="1">
              <a:buFont typeface="Wingdings" panose="05000000000000000000" pitchFamily="2" charset="2"/>
              <a:buNone/>
            </a:pPr>
            <a:r>
              <a:rPr lang="en-GB" altLang="en-US" sz="2800" dirty="0" smtClean="0"/>
              <a:t>	</a:t>
            </a:r>
            <a:endParaRPr lang="en-US" altLang="en-US" dirty="0" smtClean="0">
              <a:latin typeface="Kristen ITC" panose="03050502040202030202" pitchFamily="66" charset="0"/>
            </a:endParaRPr>
          </a:p>
        </p:txBody>
      </p:sp>
      <p:sp>
        <p:nvSpPr>
          <p:cNvPr id="17412" name="Text Box 5"/>
          <p:cNvSpPr txBox="1">
            <a:spLocks noChangeArrowheads="1"/>
          </p:cNvSpPr>
          <p:nvPr/>
        </p:nvSpPr>
        <p:spPr bwMode="auto">
          <a:xfrm>
            <a:off x="1619250" y="804863"/>
            <a:ext cx="6049963"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3600" dirty="0">
                <a:solidFill>
                  <a:srgbClr val="7F0000"/>
                </a:solidFill>
                <a:latin typeface="XCCW Joined 1a" panose="03050602040000000000" pitchFamily="66" charset="0"/>
              </a:rPr>
              <a:t>All help much appreciated! </a:t>
            </a:r>
          </a:p>
          <a:p>
            <a:pPr eaLnBrk="1" hangingPunct="1">
              <a:spcBef>
                <a:spcPct val="50000"/>
              </a:spcBef>
            </a:pPr>
            <a:endParaRPr lang="en-GB" altLang="en-US" sz="1100" dirty="0">
              <a:solidFill>
                <a:srgbClr val="7F0000"/>
              </a:solidFill>
              <a:latin typeface="XCCW Joined 1a" panose="03050602040000000000" pitchFamily="66" charset="0"/>
            </a:endParaRPr>
          </a:p>
          <a:p>
            <a:pPr eaLnBrk="1" hangingPunct="1">
              <a:spcBef>
                <a:spcPct val="50000"/>
              </a:spcBef>
            </a:pPr>
            <a:r>
              <a:rPr lang="en-GB" altLang="en-US" sz="2000" dirty="0">
                <a:solidFill>
                  <a:srgbClr val="7F0000"/>
                </a:solidFill>
                <a:latin typeface="XCCW Joined 1a" panose="03050602040000000000" pitchFamily="66" charset="0"/>
              </a:rPr>
              <a:t>Reading</a:t>
            </a:r>
          </a:p>
          <a:p>
            <a:pPr eaLnBrk="1" hangingPunct="1">
              <a:spcBef>
                <a:spcPct val="50000"/>
              </a:spcBef>
            </a:pPr>
            <a:endParaRPr lang="en-GB" altLang="en-US" sz="700" dirty="0">
              <a:solidFill>
                <a:srgbClr val="7F0000"/>
              </a:solidFill>
              <a:latin typeface="XCCW Joined 1a" panose="03050602040000000000" pitchFamily="66" charset="0"/>
            </a:endParaRPr>
          </a:p>
          <a:p>
            <a:pPr eaLnBrk="1" hangingPunct="1">
              <a:spcBef>
                <a:spcPct val="50000"/>
              </a:spcBef>
            </a:pPr>
            <a:r>
              <a:rPr lang="en-US" altLang="en-US" sz="2000" dirty="0">
                <a:solidFill>
                  <a:srgbClr val="7F0000"/>
                </a:solidFill>
                <a:latin typeface="XCCW Joined 1a" panose="03050602040000000000" pitchFamily="66" charset="0"/>
              </a:rPr>
              <a:t>Craft Activities</a:t>
            </a:r>
            <a:endParaRPr lang="en-GB" altLang="en-US" sz="2000" dirty="0">
              <a:solidFill>
                <a:srgbClr val="7F0000"/>
              </a:solidFill>
              <a:latin typeface="XCCW Joined 1a" panose="03050602040000000000" pitchFamily="66" charset="0"/>
            </a:endParaRPr>
          </a:p>
          <a:p>
            <a:pPr eaLnBrk="1" hangingPunct="1">
              <a:spcBef>
                <a:spcPct val="50000"/>
              </a:spcBef>
            </a:pPr>
            <a:endParaRPr lang="en-GB" altLang="en-US" sz="700" dirty="0">
              <a:solidFill>
                <a:srgbClr val="7F0000"/>
              </a:solidFill>
              <a:latin typeface="XCCW Joined 1a" panose="03050602040000000000" pitchFamily="66" charset="0"/>
            </a:endParaRPr>
          </a:p>
          <a:p>
            <a:pPr eaLnBrk="1" hangingPunct="1">
              <a:spcBef>
                <a:spcPct val="50000"/>
              </a:spcBef>
            </a:pPr>
            <a:r>
              <a:rPr lang="en-GB" altLang="en-US" sz="2000" dirty="0">
                <a:solidFill>
                  <a:srgbClr val="7F0000"/>
                </a:solidFill>
                <a:latin typeface="XCCW Joined 1a" panose="03050602040000000000" pitchFamily="66" charset="0"/>
              </a:rPr>
              <a:t>Forest Schools</a:t>
            </a:r>
          </a:p>
          <a:p>
            <a:pPr eaLnBrk="1" hangingPunct="1">
              <a:spcBef>
                <a:spcPct val="50000"/>
              </a:spcBef>
            </a:pPr>
            <a:endParaRPr lang="en-GB" altLang="en-US" sz="700" dirty="0">
              <a:solidFill>
                <a:srgbClr val="7F0000"/>
              </a:solidFill>
              <a:latin typeface="XCCW Joined 1a" panose="03050602040000000000" pitchFamily="66" charset="0"/>
            </a:endParaRPr>
          </a:p>
          <a:p>
            <a:pPr eaLnBrk="1" hangingPunct="1">
              <a:spcBef>
                <a:spcPct val="50000"/>
              </a:spcBef>
            </a:pPr>
            <a:r>
              <a:rPr lang="en-GB" altLang="en-US" sz="2000" dirty="0">
                <a:solidFill>
                  <a:srgbClr val="7F0000"/>
                </a:solidFill>
                <a:latin typeface="XCCW Joined 1a" panose="03050602040000000000" pitchFamily="66" charset="0"/>
              </a:rPr>
              <a:t>Weeding the garden!</a:t>
            </a:r>
          </a:p>
          <a:p>
            <a:pPr eaLnBrk="1" hangingPunct="1">
              <a:spcBef>
                <a:spcPct val="50000"/>
              </a:spcBef>
            </a:pPr>
            <a:endParaRPr lang="en-GB" altLang="en-US" sz="700" dirty="0">
              <a:solidFill>
                <a:srgbClr val="7F0000"/>
              </a:solidFill>
              <a:latin typeface="XCCW Joined 1a" panose="03050602040000000000" pitchFamily="66" charset="0"/>
            </a:endParaRPr>
          </a:p>
          <a:p>
            <a:pPr eaLnBrk="1" hangingPunct="1">
              <a:spcBef>
                <a:spcPct val="50000"/>
              </a:spcBef>
            </a:pPr>
            <a:r>
              <a:rPr lang="en-GB" altLang="en-US" sz="2000" dirty="0">
                <a:solidFill>
                  <a:srgbClr val="7F0000"/>
                </a:solidFill>
                <a:latin typeface="XCCW Joined 1a" panose="03050602040000000000" pitchFamily="66" charset="0"/>
              </a:rPr>
              <a:t>Walks around the village.</a:t>
            </a:r>
            <a:endParaRPr lang="en-US" altLang="en-US" sz="2000" dirty="0">
              <a:solidFill>
                <a:srgbClr val="7F0000"/>
              </a:solidFill>
              <a:latin typeface="XCCW Joined 1a" panose="03050602040000000000" pitchFamily="66" charset="0"/>
            </a:endParaRPr>
          </a:p>
        </p:txBody>
      </p:sp>
      <p:pic>
        <p:nvPicPr>
          <p:cNvPr id="17413" name="Picture 7" descr="illustration of Happy emoticon giving thumb up. Download a Free Preview or  High Quality Adobe Illustrator Ai, … | Smiley emoji, Emoticon feliz,  Emoticons engraçados"/>
          <p:cNvPicPr>
            <a:picLocks noChangeAspect="1" noChangeArrowheads="1"/>
          </p:cNvPicPr>
          <p:nvPr/>
        </p:nvPicPr>
        <p:blipFill>
          <a:blip r:embed="rId2">
            <a:extLst>
              <a:ext uri="{28A0092B-C50C-407E-A947-70E740481C1C}">
                <a14:useLocalDpi xmlns:a14="http://schemas.microsoft.com/office/drawing/2010/main" val="0"/>
              </a:ext>
            </a:extLst>
          </a:blip>
          <a:srcRect b="9554"/>
          <a:stretch>
            <a:fillRect/>
          </a:stretch>
        </p:blipFill>
        <p:spPr bwMode="auto">
          <a:xfrm>
            <a:off x="5602288" y="1990725"/>
            <a:ext cx="258127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95325" y="404813"/>
            <a:ext cx="6870700" cy="1600200"/>
          </a:xfrm>
        </p:spPr>
        <p:txBody>
          <a:bodyPr/>
          <a:lstStyle/>
          <a:p>
            <a:pPr algn="l" eaLnBrk="1" hangingPunct="1"/>
            <a:r>
              <a:rPr lang="en-GB" altLang="en-US" smtClean="0">
                <a:solidFill>
                  <a:schemeClr val="hlink"/>
                </a:solidFill>
                <a:latin typeface="XCCW Joined 1a" panose="03050602040000000000" pitchFamily="66" charset="0"/>
              </a:rPr>
              <a:t>Any Questions?</a:t>
            </a:r>
          </a:p>
        </p:txBody>
      </p:sp>
      <p:sp>
        <p:nvSpPr>
          <p:cNvPr id="13315" name="Rectangle 3"/>
          <p:cNvSpPr>
            <a:spLocks noGrp="1" noChangeArrowheads="1"/>
          </p:cNvSpPr>
          <p:nvPr>
            <p:ph type="body" sz="half" idx="1"/>
          </p:nvPr>
        </p:nvSpPr>
        <p:spPr>
          <a:xfrm>
            <a:off x="695325" y="2349500"/>
            <a:ext cx="7702550" cy="2032000"/>
          </a:xfrm>
        </p:spPr>
        <p:txBody>
          <a:bodyPr/>
          <a:lstStyle/>
          <a:p>
            <a:pPr eaLnBrk="1" hangingPunct="1">
              <a:lnSpc>
                <a:spcPct val="80000"/>
              </a:lnSpc>
              <a:defRPr/>
            </a:pPr>
            <a:r>
              <a:rPr lang="en-GB" altLang="en-US" sz="2400" dirty="0" smtClean="0">
                <a:solidFill>
                  <a:srgbClr val="7F0000"/>
                </a:solidFill>
                <a:latin typeface="XCCW Joined 1a" panose="03050602040000000000" pitchFamily="66" charset="0"/>
              </a:rPr>
              <a:t>If there is anything that you are curious or concerned about, please do email me on our class email address. </a:t>
            </a:r>
          </a:p>
          <a:p>
            <a:pPr marL="0" indent="0" eaLnBrk="1" hangingPunct="1">
              <a:lnSpc>
                <a:spcPct val="80000"/>
              </a:lnSpc>
              <a:buFontTx/>
              <a:buNone/>
              <a:defRPr/>
            </a:pPr>
            <a:endParaRPr lang="en-GB" altLang="en-US" sz="2400" dirty="0" smtClean="0">
              <a:latin typeface="XCCW Joined 1a" panose="03050602040000000000" pitchFamily="66" charset="0"/>
            </a:endParaRPr>
          </a:p>
          <a:p>
            <a:pPr eaLnBrk="1" hangingPunct="1">
              <a:lnSpc>
                <a:spcPct val="80000"/>
              </a:lnSpc>
              <a:defRPr/>
            </a:pPr>
            <a:r>
              <a:rPr lang="en-GB" altLang="en-US" sz="2400" dirty="0" smtClean="0">
                <a:latin typeface="XCCW Joined 1a" panose="03050602040000000000" pitchFamily="66" charset="0"/>
                <a:hlinkClick r:id="rId2"/>
              </a:rPr>
              <a:t>thailand@stmarysprimarypulborough.co.uk</a:t>
            </a:r>
            <a:endParaRPr lang="en-GB" altLang="en-US" sz="2400" dirty="0" smtClean="0">
              <a:latin typeface="XCCW Joined 1a" panose="03050602040000000000" pitchFamily="66" charset="0"/>
            </a:endParaRPr>
          </a:p>
          <a:p>
            <a:pPr eaLnBrk="1" hangingPunct="1">
              <a:lnSpc>
                <a:spcPct val="80000"/>
              </a:lnSpc>
              <a:defRPr/>
            </a:pPr>
            <a:endParaRPr lang="en-GB" altLang="en-US" sz="2400" dirty="0">
              <a:latin typeface="XCCW Joined 1a" panose="03050602040000000000" pitchFamily="66" charset="0"/>
            </a:endParaRPr>
          </a:p>
          <a:p>
            <a:pPr eaLnBrk="1" hangingPunct="1">
              <a:buFontTx/>
              <a:buNone/>
              <a:defRPr/>
            </a:pPr>
            <a:endParaRPr lang="en-GB" altLang="en-US" sz="2400" dirty="0" smtClean="0"/>
          </a:p>
        </p:txBody>
      </p:sp>
      <p:sp>
        <p:nvSpPr>
          <p:cNvPr id="18436" name="TextBox 1"/>
          <p:cNvSpPr txBox="1">
            <a:spLocks noChangeArrowheads="1"/>
          </p:cNvSpPr>
          <p:nvPr/>
        </p:nvSpPr>
        <p:spPr bwMode="auto">
          <a:xfrm>
            <a:off x="2699792" y="4941168"/>
            <a:ext cx="466506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spcBef>
                <a:spcPct val="0"/>
              </a:spcBef>
              <a:buFontTx/>
              <a:buNone/>
            </a:pPr>
            <a:r>
              <a:rPr lang="en-GB" altLang="en-US" sz="2400" dirty="0">
                <a:solidFill>
                  <a:srgbClr val="7F0000"/>
                </a:solidFill>
                <a:latin typeface="XCCW Joined 1a" panose="03050602040000000000" pitchFamily="66" charset="0"/>
              </a:rPr>
              <a:t>Thank you for coming! </a:t>
            </a:r>
          </a:p>
          <a:p>
            <a:pPr>
              <a:spcBef>
                <a:spcPct val="0"/>
              </a:spcBef>
              <a:buFontTx/>
              <a:buNone/>
            </a:pPr>
            <a:r>
              <a:rPr lang="en-GB" altLang="en-US" sz="2400" dirty="0">
                <a:solidFill>
                  <a:srgbClr val="7F0000"/>
                </a:solidFill>
                <a:latin typeface="XCCW Joined 1a" panose="03050602040000000000" pitchFamily="66" charset="0"/>
              </a:rPr>
              <a:t>Lovely to meet you all!</a:t>
            </a:r>
          </a:p>
          <a:p>
            <a:pPr>
              <a:spcBef>
                <a:spcPct val="0"/>
              </a:spcBef>
              <a:buFontTx/>
              <a:buNone/>
            </a:pPr>
            <a:endParaRPr lang="en-GB" altLang="en-US" sz="1800" dirty="0">
              <a:solidFill>
                <a:srgbClr val="7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46125" y="188913"/>
            <a:ext cx="6870700" cy="771525"/>
          </a:xfrm>
        </p:spPr>
        <p:txBody>
          <a:bodyPr/>
          <a:lstStyle/>
          <a:p>
            <a:pPr algn="l" eaLnBrk="1" hangingPunct="1"/>
            <a:r>
              <a:rPr lang="en-GB" altLang="en-US" smtClean="0">
                <a:solidFill>
                  <a:schemeClr val="hlink"/>
                </a:solidFill>
                <a:latin typeface="XCCW Joined 1a" panose="03050602040000000000" pitchFamily="66" charset="0"/>
              </a:rPr>
              <a:t>Dates to Remember</a:t>
            </a:r>
          </a:p>
        </p:txBody>
      </p:sp>
      <p:sp>
        <p:nvSpPr>
          <p:cNvPr id="18435" name="Rectangle 3"/>
          <p:cNvSpPr>
            <a:spLocks noChangeArrowheads="1"/>
          </p:cNvSpPr>
          <p:nvPr/>
        </p:nvSpPr>
        <p:spPr bwMode="auto">
          <a:xfrm>
            <a:off x="746125" y="1052513"/>
            <a:ext cx="7345363"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marL="285750" indent="-285750">
              <a:spcBef>
                <a:spcPct val="0"/>
              </a:spcBef>
              <a:defRPr/>
            </a:pPr>
            <a:r>
              <a:rPr lang="en-GB" altLang="en-US" sz="1800" b="1" dirty="0" smtClean="0">
                <a:solidFill>
                  <a:srgbClr val="7F0000"/>
                </a:solidFill>
                <a:latin typeface="XCCW Joined 1a" panose="03050602040000000000" pitchFamily="66" charset="0"/>
                <a:cs typeface="Times New Roman" panose="02020603050405020304" pitchFamily="18" charset="0"/>
              </a:rPr>
              <a:t>Forest School </a:t>
            </a:r>
            <a:r>
              <a:rPr lang="en-GB" altLang="en-US" sz="1800" dirty="0" smtClean="0">
                <a:solidFill>
                  <a:srgbClr val="7F0000"/>
                </a:solidFill>
                <a:latin typeface="XCCW Joined 1a" pitchFamily="66" charset="0"/>
                <a:cs typeface="Times New Roman" panose="02020603050405020304" pitchFamily="18" charset="0"/>
              </a:rPr>
              <a:t>– all day </a:t>
            </a:r>
            <a:r>
              <a:rPr lang="en-GB" altLang="en-US" sz="1800" u="sng" dirty="0" smtClean="0">
                <a:solidFill>
                  <a:srgbClr val="7F0000"/>
                </a:solidFill>
                <a:latin typeface="XCCW Joined 1a" pitchFamily="66" charset="0"/>
                <a:cs typeface="Times New Roman" panose="02020603050405020304" pitchFamily="18" charset="0"/>
              </a:rPr>
              <a:t>every  other Thursday</a:t>
            </a:r>
            <a:r>
              <a:rPr lang="en-GB" altLang="en-US" sz="1800" dirty="0" smtClean="0">
                <a:solidFill>
                  <a:srgbClr val="7F0000"/>
                </a:solidFill>
                <a:latin typeface="XCCW Joined 1a" pitchFamily="66" charset="0"/>
                <a:cs typeface="Times New Roman" panose="02020603050405020304" pitchFamily="18" charset="0"/>
              </a:rPr>
              <a:t>, for Year 1 pupils only until Christmas.</a:t>
            </a:r>
          </a:p>
          <a:p>
            <a:pPr>
              <a:spcBef>
                <a:spcPct val="0"/>
              </a:spcBef>
              <a:buFontTx/>
              <a:buNone/>
              <a:defRPr/>
            </a:pPr>
            <a:endParaRPr lang="en-GB" altLang="en-US" sz="1800" dirty="0" smtClean="0">
              <a:solidFill>
                <a:srgbClr val="7F0000"/>
              </a:solidFill>
              <a:latin typeface="XCCW Joined 1a" pitchFamily="66" charset="0"/>
              <a:cs typeface="Times New Roman" panose="02020603050405020304" pitchFamily="18" charset="0"/>
            </a:endParaRPr>
          </a:p>
          <a:p>
            <a:pPr>
              <a:defRPr/>
            </a:pPr>
            <a:r>
              <a:rPr lang="en-GB" altLang="en-US" sz="2000" dirty="0" smtClean="0">
                <a:solidFill>
                  <a:srgbClr val="7F0000"/>
                </a:solidFill>
                <a:latin typeface="XCCW Joined 1a" panose="03050602040000000000" pitchFamily="66" charset="0"/>
              </a:rPr>
              <a:t>  </a:t>
            </a:r>
            <a:r>
              <a:rPr lang="en-GB" altLang="en-US" sz="1800" dirty="0" smtClean="0">
                <a:solidFill>
                  <a:srgbClr val="7F0000"/>
                </a:solidFill>
                <a:latin typeface="XCCW Joined 1a" panose="03050602040000000000" pitchFamily="66" charset="0"/>
              </a:rPr>
              <a:t>Six </a:t>
            </a:r>
            <a:r>
              <a:rPr lang="en-GB" altLang="en-US" sz="1800" dirty="0">
                <a:solidFill>
                  <a:srgbClr val="7F0000"/>
                </a:solidFill>
                <a:latin typeface="XCCW Joined 1a" panose="03050602040000000000" pitchFamily="66" charset="0"/>
              </a:rPr>
              <a:t>Weeks in Meeting </a:t>
            </a:r>
            <a:r>
              <a:rPr lang="en-GB" altLang="en-US" sz="1800" dirty="0" smtClean="0">
                <a:solidFill>
                  <a:srgbClr val="7F0000"/>
                </a:solidFill>
                <a:latin typeface="XCCW Joined 1a" panose="03050602040000000000" pitchFamily="66" charset="0"/>
              </a:rPr>
              <a:t>- 9</a:t>
            </a:r>
            <a:r>
              <a:rPr lang="en-GB" altLang="en-US" sz="1800" baseline="30000" dirty="0" smtClean="0">
                <a:solidFill>
                  <a:srgbClr val="7F0000"/>
                </a:solidFill>
                <a:latin typeface="XCCW Joined 1a" panose="03050602040000000000" pitchFamily="66" charset="0"/>
              </a:rPr>
              <a:t>th</a:t>
            </a:r>
            <a:r>
              <a:rPr lang="en-GB" altLang="en-US" sz="1800" dirty="0" smtClean="0">
                <a:solidFill>
                  <a:srgbClr val="7F0000"/>
                </a:solidFill>
                <a:latin typeface="XCCW Joined 1a" panose="03050602040000000000" pitchFamily="66" charset="0"/>
              </a:rPr>
              <a:t> </a:t>
            </a:r>
            <a:r>
              <a:rPr lang="en-GB" altLang="en-US" sz="1800" dirty="0" smtClean="0">
                <a:solidFill>
                  <a:srgbClr val="7F0000"/>
                </a:solidFill>
                <a:latin typeface="XCCW Joined 1a" panose="03050602040000000000" pitchFamily="66" charset="0"/>
              </a:rPr>
              <a:t>October </a:t>
            </a:r>
            <a:endParaRPr lang="en-GB" altLang="en-US" sz="1800" dirty="0" smtClean="0">
              <a:solidFill>
                <a:srgbClr val="7F0000"/>
              </a:solidFill>
              <a:latin typeface="XCCW Joined 1a" panose="03050602040000000000" pitchFamily="66" charset="0"/>
            </a:endParaRPr>
          </a:p>
          <a:p>
            <a:pPr>
              <a:defRPr/>
            </a:pPr>
            <a:r>
              <a:rPr lang="en-GB" altLang="en-US" sz="1800" dirty="0">
                <a:solidFill>
                  <a:srgbClr val="7F0000"/>
                </a:solidFill>
                <a:latin typeface="XCCW Joined 1a" panose="03050602040000000000" pitchFamily="66" charset="0"/>
              </a:rPr>
              <a:t> </a:t>
            </a:r>
            <a:r>
              <a:rPr lang="en-GB" altLang="en-US" sz="1800" dirty="0" smtClean="0">
                <a:solidFill>
                  <a:srgbClr val="7F0000"/>
                </a:solidFill>
                <a:latin typeface="XCCW Joined 1a" panose="03050602040000000000" pitchFamily="66" charset="0"/>
              </a:rPr>
              <a:t>                       (</a:t>
            </a:r>
            <a:r>
              <a:rPr lang="en-GB" altLang="en-US" sz="1800" dirty="0" smtClean="0">
                <a:solidFill>
                  <a:srgbClr val="7F0000"/>
                </a:solidFill>
                <a:latin typeface="XCCW Joined 1a" panose="03050602040000000000" pitchFamily="66" charset="0"/>
              </a:rPr>
              <a:t>EYFS only)</a:t>
            </a:r>
            <a:endParaRPr lang="en-GB" altLang="en-US" sz="1800" dirty="0">
              <a:solidFill>
                <a:srgbClr val="7F0000"/>
              </a:solidFill>
              <a:latin typeface="XCCW Joined 1a" panose="03050602040000000000" pitchFamily="66" charset="0"/>
            </a:endParaRPr>
          </a:p>
          <a:p>
            <a:pPr>
              <a:defRPr/>
            </a:pPr>
            <a:endParaRPr lang="en-GB" altLang="en-US" sz="1800" dirty="0">
              <a:solidFill>
                <a:srgbClr val="7F0000"/>
              </a:solidFill>
              <a:latin typeface="XCCW Joined 1a" panose="03050602040000000000" pitchFamily="66" charset="0"/>
            </a:endParaRPr>
          </a:p>
          <a:p>
            <a:pPr>
              <a:defRPr/>
            </a:pPr>
            <a:r>
              <a:rPr lang="en-GB" altLang="en-US" sz="1800" dirty="0" smtClean="0">
                <a:solidFill>
                  <a:srgbClr val="7F0000"/>
                </a:solidFill>
                <a:latin typeface="XCCW Joined 1a" panose="03050602040000000000" pitchFamily="66" charset="0"/>
              </a:rPr>
              <a:t>  INSET </a:t>
            </a:r>
            <a:r>
              <a:rPr lang="en-GB" altLang="en-US" sz="1800" dirty="0" smtClean="0">
                <a:solidFill>
                  <a:srgbClr val="7F0000"/>
                </a:solidFill>
                <a:latin typeface="XCCW Joined 1a" panose="03050602040000000000" pitchFamily="66" charset="0"/>
              </a:rPr>
              <a:t>- Friday </a:t>
            </a:r>
            <a:r>
              <a:rPr lang="en-GB" altLang="en-US" sz="1800" dirty="0">
                <a:solidFill>
                  <a:srgbClr val="7F0000"/>
                </a:solidFill>
                <a:latin typeface="XCCW Joined 1a" panose="03050602040000000000" pitchFamily="66" charset="0"/>
              </a:rPr>
              <a:t>21</a:t>
            </a:r>
            <a:r>
              <a:rPr lang="en-GB" altLang="en-US" sz="1800" baseline="30000" dirty="0">
                <a:solidFill>
                  <a:srgbClr val="7F0000"/>
                </a:solidFill>
                <a:latin typeface="XCCW Joined 1a" panose="03050602040000000000" pitchFamily="66" charset="0"/>
              </a:rPr>
              <a:t>st</a:t>
            </a:r>
            <a:r>
              <a:rPr lang="en-GB" altLang="en-US" sz="1800" dirty="0">
                <a:solidFill>
                  <a:srgbClr val="7F0000"/>
                </a:solidFill>
                <a:latin typeface="XCCW Joined 1a" panose="03050602040000000000" pitchFamily="66" charset="0"/>
              </a:rPr>
              <a:t> October</a:t>
            </a:r>
          </a:p>
          <a:p>
            <a:pPr>
              <a:defRPr/>
            </a:pPr>
            <a:endParaRPr lang="en-GB" altLang="en-US" sz="1800" dirty="0">
              <a:solidFill>
                <a:srgbClr val="7F0000"/>
              </a:solidFill>
              <a:latin typeface="XCCW Joined 1a" panose="03050602040000000000" pitchFamily="66" charset="0"/>
            </a:endParaRPr>
          </a:p>
          <a:p>
            <a:pPr>
              <a:defRPr/>
            </a:pPr>
            <a:r>
              <a:rPr lang="en-GB" altLang="en-US" sz="1800" dirty="0" smtClean="0">
                <a:solidFill>
                  <a:srgbClr val="7F0000"/>
                </a:solidFill>
                <a:latin typeface="XCCW Joined 1a" panose="03050602040000000000" pitchFamily="66" charset="0"/>
              </a:rPr>
              <a:t>  Flu </a:t>
            </a:r>
            <a:r>
              <a:rPr lang="en-GB" altLang="en-US" sz="1800" dirty="0">
                <a:solidFill>
                  <a:srgbClr val="7F0000"/>
                </a:solidFill>
                <a:latin typeface="XCCW Joined 1a" panose="03050602040000000000" pitchFamily="66" charset="0"/>
              </a:rPr>
              <a:t>Nasal Spray </a:t>
            </a:r>
            <a:r>
              <a:rPr lang="en-GB" altLang="en-US" sz="1800" dirty="0" smtClean="0">
                <a:solidFill>
                  <a:srgbClr val="7F0000"/>
                </a:solidFill>
                <a:latin typeface="XCCW Joined 1a" panose="03050602040000000000" pitchFamily="66" charset="0"/>
              </a:rPr>
              <a:t>- 5</a:t>
            </a:r>
            <a:r>
              <a:rPr lang="en-GB" altLang="en-US" sz="1800" baseline="30000" dirty="0" smtClean="0">
                <a:solidFill>
                  <a:srgbClr val="7F0000"/>
                </a:solidFill>
                <a:latin typeface="XCCW Joined 1a" panose="03050602040000000000" pitchFamily="66" charset="0"/>
              </a:rPr>
              <a:t>th</a:t>
            </a:r>
            <a:r>
              <a:rPr lang="en-GB" altLang="en-US" sz="1800" dirty="0" smtClean="0">
                <a:solidFill>
                  <a:srgbClr val="7F0000"/>
                </a:solidFill>
                <a:latin typeface="XCCW Joined 1a" panose="03050602040000000000" pitchFamily="66" charset="0"/>
              </a:rPr>
              <a:t> </a:t>
            </a:r>
            <a:r>
              <a:rPr lang="en-GB" altLang="en-US" sz="1800" dirty="0">
                <a:solidFill>
                  <a:srgbClr val="7F0000"/>
                </a:solidFill>
                <a:latin typeface="XCCW Joined 1a" panose="03050602040000000000" pitchFamily="66" charset="0"/>
              </a:rPr>
              <a:t>October– FORMs asap </a:t>
            </a:r>
          </a:p>
          <a:p>
            <a:pPr>
              <a:defRPr/>
            </a:pPr>
            <a:endParaRPr lang="en-GB" altLang="en-US" sz="1800" dirty="0">
              <a:solidFill>
                <a:srgbClr val="7F0000"/>
              </a:solidFill>
              <a:latin typeface="XCCW Joined 1a" panose="03050602040000000000" pitchFamily="66" charset="0"/>
            </a:endParaRPr>
          </a:p>
          <a:p>
            <a:pPr>
              <a:defRPr/>
            </a:pPr>
            <a:r>
              <a:rPr lang="en-GB" altLang="en-US" sz="1800" dirty="0" smtClean="0">
                <a:solidFill>
                  <a:srgbClr val="7F0000"/>
                </a:solidFill>
                <a:latin typeface="XCCW Joined 1a" panose="03050602040000000000" pitchFamily="66" charset="0"/>
              </a:rPr>
              <a:t>  Parents </a:t>
            </a:r>
            <a:r>
              <a:rPr lang="en-GB" altLang="en-US" sz="1800" dirty="0">
                <a:solidFill>
                  <a:srgbClr val="7F0000"/>
                </a:solidFill>
                <a:latin typeface="XCCW Joined 1a" panose="03050602040000000000" pitchFamily="66" charset="0"/>
              </a:rPr>
              <a:t>Evenings 8</a:t>
            </a:r>
            <a:r>
              <a:rPr lang="en-GB" altLang="en-US" sz="1800" baseline="30000" dirty="0">
                <a:solidFill>
                  <a:srgbClr val="7F0000"/>
                </a:solidFill>
                <a:latin typeface="XCCW Joined 1a" panose="03050602040000000000" pitchFamily="66" charset="0"/>
              </a:rPr>
              <a:t>th</a:t>
            </a:r>
            <a:r>
              <a:rPr lang="en-GB" altLang="en-US" sz="1800" dirty="0">
                <a:solidFill>
                  <a:srgbClr val="7F0000"/>
                </a:solidFill>
                <a:latin typeface="XCCW Joined 1a" panose="03050602040000000000" pitchFamily="66" charset="0"/>
              </a:rPr>
              <a:t> and 10</a:t>
            </a:r>
            <a:r>
              <a:rPr lang="en-GB" altLang="en-US" sz="1800" baseline="30000" dirty="0">
                <a:solidFill>
                  <a:srgbClr val="7F0000"/>
                </a:solidFill>
                <a:latin typeface="XCCW Joined 1a" panose="03050602040000000000" pitchFamily="66" charset="0"/>
              </a:rPr>
              <a:t>th</a:t>
            </a:r>
            <a:r>
              <a:rPr lang="en-GB" altLang="en-US" sz="1800" dirty="0">
                <a:solidFill>
                  <a:srgbClr val="7F0000"/>
                </a:solidFill>
                <a:latin typeface="XCCW Joined 1a" panose="03050602040000000000" pitchFamily="66" charset="0"/>
              </a:rPr>
              <a:t> November</a:t>
            </a:r>
          </a:p>
          <a:p>
            <a:pPr>
              <a:defRPr/>
            </a:pPr>
            <a:endParaRPr lang="en-GB" altLang="en-US" sz="1800" dirty="0">
              <a:solidFill>
                <a:srgbClr val="7F0000"/>
              </a:solidFill>
              <a:latin typeface="XCCW Joined 1a" panose="03050602040000000000" pitchFamily="66" charset="0"/>
            </a:endParaRPr>
          </a:p>
          <a:p>
            <a:pPr>
              <a:defRPr/>
            </a:pPr>
            <a:r>
              <a:rPr lang="en-GB" altLang="en-US" sz="1800" dirty="0" smtClean="0">
                <a:solidFill>
                  <a:srgbClr val="7F0000"/>
                </a:solidFill>
                <a:latin typeface="XCCW Joined 1a" panose="03050602040000000000" pitchFamily="66" charset="0"/>
              </a:rPr>
              <a:t>  Library </a:t>
            </a:r>
            <a:r>
              <a:rPr lang="en-GB" altLang="en-US" sz="1800" dirty="0">
                <a:solidFill>
                  <a:srgbClr val="7F0000"/>
                </a:solidFill>
                <a:latin typeface="XCCW Joined 1a" panose="03050602040000000000" pitchFamily="66" charset="0"/>
              </a:rPr>
              <a:t>Visit </a:t>
            </a:r>
            <a:r>
              <a:rPr lang="en-GB" altLang="en-US" sz="1800" dirty="0" smtClean="0">
                <a:solidFill>
                  <a:srgbClr val="7F0000"/>
                </a:solidFill>
                <a:latin typeface="XCCW Joined 1a" panose="03050602040000000000" pitchFamily="66" charset="0"/>
              </a:rPr>
              <a:t>- Wednesday </a:t>
            </a:r>
            <a:r>
              <a:rPr lang="en-GB" altLang="en-US" sz="1800" dirty="0">
                <a:solidFill>
                  <a:srgbClr val="7F0000"/>
                </a:solidFill>
                <a:latin typeface="XCCW Joined 1a" panose="03050602040000000000" pitchFamily="66" charset="0"/>
              </a:rPr>
              <a:t>9</a:t>
            </a:r>
            <a:r>
              <a:rPr lang="en-GB" altLang="en-US" sz="1800" baseline="30000" dirty="0">
                <a:solidFill>
                  <a:srgbClr val="7F0000"/>
                </a:solidFill>
                <a:latin typeface="XCCW Joined 1a" panose="03050602040000000000" pitchFamily="66" charset="0"/>
              </a:rPr>
              <a:t>th</a:t>
            </a:r>
            <a:r>
              <a:rPr lang="en-GB" altLang="en-US" sz="1800" dirty="0">
                <a:solidFill>
                  <a:srgbClr val="7F0000"/>
                </a:solidFill>
                <a:latin typeface="XCCW Joined 1a" panose="03050602040000000000" pitchFamily="66" charset="0"/>
              </a:rPr>
              <a:t> </a:t>
            </a:r>
            <a:r>
              <a:rPr lang="en-GB" altLang="en-US" sz="1800" dirty="0" smtClean="0">
                <a:solidFill>
                  <a:srgbClr val="7F0000"/>
                </a:solidFill>
                <a:latin typeface="XCCW Joined 1a" panose="03050602040000000000" pitchFamily="66" charset="0"/>
              </a:rPr>
              <a:t>November </a:t>
            </a:r>
            <a:endParaRPr lang="en-GB" altLang="en-US" sz="1800" dirty="0" smtClean="0">
              <a:solidFill>
                <a:srgbClr val="7F0000"/>
              </a:solidFill>
              <a:latin typeface="XCCW Joined 1a" panose="03050602040000000000" pitchFamily="66" charset="0"/>
            </a:endParaRPr>
          </a:p>
          <a:p>
            <a:pPr>
              <a:buNone/>
              <a:defRPr/>
            </a:pPr>
            <a:r>
              <a:rPr lang="en-GB" altLang="en-US" sz="1800" dirty="0">
                <a:solidFill>
                  <a:srgbClr val="7F0000"/>
                </a:solidFill>
                <a:latin typeface="XCCW Joined 1a" panose="03050602040000000000" pitchFamily="66" charset="0"/>
              </a:rPr>
              <a:t> </a:t>
            </a:r>
            <a:r>
              <a:rPr lang="en-GB" altLang="en-US" sz="1800" dirty="0" smtClean="0">
                <a:solidFill>
                  <a:srgbClr val="7F0000"/>
                </a:solidFill>
                <a:latin typeface="XCCW Joined 1a" panose="03050602040000000000" pitchFamily="66" charset="0"/>
              </a:rPr>
              <a:t>                (</a:t>
            </a:r>
            <a:r>
              <a:rPr lang="en-GB" altLang="en-US" sz="1800" dirty="0" smtClean="0">
                <a:solidFill>
                  <a:srgbClr val="7F0000"/>
                </a:solidFill>
                <a:latin typeface="XCCW Joined 1a" panose="03050602040000000000" pitchFamily="66" charset="0"/>
              </a:rPr>
              <a:t>UK and Thailand)</a:t>
            </a:r>
            <a:endParaRPr lang="en-GB" altLang="en-US" sz="1800" dirty="0">
              <a:solidFill>
                <a:srgbClr val="7F0000"/>
              </a:solidFill>
              <a:latin typeface="XCCW Joined 1a" panose="03050602040000000000" pitchFamily="66" charset="0"/>
            </a:endParaRPr>
          </a:p>
          <a:p>
            <a:pPr>
              <a:spcBef>
                <a:spcPct val="0"/>
              </a:spcBef>
              <a:buFontTx/>
              <a:buNone/>
              <a:defRPr/>
            </a:pPr>
            <a:endParaRPr lang="en-GB" altLang="en-US" sz="2000" dirty="0" smtClean="0">
              <a:latin typeface="XCCW Joined 1a" pitchFamily="66"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D7E3FD"/>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52438" y="476250"/>
            <a:ext cx="8096250" cy="720725"/>
          </a:xfrm>
          <a:prstGeom prst="rect">
            <a:avLst/>
          </a:prstGeom>
        </p:spPr>
        <p:txBody>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cs typeface="Arial" charset="0"/>
              </a:defRPr>
            </a:lvl2pPr>
            <a:lvl3pPr algn="ctr" rtl="0" eaLnBrk="0" fontAlgn="base" hangingPunct="0">
              <a:spcBef>
                <a:spcPct val="0"/>
              </a:spcBef>
              <a:spcAft>
                <a:spcPct val="0"/>
              </a:spcAft>
              <a:defRPr sz="4400">
                <a:solidFill>
                  <a:schemeClr val="tx1"/>
                </a:solidFill>
                <a:latin typeface="Comic Sans MS" pitchFamily="66" charset="0"/>
                <a:cs typeface="Arial" charset="0"/>
              </a:defRPr>
            </a:lvl3pPr>
            <a:lvl4pPr algn="ctr" rtl="0" eaLnBrk="0" fontAlgn="base" hangingPunct="0">
              <a:spcBef>
                <a:spcPct val="0"/>
              </a:spcBef>
              <a:spcAft>
                <a:spcPct val="0"/>
              </a:spcAft>
              <a:defRPr sz="4400">
                <a:solidFill>
                  <a:schemeClr val="tx1"/>
                </a:solidFill>
                <a:latin typeface="Comic Sans MS" pitchFamily="66" charset="0"/>
                <a:cs typeface="Arial" charset="0"/>
              </a:defRPr>
            </a:lvl4pPr>
            <a:lvl5pPr algn="ctr" rtl="0" eaLnBrk="0" fontAlgn="base" hangingPunct="0">
              <a:spcBef>
                <a:spcPct val="0"/>
              </a:spcBef>
              <a:spcAft>
                <a:spcPct val="0"/>
              </a:spcAft>
              <a:defRPr sz="4400">
                <a:solidFill>
                  <a:schemeClr val="tx1"/>
                </a:solidFill>
                <a:latin typeface="Comic Sans MS" pitchFamily="66" charset="0"/>
                <a:cs typeface="Arial" charset="0"/>
              </a:defRPr>
            </a:lvl5pPr>
            <a:lvl6pPr marL="457200" algn="ctr" rtl="0" fontAlgn="base">
              <a:spcBef>
                <a:spcPct val="0"/>
              </a:spcBef>
              <a:spcAft>
                <a:spcPct val="0"/>
              </a:spcAft>
              <a:defRPr sz="4400">
                <a:solidFill>
                  <a:schemeClr val="tx1"/>
                </a:solidFill>
                <a:latin typeface="Comic Sans MS" pitchFamily="66" charset="0"/>
                <a:cs typeface="Arial" charset="0"/>
              </a:defRPr>
            </a:lvl6pPr>
            <a:lvl7pPr marL="914400" algn="ctr" rtl="0" fontAlgn="base">
              <a:spcBef>
                <a:spcPct val="0"/>
              </a:spcBef>
              <a:spcAft>
                <a:spcPct val="0"/>
              </a:spcAft>
              <a:defRPr sz="4400">
                <a:solidFill>
                  <a:schemeClr val="tx1"/>
                </a:solidFill>
                <a:latin typeface="Comic Sans MS" pitchFamily="66" charset="0"/>
                <a:cs typeface="Arial" charset="0"/>
              </a:defRPr>
            </a:lvl7pPr>
            <a:lvl8pPr marL="1371600" algn="ctr" rtl="0" fontAlgn="base">
              <a:spcBef>
                <a:spcPct val="0"/>
              </a:spcBef>
              <a:spcAft>
                <a:spcPct val="0"/>
              </a:spcAft>
              <a:defRPr sz="4400">
                <a:solidFill>
                  <a:schemeClr val="tx1"/>
                </a:solidFill>
                <a:latin typeface="Comic Sans MS" pitchFamily="66" charset="0"/>
                <a:cs typeface="Arial" charset="0"/>
              </a:defRPr>
            </a:lvl8pPr>
            <a:lvl9pPr marL="1828800" algn="ctr" rtl="0" fontAlgn="base">
              <a:spcBef>
                <a:spcPct val="0"/>
              </a:spcBef>
              <a:spcAft>
                <a:spcPct val="0"/>
              </a:spcAft>
              <a:defRPr sz="4400">
                <a:solidFill>
                  <a:schemeClr val="tx1"/>
                </a:solidFill>
                <a:latin typeface="Comic Sans MS" pitchFamily="66" charset="0"/>
                <a:cs typeface="Arial" charset="0"/>
              </a:defRPr>
            </a:lvl9pPr>
          </a:lstStyle>
          <a:p>
            <a:pPr>
              <a:defRPr/>
            </a:pPr>
            <a:r>
              <a:rPr lang="en-US" altLang="en-US" sz="3600" kern="0" dirty="0" smtClean="0">
                <a:solidFill>
                  <a:srgbClr val="00B050"/>
                </a:solidFill>
                <a:latin typeface="XCCW Joined 1a" panose="03050602040000000000" pitchFamily="66" charset="0"/>
              </a:rPr>
              <a:t>In EYFS and Key Stage 1:</a:t>
            </a:r>
            <a:endParaRPr lang="en-GB" altLang="en-US" sz="3600" kern="0" dirty="0" smtClean="0">
              <a:solidFill>
                <a:srgbClr val="00B050"/>
              </a:solidFill>
              <a:latin typeface="XCCW Joined 1a" panose="03050602040000000000" pitchFamily="66" charset="0"/>
            </a:endParaRPr>
          </a:p>
        </p:txBody>
      </p:sp>
      <p:sp>
        <p:nvSpPr>
          <p:cNvPr id="4" name="Rectangle 3"/>
          <p:cNvSpPr/>
          <p:nvPr/>
        </p:nvSpPr>
        <p:spPr>
          <a:xfrm>
            <a:off x="323850" y="1412875"/>
            <a:ext cx="8351838" cy="5262979"/>
          </a:xfrm>
          <a:prstGeom prst="rect">
            <a:avLst/>
          </a:prstGeom>
        </p:spPr>
        <p:txBody>
          <a:bodyPr>
            <a:spAutoFit/>
          </a:bodyPr>
          <a:lstStyle/>
          <a:p>
            <a:pPr marL="342900" indent="-342900">
              <a:buFont typeface="+mj-lt"/>
              <a:buAutoNum type="arabicPeriod"/>
              <a:defRPr/>
            </a:pPr>
            <a:r>
              <a:rPr lang="en-US" sz="1600" b="1" dirty="0">
                <a:solidFill>
                  <a:schemeClr val="tx2">
                    <a:lumMod val="50000"/>
                  </a:schemeClr>
                </a:solidFill>
                <a:latin typeface="XCCW Joined 1a" panose="03050602040000000000" pitchFamily="66" charset="0"/>
              </a:rPr>
              <a:t>Our priority is </a:t>
            </a:r>
            <a:r>
              <a:rPr lang="en-US" sz="1600" b="1" u="sng" dirty="0">
                <a:solidFill>
                  <a:schemeClr val="tx2">
                    <a:lumMod val="50000"/>
                  </a:schemeClr>
                </a:solidFill>
                <a:latin typeface="XCCW Joined 1a" panose="03050602040000000000" pitchFamily="66" charset="0"/>
              </a:rPr>
              <a:t>meeting the needs of our children</a:t>
            </a:r>
            <a:r>
              <a:rPr lang="en-US" sz="1600" b="1" dirty="0">
                <a:solidFill>
                  <a:schemeClr val="tx2">
                    <a:lumMod val="50000"/>
                  </a:schemeClr>
                </a:solidFill>
                <a:latin typeface="XCCW Joined 1a" panose="03050602040000000000" pitchFamily="66" charset="0"/>
              </a:rPr>
              <a:t> </a:t>
            </a:r>
            <a:r>
              <a:rPr lang="en-GB" sz="1600" b="1" dirty="0">
                <a:solidFill>
                  <a:schemeClr val="tx2">
                    <a:lumMod val="50000"/>
                  </a:schemeClr>
                </a:solidFill>
                <a:latin typeface="XCCW Joined 1a" panose="03050602040000000000" pitchFamily="66" charset="0"/>
              </a:rPr>
              <a:t>– whichever class they are in.</a:t>
            </a:r>
          </a:p>
          <a:p>
            <a:pPr marL="342900" indent="-342900">
              <a:buFont typeface="+mj-lt"/>
              <a:buAutoNum type="arabicPeriod"/>
              <a:defRPr/>
            </a:pPr>
            <a:r>
              <a:rPr lang="en-GB" sz="1600" b="1" dirty="0">
                <a:solidFill>
                  <a:schemeClr val="tx2">
                    <a:lumMod val="50000"/>
                  </a:schemeClr>
                </a:solidFill>
                <a:latin typeface="XCCW Joined 1a" panose="03050602040000000000" pitchFamily="66" charset="0"/>
              </a:rPr>
              <a:t>Your child will get the required ‘diet’ for their year group – </a:t>
            </a:r>
            <a:r>
              <a:rPr lang="en-GB" sz="1600" i="1" u="sng" dirty="0">
                <a:solidFill>
                  <a:schemeClr val="tx2">
                    <a:lumMod val="50000"/>
                  </a:schemeClr>
                </a:solidFill>
                <a:latin typeface="XCCW Joined 1a" panose="03050602040000000000" pitchFamily="66" charset="0"/>
              </a:rPr>
              <a:t>but also a diet that is tailored to their need </a:t>
            </a:r>
            <a:r>
              <a:rPr lang="en-GB" sz="1600" b="1" dirty="0">
                <a:solidFill>
                  <a:schemeClr val="tx2">
                    <a:lumMod val="50000"/>
                  </a:schemeClr>
                </a:solidFill>
                <a:latin typeface="XCCW Joined 1a" panose="03050602040000000000" pitchFamily="66" charset="0"/>
              </a:rPr>
              <a:t>– this may look </a:t>
            </a:r>
            <a:r>
              <a:rPr lang="en-GB" sz="1600" b="1" dirty="0">
                <a:solidFill>
                  <a:srgbClr val="7F0000"/>
                </a:solidFill>
                <a:latin typeface="XCCW Joined 1a" panose="03050602040000000000" pitchFamily="66" charset="0"/>
              </a:rPr>
              <a:t>different</a:t>
            </a:r>
            <a:r>
              <a:rPr lang="en-GB" sz="1600" b="1" dirty="0">
                <a:solidFill>
                  <a:schemeClr val="tx2">
                    <a:lumMod val="50000"/>
                  </a:schemeClr>
                </a:solidFill>
                <a:latin typeface="XCCW Joined 1a" panose="03050602040000000000" pitchFamily="66" charset="0"/>
              </a:rPr>
              <a:t> for children in different classes.</a:t>
            </a:r>
          </a:p>
          <a:p>
            <a:pPr marL="342900" indent="-342900">
              <a:buFont typeface="+mj-lt"/>
              <a:buAutoNum type="arabicPeriod"/>
              <a:defRPr/>
            </a:pPr>
            <a:r>
              <a:rPr lang="en-US" sz="1600" dirty="0">
                <a:solidFill>
                  <a:schemeClr val="tx2">
                    <a:lumMod val="50000"/>
                  </a:schemeClr>
                </a:solidFill>
                <a:latin typeface="XCCW Joined 1a" panose="03050602040000000000" pitchFamily="66" charset="0"/>
              </a:rPr>
              <a:t>Classes may work completely independently… </a:t>
            </a:r>
            <a:r>
              <a:rPr lang="en-US" sz="1600" i="1" dirty="0">
                <a:solidFill>
                  <a:schemeClr val="tx2">
                    <a:lumMod val="50000"/>
                  </a:schemeClr>
                </a:solidFill>
                <a:latin typeface="XCCW Joined 1a" panose="03050602040000000000" pitchFamily="66" charset="0"/>
              </a:rPr>
              <a:t>sometimes.</a:t>
            </a:r>
          </a:p>
          <a:p>
            <a:pPr marL="342900" indent="-342900">
              <a:buFont typeface="+mj-lt"/>
              <a:buAutoNum type="arabicPeriod"/>
              <a:defRPr/>
            </a:pPr>
            <a:r>
              <a:rPr lang="en-US" sz="1600" dirty="0">
                <a:solidFill>
                  <a:schemeClr val="tx2">
                    <a:lumMod val="50000"/>
                  </a:schemeClr>
                </a:solidFill>
                <a:latin typeface="XCCW Joined 1a" panose="03050602040000000000" pitchFamily="66" charset="0"/>
              </a:rPr>
              <a:t>Classes may work with the class next door… </a:t>
            </a:r>
            <a:r>
              <a:rPr lang="en-US" sz="1600" i="1" dirty="0">
                <a:solidFill>
                  <a:schemeClr val="tx2">
                    <a:lumMod val="50000"/>
                  </a:schemeClr>
                </a:solidFill>
                <a:latin typeface="XCCW Joined 1a" panose="03050602040000000000" pitchFamily="66" charset="0"/>
              </a:rPr>
              <a:t>sometimes.</a:t>
            </a:r>
          </a:p>
          <a:p>
            <a:pPr marL="342900" indent="-342900">
              <a:buFont typeface="+mj-lt"/>
              <a:buAutoNum type="arabicPeriod"/>
              <a:defRPr/>
            </a:pPr>
            <a:r>
              <a:rPr lang="en-US" sz="1600" dirty="0">
                <a:solidFill>
                  <a:schemeClr val="tx2">
                    <a:lumMod val="50000"/>
                  </a:schemeClr>
                </a:solidFill>
                <a:latin typeface="XCCW Joined 1a" panose="03050602040000000000" pitchFamily="66" charset="0"/>
              </a:rPr>
              <a:t>Children </a:t>
            </a:r>
            <a:r>
              <a:rPr lang="en-US" sz="1600" u="sng" dirty="0">
                <a:solidFill>
                  <a:schemeClr val="tx2">
                    <a:lumMod val="50000"/>
                  </a:schemeClr>
                </a:solidFill>
                <a:latin typeface="XCCW Joined 1a" panose="03050602040000000000" pitchFamily="66" charset="0"/>
              </a:rPr>
              <a:t>may</a:t>
            </a:r>
            <a:r>
              <a:rPr lang="en-US" sz="1600" dirty="0">
                <a:solidFill>
                  <a:schemeClr val="tx2">
                    <a:lumMod val="50000"/>
                  </a:schemeClr>
                </a:solidFill>
                <a:latin typeface="XCCW Joined 1a" panose="03050602040000000000" pitchFamily="66" charset="0"/>
              </a:rPr>
              <a:t> do things with other children in their year group – thus mixing with other classes or doing similar activities… </a:t>
            </a:r>
            <a:r>
              <a:rPr lang="en-US" sz="1600" i="1" dirty="0">
                <a:solidFill>
                  <a:schemeClr val="tx2">
                    <a:lumMod val="50000"/>
                  </a:schemeClr>
                </a:solidFill>
                <a:latin typeface="XCCW Joined 1a" panose="03050602040000000000" pitchFamily="66" charset="0"/>
              </a:rPr>
              <a:t>sometimes.</a:t>
            </a:r>
          </a:p>
          <a:p>
            <a:pPr>
              <a:defRPr/>
            </a:pPr>
            <a:endParaRPr lang="en-US" sz="1600" dirty="0">
              <a:solidFill>
                <a:schemeClr val="tx2">
                  <a:lumMod val="50000"/>
                </a:schemeClr>
              </a:solidFill>
              <a:latin typeface="XCCW Joined 1a" panose="03050602040000000000" pitchFamily="66" charset="0"/>
            </a:endParaRPr>
          </a:p>
          <a:p>
            <a:pPr>
              <a:defRPr/>
            </a:pPr>
            <a:r>
              <a:rPr lang="en-US" sz="1600" dirty="0">
                <a:solidFill>
                  <a:schemeClr val="tx2">
                    <a:lumMod val="50000"/>
                  </a:schemeClr>
                </a:solidFill>
                <a:latin typeface="XCCW Joined 1a" panose="03050602040000000000" pitchFamily="66" charset="0"/>
              </a:rPr>
              <a:t>For example: at Christmas, UK will work with Thailand on a performance and India will work with Italy on a different performance – each child will be included.</a:t>
            </a:r>
          </a:p>
          <a:p>
            <a:pPr marL="342900" indent="-342900">
              <a:buFont typeface="+mj-lt"/>
              <a:buAutoNum type="arabicPeriod"/>
              <a:defRPr/>
            </a:pPr>
            <a:r>
              <a:rPr lang="en-US" sz="1600" dirty="0">
                <a:solidFill>
                  <a:schemeClr val="tx2">
                    <a:lumMod val="50000"/>
                  </a:schemeClr>
                </a:solidFill>
                <a:latin typeface="XCCW Joined 1a" panose="03050602040000000000" pitchFamily="66" charset="0"/>
              </a:rPr>
              <a:t>You may hear that children who are in another class, </a:t>
            </a:r>
            <a:r>
              <a:rPr lang="en-US" sz="1600" i="1" dirty="0">
                <a:solidFill>
                  <a:schemeClr val="tx2">
                    <a:lumMod val="50000"/>
                  </a:schemeClr>
                </a:solidFill>
                <a:latin typeface="XCCW Joined 1a" panose="03050602040000000000" pitchFamily="66" charset="0"/>
              </a:rPr>
              <a:t>but are in the same year group as your child, </a:t>
            </a:r>
            <a:r>
              <a:rPr lang="en-US" sz="1600" dirty="0">
                <a:solidFill>
                  <a:schemeClr val="tx2">
                    <a:lumMod val="50000"/>
                  </a:schemeClr>
                </a:solidFill>
                <a:latin typeface="XCCW Joined 1a" panose="03050602040000000000" pitchFamily="66" charset="0"/>
              </a:rPr>
              <a:t>are doing something different from your child – don’t worry!  Refer to point 1!</a:t>
            </a:r>
          </a:p>
          <a:p>
            <a:pPr marL="342900" indent="-342900">
              <a:buFont typeface="+mj-lt"/>
              <a:buAutoNum type="arabicPeriod"/>
              <a:defRPr/>
            </a:pPr>
            <a:r>
              <a:rPr lang="en-US" sz="1600" dirty="0">
                <a:solidFill>
                  <a:schemeClr val="tx2">
                    <a:lumMod val="50000"/>
                  </a:schemeClr>
                </a:solidFill>
                <a:latin typeface="XCCW Joined 1a" panose="03050602040000000000" pitchFamily="66" charset="0"/>
              </a:rPr>
              <a:t>We will try our best to communicate clearly with you.</a:t>
            </a:r>
          </a:p>
          <a:p>
            <a:pPr marL="342900" indent="-342900">
              <a:buFont typeface="+mj-lt"/>
              <a:buAutoNum type="arabicPeriod"/>
              <a:defRPr/>
            </a:pPr>
            <a:endParaRPr lang="en-US" sz="1600" dirty="0">
              <a:solidFill>
                <a:schemeClr val="tx2">
                  <a:lumMod val="50000"/>
                </a:schemeClr>
              </a:solidFill>
              <a:latin typeface="XCCW Joined 1a" panose="03050602040000000000" pitchFamily="66" charset="0"/>
            </a:endParaRPr>
          </a:p>
          <a:p>
            <a:pPr>
              <a:defRPr/>
            </a:pPr>
            <a:r>
              <a:rPr lang="en-US" sz="1600" dirty="0">
                <a:solidFill>
                  <a:schemeClr val="tx2">
                    <a:lumMod val="50000"/>
                  </a:schemeClr>
                </a:solidFill>
                <a:latin typeface="XCCW Joined 1a" panose="03050602040000000000" pitchFamily="66" charset="0"/>
              </a:rPr>
              <a:t>Please do use Italy email to contact us. </a:t>
            </a:r>
          </a:p>
          <a:p>
            <a:pPr>
              <a:defRPr/>
            </a:pPr>
            <a:r>
              <a:rPr lang="en-US" sz="1600" dirty="0">
                <a:solidFill>
                  <a:schemeClr val="tx2">
                    <a:lumMod val="50000"/>
                  </a:schemeClr>
                </a:solidFill>
                <a:latin typeface="XCCW Joined 1a" panose="03050602040000000000" pitchFamily="66" charset="0"/>
                <a:hlinkClick r:id="rId2"/>
              </a:rPr>
              <a:t>thailand@stmarysprimarypulborough.co.uk</a:t>
            </a:r>
            <a:r>
              <a:rPr lang="en-US" sz="1600" dirty="0">
                <a:solidFill>
                  <a:schemeClr val="tx2">
                    <a:lumMod val="50000"/>
                  </a:schemeClr>
                </a:solidFill>
                <a:latin typeface="XCCW Joined 1a" panose="03050602040000000000" pitchFamily="66"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04875" y="322263"/>
            <a:ext cx="6870700" cy="708025"/>
          </a:xfrm>
        </p:spPr>
        <p:txBody>
          <a:bodyPr/>
          <a:lstStyle/>
          <a:p>
            <a:pPr eaLnBrk="1" hangingPunct="1"/>
            <a:r>
              <a:rPr lang="en-GB" altLang="en-US" sz="3600" b="1" u="sng" smtClean="0">
                <a:solidFill>
                  <a:schemeClr val="hlink"/>
                </a:solidFill>
                <a:latin typeface="XCCW Joined 1a" panose="03050602040000000000" pitchFamily="66" charset="0"/>
              </a:rPr>
              <a:t>Curriculum</a:t>
            </a:r>
          </a:p>
        </p:txBody>
      </p:sp>
      <p:sp>
        <p:nvSpPr>
          <p:cNvPr id="2" name="Rectangle 3">
            <a:extLst>
              <a:ext uri="{FF2B5EF4-FFF2-40B4-BE49-F238E27FC236}">
                <a16:creationId xmlns:a16="http://schemas.microsoft.com/office/drawing/2014/main" id="{86B28FAD-E46F-6344-BE0F-FD1FD97DC47C}"/>
              </a:ext>
            </a:extLst>
          </p:cNvPr>
          <p:cNvSpPr>
            <a:spLocks noGrp="1" noChangeArrowheads="1"/>
          </p:cNvSpPr>
          <p:nvPr>
            <p:ph idx="1"/>
          </p:nvPr>
        </p:nvSpPr>
        <p:spPr>
          <a:xfrm>
            <a:off x="307975" y="1030288"/>
            <a:ext cx="8064500" cy="5423048"/>
          </a:xfrm>
        </p:spPr>
        <p:txBody>
          <a:bodyPr rtlCol="0">
            <a:normAutofit fontScale="92500" lnSpcReduction="10000"/>
          </a:bodyPr>
          <a:lstStyle/>
          <a:p>
            <a:pPr marL="0" indent="0" eaLnBrk="1" fontAlgn="auto" hangingPunct="1">
              <a:lnSpc>
                <a:spcPct val="110000"/>
              </a:lnSpc>
              <a:spcAft>
                <a:spcPts val="0"/>
              </a:spcAft>
              <a:buFont typeface="Arial" panose="020B0604020202020204" pitchFamily="34" charset="0"/>
              <a:buNone/>
              <a:defRPr/>
            </a:pPr>
            <a:r>
              <a:rPr lang="en-GB" altLang="en-US" sz="2000" dirty="0" smtClean="0">
                <a:solidFill>
                  <a:srgbClr val="7F0000"/>
                </a:solidFill>
                <a:latin typeface="XCCW Joined 1a" panose="03050602040000000000" pitchFamily="66" charset="0"/>
              </a:rPr>
              <a:t>Thailand class is a mix of both Year 1 and EYFS. The transition from EYFS to Year 1 through more focused group learning with the Teachers and Tas. EYFS are welcome to have a go if they are interested. </a:t>
            </a:r>
          </a:p>
          <a:p>
            <a:pPr marL="0" indent="0" eaLnBrk="1" fontAlgn="auto" hangingPunct="1">
              <a:lnSpc>
                <a:spcPct val="80000"/>
              </a:lnSpc>
              <a:spcAft>
                <a:spcPts val="0"/>
              </a:spcAft>
              <a:buFont typeface="Arial" panose="020B0604020202020204" pitchFamily="34" charset="0"/>
              <a:buNone/>
              <a:defRPr/>
            </a:pPr>
            <a:endParaRPr lang="en-GB" altLang="en-US" sz="2000" dirty="0" smtClean="0">
              <a:solidFill>
                <a:srgbClr val="7F0000"/>
              </a:solidFill>
              <a:latin typeface="XCCW Joined 1a" panose="03050602040000000000" pitchFamily="66" charset="0"/>
            </a:endParaRPr>
          </a:p>
          <a:p>
            <a:pPr eaLnBrk="1" fontAlgn="auto" hangingPunct="1">
              <a:lnSpc>
                <a:spcPct val="80000"/>
              </a:lnSpc>
              <a:spcAft>
                <a:spcPts val="0"/>
              </a:spcAft>
              <a:defRPr/>
            </a:pPr>
            <a:r>
              <a:rPr lang="en-GB" altLang="en-US" sz="2000" dirty="0" smtClean="0">
                <a:solidFill>
                  <a:srgbClr val="7F0000"/>
                </a:solidFill>
                <a:latin typeface="XCCW Joined 1a" panose="03050602040000000000" pitchFamily="66" charset="0"/>
              </a:rPr>
              <a:t>Forest School every other Thursday (Year 1s)</a:t>
            </a:r>
          </a:p>
          <a:p>
            <a:pPr marL="0" indent="0" eaLnBrk="1" fontAlgn="auto" hangingPunct="1">
              <a:lnSpc>
                <a:spcPct val="80000"/>
              </a:lnSpc>
              <a:spcAft>
                <a:spcPts val="0"/>
              </a:spcAft>
              <a:buFontTx/>
              <a:buNone/>
              <a:defRPr/>
            </a:pPr>
            <a:endParaRPr lang="en-GB" altLang="en-US" sz="2000" dirty="0" smtClean="0">
              <a:solidFill>
                <a:srgbClr val="7F0000"/>
              </a:solidFill>
              <a:latin typeface="XCCW Joined 1a" panose="03050602040000000000" pitchFamily="66" charset="0"/>
            </a:endParaRPr>
          </a:p>
          <a:p>
            <a:pPr eaLnBrk="1" fontAlgn="auto" hangingPunct="1">
              <a:lnSpc>
                <a:spcPct val="80000"/>
              </a:lnSpc>
              <a:spcAft>
                <a:spcPts val="0"/>
              </a:spcAft>
              <a:defRPr/>
            </a:pPr>
            <a:r>
              <a:rPr lang="en-GB" altLang="en-US" sz="2000" dirty="0" smtClean="0">
                <a:solidFill>
                  <a:srgbClr val="7F0000"/>
                </a:solidFill>
                <a:latin typeface="XCCW Joined 1a" panose="03050602040000000000" pitchFamily="66" charset="0"/>
              </a:rPr>
              <a:t>Forest School every Wednesday (EYFS with UK class)</a:t>
            </a:r>
          </a:p>
          <a:p>
            <a:pPr marL="0" indent="0" eaLnBrk="1" fontAlgn="auto" hangingPunct="1">
              <a:lnSpc>
                <a:spcPct val="80000"/>
              </a:lnSpc>
              <a:spcAft>
                <a:spcPts val="0"/>
              </a:spcAft>
              <a:buFont typeface="Arial" panose="020B0604020202020204" pitchFamily="34" charset="0"/>
              <a:buNone/>
              <a:defRPr/>
            </a:pPr>
            <a:endParaRPr lang="en-GB" altLang="en-US" sz="2000" dirty="0" smtClean="0">
              <a:solidFill>
                <a:srgbClr val="7F0000"/>
              </a:solidFill>
              <a:latin typeface="XCCW Joined 1a" panose="03050602040000000000" pitchFamily="66" charset="0"/>
            </a:endParaRPr>
          </a:p>
          <a:p>
            <a:pPr eaLnBrk="1" fontAlgn="auto" hangingPunct="1">
              <a:lnSpc>
                <a:spcPct val="110000"/>
              </a:lnSpc>
              <a:spcAft>
                <a:spcPts val="0"/>
              </a:spcAft>
              <a:defRPr/>
            </a:pPr>
            <a:r>
              <a:rPr lang="en-GB" altLang="en-US" sz="2000" dirty="0" smtClean="0">
                <a:solidFill>
                  <a:srgbClr val="7F0000"/>
                </a:solidFill>
                <a:latin typeface="XCCW Joined 1a" panose="03050602040000000000" pitchFamily="66" charset="0"/>
              </a:rPr>
              <a:t>Miss </a:t>
            </a:r>
            <a:r>
              <a:rPr lang="en-GB" altLang="en-US" sz="2000" dirty="0" err="1" smtClean="0">
                <a:solidFill>
                  <a:srgbClr val="7F0000"/>
                </a:solidFill>
                <a:latin typeface="XCCW Joined 1a" panose="03050602040000000000" pitchFamily="66" charset="0"/>
              </a:rPr>
              <a:t>Dunstall</a:t>
            </a:r>
            <a:r>
              <a:rPr lang="en-GB" altLang="en-US" sz="2000" dirty="0" smtClean="0">
                <a:solidFill>
                  <a:srgbClr val="7F0000"/>
                </a:solidFill>
                <a:latin typeface="XCCW Joined 1a" panose="03050602040000000000" pitchFamily="66" charset="0"/>
              </a:rPr>
              <a:t> will cover PPA in our Class on a Thursday for half the day (alternating between morning and afternoon each week). </a:t>
            </a:r>
          </a:p>
          <a:p>
            <a:pPr eaLnBrk="1" fontAlgn="auto" hangingPunct="1">
              <a:lnSpc>
                <a:spcPct val="80000"/>
              </a:lnSpc>
              <a:spcAft>
                <a:spcPts val="0"/>
              </a:spcAft>
              <a:defRPr/>
            </a:pPr>
            <a:endParaRPr lang="en-GB" altLang="en-US" sz="2000" dirty="0">
              <a:solidFill>
                <a:srgbClr val="7F0000"/>
              </a:solidFill>
              <a:latin typeface="XCCW Joined 1a" panose="03050602040000000000" pitchFamily="66" charset="0"/>
            </a:endParaRPr>
          </a:p>
          <a:p>
            <a:pPr eaLnBrk="1" fontAlgn="auto" hangingPunct="1">
              <a:lnSpc>
                <a:spcPct val="80000"/>
              </a:lnSpc>
              <a:spcAft>
                <a:spcPts val="0"/>
              </a:spcAft>
              <a:defRPr/>
            </a:pPr>
            <a:r>
              <a:rPr lang="en-GB" altLang="en-US" sz="2000" dirty="0" smtClean="0">
                <a:solidFill>
                  <a:srgbClr val="7F0000"/>
                </a:solidFill>
                <a:latin typeface="XCCW Joined 1a" panose="03050602040000000000" pitchFamily="66" charset="0"/>
              </a:rPr>
              <a:t>PE </a:t>
            </a:r>
            <a:r>
              <a:rPr lang="en-GB" altLang="en-US" sz="2000" dirty="0" smtClean="0">
                <a:solidFill>
                  <a:srgbClr val="7F0000"/>
                </a:solidFill>
                <a:latin typeface="XCCW Joined 1a" panose="03050602040000000000" pitchFamily="66" charset="0"/>
              </a:rPr>
              <a:t>(Year 1s) – every Tuesday and then </a:t>
            </a:r>
            <a:r>
              <a:rPr lang="en-GB" altLang="en-US" sz="2000" dirty="0" smtClean="0">
                <a:solidFill>
                  <a:srgbClr val="7F0000"/>
                </a:solidFill>
                <a:latin typeface="XCCW Joined 1a" panose="03050602040000000000" pitchFamily="66" charset="0"/>
              </a:rPr>
              <a:t>every</a:t>
            </a:r>
          </a:p>
          <a:p>
            <a:pPr marL="0" indent="0" eaLnBrk="1" fontAlgn="auto" hangingPunct="1">
              <a:lnSpc>
                <a:spcPct val="80000"/>
              </a:lnSpc>
              <a:spcAft>
                <a:spcPts val="0"/>
              </a:spcAft>
              <a:buNone/>
              <a:defRPr/>
            </a:pPr>
            <a:r>
              <a:rPr lang="en-GB" altLang="en-US" sz="2000" dirty="0">
                <a:solidFill>
                  <a:srgbClr val="7F0000"/>
                </a:solidFill>
                <a:latin typeface="XCCW Joined 1a" panose="03050602040000000000" pitchFamily="66" charset="0"/>
              </a:rPr>
              <a:t> </a:t>
            </a:r>
            <a:r>
              <a:rPr lang="en-GB" altLang="en-US" sz="2000" dirty="0" smtClean="0">
                <a:solidFill>
                  <a:srgbClr val="7F0000"/>
                </a:solidFill>
                <a:latin typeface="XCCW Joined 1a" panose="03050602040000000000" pitchFamily="66" charset="0"/>
              </a:rPr>
              <a:t>              Thursday</a:t>
            </a:r>
          </a:p>
          <a:p>
            <a:pPr marL="0" indent="0" eaLnBrk="1" fontAlgn="auto" hangingPunct="1">
              <a:lnSpc>
                <a:spcPct val="80000"/>
              </a:lnSpc>
              <a:spcAft>
                <a:spcPts val="0"/>
              </a:spcAft>
              <a:buNone/>
              <a:defRPr/>
            </a:pPr>
            <a:endParaRPr lang="en-GB" altLang="en-US" sz="2000" dirty="0" smtClean="0">
              <a:solidFill>
                <a:srgbClr val="7F0000"/>
              </a:solidFill>
              <a:latin typeface="XCCW Joined 1a" panose="03050602040000000000" pitchFamily="66" charset="0"/>
            </a:endParaRPr>
          </a:p>
          <a:p>
            <a:pPr eaLnBrk="1" fontAlgn="auto" hangingPunct="1">
              <a:lnSpc>
                <a:spcPct val="80000"/>
              </a:lnSpc>
              <a:spcAft>
                <a:spcPts val="0"/>
              </a:spcAft>
              <a:defRPr/>
            </a:pPr>
            <a:r>
              <a:rPr lang="en-GB" altLang="en-US" sz="2000" dirty="0" smtClean="0">
                <a:solidFill>
                  <a:srgbClr val="7F0000"/>
                </a:solidFill>
                <a:latin typeface="XCCW Joined 1a" panose="03050602040000000000" pitchFamily="66" charset="0"/>
              </a:rPr>
              <a:t>         PE </a:t>
            </a:r>
            <a:r>
              <a:rPr lang="en-GB" altLang="en-US" sz="2000" dirty="0" smtClean="0">
                <a:solidFill>
                  <a:srgbClr val="7F0000"/>
                </a:solidFill>
                <a:latin typeface="XCCW Joined 1a" panose="03050602040000000000" pitchFamily="66" charset="0"/>
              </a:rPr>
              <a:t>EYFS will begin after Christmas. </a:t>
            </a:r>
            <a:endParaRPr lang="en-GB" altLang="en-US" sz="2000" dirty="0">
              <a:solidFill>
                <a:srgbClr val="7F0000"/>
              </a:solidFill>
              <a:latin typeface="XCCW Joined 1a" panose="03050602040000000000"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4213" y="60325"/>
            <a:ext cx="6870700" cy="720725"/>
          </a:xfrm>
        </p:spPr>
        <p:txBody>
          <a:bodyPr/>
          <a:lstStyle/>
          <a:p>
            <a:pPr algn="l" eaLnBrk="1" hangingPunct="1"/>
            <a:r>
              <a:rPr lang="en-GB" altLang="en-US" sz="3600" smtClean="0">
                <a:solidFill>
                  <a:schemeClr val="hlink"/>
                </a:solidFill>
                <a:latin typeface="XCCW Joined 1a" panose="03050602040000000000" pitchFamily="66" charset="0"/>
              </a:rPr>
              <a:t>Thailand class - Reading</a:t>
            </a:r>
          </a:p>
        </p:txBody>
      </p:sp>
      <p:sp>
        <p:nvSpPr>
          <p:cNvPr id="6147" name="Rectangle 3"/>
          <p:cNvSpPr>
            <a:spLocks noGrp="1" noChangeArrowheads="1"/>
          </p:cNvSpPr>
          <p:nvPr>
            <p:ph type="body" idx="1"/>
          </p:nvPr>
        </p:nvSpPr>
        <p:spPr>
          <a:xfrm>
            <a:off x="271463" y="895350"/>
            <a:ext cx="7696200" cy="4643438"/>
          </a:xfrm>
        </p:spPr>
        <p:txBody>
          <a:bodyPr/>
          <a:lstStyle/>
          <a:p>
            <a:pPr marL="0" indent="0" eaLnBrk="1" hangingPunct="1">
              <a:lnSpc>
                <a:spcPct val="90000"/>
              </a:lnSpc>
              <a:buFontTx/>
              <a:buNone/>
              <a:defRPr/>
            </a:pPr>
            <a:endParaRPr lang="en-GB" altLang="en-US" sz="1800" dirty="0" smtClean="0">
              <a:solidFill>
                <a:srgbClr val="72002C"/>
              </a:solidFill>
              <a:latin typeface="XCCW Joined 1a" panose="03050602040000000000" pitchFamily="66" charset="0"/>
            </a:endParaRPr>
          </a:p>
          <a:p>
            <a:pPr eaLnBrk="1" hangingPunct="1">
              <a:lnSpc>
                <a:spcPct val="90000"/>
              </a:lnSpc>
              <a:defRPr/>
            </a:pPr>
            <a:r>
              <a:rPr lang="en-GB" altLang="en-US" sz="1800" dirty="0" smtClean="0">
                <a:solidFill>
                  <a:srgbClr val="7E0000"/>
                </a:solidFill>
                <a:latin typeface="XCCW Joined 1a" panose="03050602040000000000" pitchFamily="66" charset="0"/>
              </a:rPr>
              <a:t>As the timetable is flexible, so too is the schedule for hearing readers and how we hear them (we do group guided reading too).  This is why it is important that Reading Records are always available for classroom use every day of the week.  </a:t>
            </a:r>
          </a:p>
          <a:p>
            <a:pPr eaLnBrk="1" hangingPunct="1">
              <a:lnSpc>
                <a:spcPct val="90000"/>
              </a:lnSpc>
              <a:defRPr/>
            </a:pPr>
            <a:endParaRPr lang="en-GB" altLang="en-US" sz="1000" dirty="0">
              <a:solidFill>
                <a:srgbClr val="7E0000"/>
              </a:solidFill>
              <a:latin typeface="XCCW Joined 1a" panose="03050602040000000000" pitchFamily="66" charset="0"/>
            </a:endParaRPr>
          </a:p>
          <a:p>
            <a:pPr eaLnBrk="1" hangingPunct="1">
              <a:lnSpc>
                <a:spcPct val="90000"/>
              </a:lnSpc>
              <a:defRPr/>
            </a:pPr>
            <a:endParaRPr lang="en-GB" altLang="en-US" sz="1100" dirty="0" smtClean="0">
              <a:solidFill>
                <a:srgbClr val="7E0000"/>
              </a:solidFill>
              <a:latin typeface="XCCW Joined 1a" panose="03050602040000000000" pitchFamily="66" charset="0"/>
            </a:endParaRPr>
          </a:p>
          <a:p>
            <a:pPr eaLnBrk="1" hangingPunct="1">
              <a:lnSpc>
                <a:spcPct val="90000"/>
              </a:lnSpc>
              <a:defRPr/>
            </a:pPr>
            <a:r>
              <a:rPr lang="en-GB" altLang="en-US" sz="1800" dirty="0" smtClean="0">
                <a:solidFill>
                  <a:srgbClr val="7E0000"/>
                </a:solidFill>
                <a:latin typeface="XCCW Joined 1a" panose="03050602040000000000" pitchFamily="66" charset="0"/>
              </a:rPr>
              <a:t>Please read with your child every day if at all possible.  </a:t>
            </a:r>
            <a:r>
              <a:rPr lang="en-GB" altLang="en-US" sz="1800" dirty="0">
                <a:solidFill>
                  <a:srgbClr val="7E0000"/>
                </a:solidFill>
                <a:latin typeface="XCCW Joined 1a" panose="03050602040000000000" pitchFamily="66" charset="0"/>
              </a:rPr>
              <a:t>L</a:t>
            </a:r>
            <a:r>
              <a:rPr lang="en-GB" altLang="en-US" sz="1800" dirty="0" smtClean="0">
                <a:solidFill>
                  <a:srgbClr val="7E0000"/>
                </a:solidFill>
                <a:latin typeface="XCCW Joined 1a" panose="03050602040000000000" pitchFamily="66" charset="0"/>
              </a:rPr>
              <a:t>eave comments sharing anything that your child has struggled with and highlighting what they have done well. Please do write any direct quotes.  </a:t>
            </a:r>
          </a:p>
          <a:p>
            <a:pPr eaLnBrk="1" hangingPunct="1">
              <a:lnSpc>
                <a:spcPct val="90000"/>
              </a:lnSpc>
              <a:defRPr/>
            </a:pPr>
            <a:endParaRPr lang="en-GB" altLang="en-US" sz="1800" dirty="0">
              <a:solidFill>
                <a:srgbClr val="7E0000"/>
              </a:solidFill>
              <a:latin typeface="XCCW Joined 1a" panose="03050602040000000000" pitchFamily="66" charset="0"/>
            </a:endParaRPr>
          </a:p>
          <a:p>
            <a:pPr eaLnBrk="1" hangingPunct="1">
              <a:lnSpc>
                <a:spcPct val="90000"/>
              </a:lnSpc>
              <a:defRPr/>
            </a:pPr>
            <a:r>
              <a:rPr lang="en-GB" altLang="en-US" sz="1800" dirty="0" smtClean="0">
                <a:solidFill>
                  <a:srgbClr val="7E0000"/>
                </a:solidFill>
                <a:latin typeface="XCCW Joined 1a" panose="03050602040000000000" pitchFamily="66" charset="0"/>
              </a:rPr>
              <a:t>If you are interested in coming to help hear readers, we’d love to have you. </a:t>
            </a:r>
            <a:r>
              <a:rPr lang="en-GB" altLang="en-US" sz="1800" dirty="0" smtClean="0">
                <a:solidFill>
                  <a:srgbClr val="7E0000"/>
                </a:solidFill>
                <a:latin typeface="XCCW Joined 1a" panose="03050602040000000000" pitchFamily="66" charset="0"/>
              </a:rPr>
              <a:t>Please speak to the </a:t>
            </a:r>
            <a:r>
              <a:rPr lang="en-GB" altLang="en-US" sz="1800" dirty="0" smtClean="0">
                <a:solidFill>
                  <a:srgbClr val="7E0000"/>
                </a:solidFill>
                <a:latin typeface="XCCW Joined 1a" panose="03050602040000000000" pitchFamily="66" charset="0"/>
              </a:rPr>
              <a:t>Office </a:t>
            </a:r>
            <a:r>
              <a:rPr lang="en-GB" altLang="en-US" sz="1800" dirty="0" smtClean="0">
                <a:solidFill>
                  <a:srgbClr val="7E0000"/>
                </a:solidFill>
                <a:latin typeface="XCCW Joined 1a" panose="03050602040000000000" pitchFamily="66" charset="0"/>
              </a:rPr>
              <a:t>who will help arrange a DBS check. </a:t>
            </a:r>
          </a:p>
          <a:p>
            <a:pPr marL="0" indent="0" eaLnBrk="1" hangingPunct="1">
              <a:lnSpc>
                <a:spcPct val="90000"/>
              </a:lnSpc>
              <a:buFontTx/>
              <a:buNone/>
              <a:defRPr/>
            </a:pPr>
            <a:endParaRPr lang="en-GB" altLang="en-US" sz="1800" dirty="0" smtClean="0">
              <a:solidFill>
                <a:srgbClr val="72002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pic>
        <p:nvPicPr>
          <p:cNvPr id="92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404813"/>
            <a:ext cx="6480175"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96963" y="188913"/>
            <a:ext cx="6870700" cy="771525"/>
          </a:xfrm>
        </p:spPr>
        <p:txBody>
          <a:bodyPr/>
          <a:lstStyle/>
          <a:p>
            <a:pPr eaLnBrk="1" hangingPunct="1"/>
            <a:r>
              <a:rPr lang="en-GB" altLang="en-US" smtClean="0">
                <a:solidFill>
                  <a:srgbClr val="00B050"/>
                </a:solidFill>
                <a:latin typeface="XCCW Joined 1a" panose="03050602040000000000" pitchFamily="66" charset="0"/>
              </a:rPr>
              <a:t>Handwriting</a:t>
            </a:r>
          </a:p>
        </p:txBody>
      </p:sp>
      <p:sp>
        <p:nvSpPr>
          <p:cNvPr id="11267" name="Rectangle 3"/>
          <p:cNvSpPr>
            <a:spLocks noGrp="1" noChangeArrowheads="1"/>
          </p:cNvSpPr>
          <p:nvPr>
            <p:ph type="body" idx="1"/>
          </p:nvPr>
        </p:nvSpPr>
        <p:spPr>
          <a:xfrm>
            <a:off x="684213" y="992188"/>
            <a:ext cx="7696200" cy="2189162"/>
          </a:xfrm>
        </p:spPr>
        <p:txBody>
          <a:bodyPr/>
          <a:lstStyle/>
          <a:p>
            <a:pPr eaLnBrk="1" hangingPunct="1">
              <a:defRPr/>
            </a:pPr>
            <a:r>
              <a:rPr lang="en-GB" altLang="en-US" sz="2200" dirty="0" smtClean="0">
                <a:solidFill>
                  <a:schemeClr val="tx2">
                    <a:lumMod val="50000"/>
                  </a:schemeClr>
                </a:solidFill>
                <a:latin typeface="XCCW Joined 1a" panose="03050602040000000000" pitchFamily="66" charset="0"/>
              </a:rPr>
              <a:t>As a school we have been developing our cursive handwriting policy, which has both lead ins and lead outs. We continue to all learn this new policy from Reception to Year 6. </a:t>
            </a:r>
          </a:p>
        </p:txBody>
      </p:sp>
      <p:pic>
        <p:nvPicPr>
          <p:cNvPr id="10244" name="Content Placeholder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765756"/>
            <a:ext cx="2808312" cy="409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213" y="136525"/>
            <a:ext cx="6870700" cy="915988"/>
          </a:xfrm>
        </p:spPr>
        <p:txBody>
          <a:bodyPr/>
          <a:lstStyle/>
          <a:p>
            <a:pPr algn="l" eaLnBrk="1" hangingPunct="1"/>
            <a:r>
              <a:rPr lang="en-GB" altLang="en-US" sz="4800" dirty="0" smtClean="0">
                <a:solidFill>
                  <a:srgbClr val="00B200"/>
                </a:solidFill>
                <a:latin typeface="XCCW Joined 1a" panose="03050602040000000000" pitchFamily="66" charset="0"/>
              </a:rPr>
              <a:t>School</a:t>
            </a:r>
            <a:r>
              <a:rPr lang="en-GB" altLang="en-US" sz="4800" dirty="0" smtClean="0">
                <a:solidFill>
                  <a:schemeClr val="hlink"/>
                </a:solidFill>
                <a:latin typeface="XCCW Joined 1a" panose="03050602040000000000" pitchFamily="66" charset="0"/>
              </a:rPr>
              <a:t> Uniform</a:t>
            </a:r>
          </a:p>
        </p:txBody>
      </p:sp>
      <p:sp>
        <p:nvSpPr>
          <p:cNvPr id="11267" name="Rectangle 3"/>
          <p:cNvSpPr>
            <a:spLocks noGrp="1" noChangeArrowheads="1"/>
          </p:cNvSpPr>
          <p:nvPr>
            <p:ph idx="1"/>
          </p:nvPr>
        </p:nvSpPr>
        <p:spPr>
          <a:xfrm>
            <a:off x="323850" y="1052513"/>
            <a:ext cx="7989888" cy="4772025"/>
          </a:xfrm>
        </p:spPr>
        <p:txBody>
          <a:bodyPr/>
          <a:lstStyle/>
          <a:p>
            <a:pPr eaLnBrk="1" hangingPunct="1"/>
            <a:r>
              <a:rPr lang="en-GB" altLang="en-US" sz="1900" dirty="0" smtClean="0">
                <a:solidFill>
                  <a:srgbClr val="9A0000"/>
                </a:solidFill>
                <a:latin typeface="XCCW Joined 1a" panose="03050602040000000000" pitchFamily="66" charset="0"/>
              </a:rPr>
              <a:t>Please make sure all uniform is labelled, including P.E. kits and coats.</a:t>
            </a:r>
            <a:br>
              <a:rPr lang="en-GB" altLang="en-US" sz="1900" dirty="0" smtClean="0">
                <a:solidFill>
                  <a:srgbClr val="9A0000"/>
                </a:solidFill>
                <a:latin typeface="XCCW Joined 1a" panose="03050602040000000000" pitchFamily="66" charset="0"/>
              </a:rPr>
            </a:br>
            <a:endParaRPr lang="en-GB" altLang="en-US" sz="1900" dirty="0" smtClean="0">
              <a:solidFill>
                <a:srgbClr val="9A0000"/>
              </a:solidFill>
              <a:latin typeface="XCCW Joined 1a" panose="03050602040000000000" pitchFamily="66" charset="0"/>
            </a:endParaRPr>
          </a:p>
          <a:p>
            <a:pPr eaLnBrk="1" hangingPunct="1"/>
            <a:r>
              <a:rPr lang="en-GB" altLang="en-US" sz="1900" dirty="0" smtClean="0">
                <a:solidFill>
                  <a:srgbClr val="9A0000"/>
                </a:solidFill>
                <a:latin typeface="XCCW Joined 1a" panose="03050602040000000000" pitchFamily="66" charset="0"/>
              </a:rPr>
              <a:t>If you notice the name is starting to wear </a:t>
            </a:r>
            <a:r>
              <a:rPr lang="en-GB" altLang="en-US" sz="1900" dirty="0" smtClean="0">
                <a:solidFill>
                  <a:srgbClr val="9A0000"/>
                </a:solidFill>
                <a:latin typeface="XCCW Joined 1a" panose="03050602040000000000" pitchFamily="66" charset="0"/>
              </a:rPr>
              <a:t>off, </a:t>
            </a:r>
            <a:r>
              <a:rPr lang="en-GB" altLang="en-US" sz="1900" dirty="0" smtClean="0">
                <a:solidFill>
                  <a:srgbClr val="9A0000"/>
                </a:solidFill>
                <a:latin typeface="XCCW Joined 1a" panose="03050602040000000000" pitchFamily="66" charset="0"/>
              </a:rPr>
              <a:t>please could you re-write </a:t>
            </a:r>
            <a:r>
              <a:rPr lang="en-GB" altLang="en-US" sz="1900" dirty="0" smtClean="0">
                <a:solidFill>
                  <a:srgbClr val="9A0000"/>
                </a:solidFill>
                <a:latin typeface="XCCW Joined 1a" panose="03050602040000000000" pitchFamily="66" charset="0"/>
              </a:rPr>
              <a:t>it </a:t>
            </a:r>
            <a:r>
              <a:rPr lang="en-GB" altLang="en-US" sz="1900" dirty="0" smtClean="0">
                <a:solidFill>
                  <a:srgbClr val="9A0000"/>
                </a:solidFill>
                <a:latin typeface="XCCW Joined 1a" panose="03050602040000000000" pitchFamily="66" charset="0"/>
              </a:rPr>
              <a:t>so we know </a:t>
            </a:r>
            <a:r>
              <a:rPr lang="en-GB" altLang="en-US" sz="1900" dirty="0" smtClean="0">
                <a:solidFill>
                  <a:srgbClr val="9A0000"/>
                </a:solidFill>
                <a:latin typeface="XCCW Joined 1a" panose="03050602040000000000" pitchFamily="66" charset="0"/>
              </a:rPr>
              <a:t>to whom </a:t>
            </a:r>
            <a:r>
              <a:rPr lang="en-GB" altLang="en-US" sz="1900" dirty="0" smtClean="0">
                <a:solidFill>
                  <a:srgbClr val="9A0000"/>
                </a:solidFill>
                <a:latin typeface="XCCW Joined 1a" panose="03050602040000000000" pitchFamily="66" charset="0"/>
              </a:rPr>
              <a:t>items </a:t>
            </a:r>
            <a:r>
              <a:rPr lang="en-GB" altLang="en-US" sz="1900" dirty="0" smtClean="0">
                <a:solidFill>
                  <a:srgbClr val="9A0000"/>
                </a:solidFill>
                <a:latin typeface="XCCW Joined 1a" panose="03050602040000000000" pitchFamily="66" charset="0"/>
              </a:rPr>
              <a:t>belong.</a:t>
            </a:r>
            <a:r>
              <a:rPr lang="en-GB" altLang="en-US" sz="1900" dirty="0" smtClean="0">
                <a:solidFill>
                  <a:srgbClr val="9A0000"/>
                </a:solidFill>
                <a:latin typeface="XCCW Joined 1a" panose="03050602040000000000" pitchFamily="66" charset="0"/>
              </a:rPr>
              <a:t/>
            </a:r>
            <a:br>
              <a:rPr lang="en-GB" altLang="en-US" sz="1900" dirty="0" smtClean="0">
                <a:solidFill>
                  <a:srgbClr val="9A0000"/>
                </a:solidFill>
                <a:latin typeface="XCCW Joined 1a" panose="03050602040000000000" pitchFamily="66" charset="0"/>
              </a:rPr>
            </a:br>
            <a:endParaRPr lang="en-GB" altLang="en-US" sz="1900" dirty="0" smtClean="0">
              <a:solidFill>
                <a:srgbClr val="9A0000"/>
              </a:solidFill>
              <a:latin typeface="XCCW Joined 1a" panose="03050602040000000000" pitchFamily="66" charset="0"/>
            </a:endParaRPr>
          </a:p>
          <a:p>
            <a:pPr eaLnBrk="1" hangingPunct="1"/>
            <a:r>
              <a:rPr lang="en-GB" altLang="en-US" sz="1900" dirty="0" smtClean="0">
                <a:solidFill>
                  <a:srgbClr val="9A0000"/>
                </a:solidFill>
                <a:latin typeface="XCCW Joined 1a" panose="03050602040000000000" pitchFamily="66" charset="0"/>
              </a:rPr>
              <a:t>Children should be wearing </a:t>
            </a:r>
            <a:r>
              <a:rPr lang="en-GB" altLang="en-US" sz="1900" b="1" dirty="0" smtClean="0">
                <a:solidFill>
                  <a:srgbClr val="9A0000"/>
                </a:solidFill>
                <a:latin typeface="XCCW Joined 1a" panose="03050602040000000000" pitchFamily="66" charset="0"/>
              </a:rPr>
              <a:t>sensible black school shoes </a:t>
            </a:r>
            <a:r>
              <a:rPr lang="en-GB" altLang="en-US" sz="1900" i="1" dirty="0" smtClean="0">
                <a:solidFill>
                  <a:srgbClr val="9A0000"/>
                </a:solidFill>
                <a:latin typeface="XCCW Joined 1a" panose="03050602040000000000" pitchFamily="66" charset="0"/>
              </a:rPr>
              <a:t>(no black trainers) </a:t>
            </a:r>
            <a:r>
              <a:rPr lang="en-GB" altLang="en-US" sz="1900" dirty="0" smtClean="0">
                <a:solidFill>
                  <a:srgbClr val="9A0000"/>
                </a:solidFill>
                <a:latin typeface="XCCW Joined 1a" panose="03050602040000000000" pitchFamily="66" charset="0"/>
              </a:rPr>
              <a:t>at all times.  If there is a problem and they need to wear trainers for medical reasons, please let us know.</a:t>
            </a:r>
            <a:br>
              <a:rPr lang="en-GB" altLang="en-US" sz="1900" dirty="0" smtClean="0">
                <a:solidFill>
                  <a:srgbClr val="9A0000"/>
                </a:solidFill>
                <a:latin typeface="XCCW Joined 1a" panose="03050602040000000000" pitchFamily="66" charset="0"/>
              </a:rPr>
            </a:br>
            <a:endParaRPr lang="en-GB" altLang="en-US" sz="1900" dirty="0" smtClean="0">
              <a:solidFill>
                <a:srgbClr val="9A0000"/>
              </a:solidFill>
              <a:latin typeface="XCCW Joined 1a" panose="03050602040000000000" pitchFamily="66" charset="0"/>
            </a:endParaRPr>
          </a:p>
          <a:p>
            <a:pPr eaLnBrk="1" hangingPunct="1"/>
            <a:r>
              <a:rPr lang="en-GB" altLang="en-US" sz="1900" dirty="0" smtClean="0">
                <a:solidFill>
                  <a:srgbClr val="9A0000"/>
                </a:solidFill>
                <a:latin typeface="XCCW Joined 1a" panose="03050602040000000000" pitchFamily="66" charset="0"/>
              </a:rPr>
              <a:t>Navy blue round neck (school) jumpers should be worn.  </a:t>
            </a:r>
            <a:r>
              <a:rPr lang="en-GB" altLang="en-US" sz="1900" b="1" dirty="0" smtClean="0">
                <a:solidFill>
                  <a:srgbClr val="9A0000"/>
                </a:solidFill>
                <a:latin typeface="XCCW Joined 1a" panose="03050602040000000000" pitchFamily="66" charset="0"/>
              </a:rPr>
              <a:t>Hoodies</a:t>
            </a:r>
            <a:r>
              <a:rPr lang="en-GB" altLang="en-US" sz="1900" dirty="0" smtClean="0">
                <a:solidFill>
                  <a:srgbClr val="9A0000"/>
                </a:solidFill>
                <a:latin typeface="XCCW Joined 1a" panose="03050602040000000000" pitchFamily="66" charset="0"/>
              </a:rPr>
              <a:t> and </a:t>
            </a:r>
            <a:r>
              <a:rPr lang="en-GB" altLang="en-US" sz="1900" b="1" dirty="0" smtClean="0">
                <a:solidFill>
                  <a:srgbClr val="9A0000"/>
                </a:solidFill>
                <a:latin typeface="XCCW Joined 1a" panose="03050602040000000000" pitchFamily="66" charset="0"/>
              </a:rPr>
              <a:t>tracksuit</a:t>
            </a:r>
            <a:r>
              <a:rPr lang="en-GB" altLang="en-US" sz="1900" dirty="0" smtClean="0">
                <a:solidFill>
                  <a:srgbClr val="9A0000"/>
                </a:solidFill>
                <a:latin typeface="XCCW Joined 1a" panose="03050602040000000000" pitchFamily="66" charset="0"/>
              </a:rPr>
              <a:t> tops are </a:t>
            </a:r>
            <a:r>
              <a:rPr lang="en-GB" altLang="en-US" sz="1900" b="1" dirty="0" smtClean="0">
                <a:solidFill>
                  <a:srgbClr val="9A0000"/>
                </a:solidFill>
                <a:latin typeface="XCCW Joined 1a" panose="03050602040000000000" pitchFamily="66" charset="0"/>
              </a:rPr>
              <a:t>not acceptable </a:t>
            </a:r>
            <a:r>
              <a:rPr lang="en-GB" altLang="en-US" sz="1900" dirty="0" smtClean="0">
                <a:solidFill>
                  <a:srgbClr val="9A0000"/>
                </a:solidFill>
                <a:latin typeface="XCCW Joined 1a" panose="03050602040000000000" pitchFamily="66" charset="0"/>
              </a:rPr>
              <a:t>as school uniform.</a:t>
            </a:r>
          </a:p>
          <a:p>
            <a:pPr eaLnBrk="1" hangingPunct="1">
              <a:buFontTx/>
              <a:buNone/>
            </a:pPr>
            <a:endParaRPr lang="en-GB" altLang="en-US" dirty="0" smtClean="0"/>
          </a:p>
        </p:txBody>
      </p:sp>
      <p:sp>
        <p:nvSpPr>
          <p:cNvPr id="3" name="TextBox 2"/>
          <p:cNvSpPr txBox="1"/>
          <p:nvPr/>
        </p:nvSpPr>
        <p:spPr>
          <a:xfrm>
            <a:off x="1691680" y="6016697"/>
            <a:ext cx="7242688" cy="646331"/>
          </a:xfrm>
          <a:prstGeom prst="rect">
            <a:avLst/>
          </a:prstGeom>
          <a:noFill/>
        </p:spPr>
        <p:txBody>
          <a:bodyPr wrap="none">
            <a:spAutoFit/>
          </a:bodyPr>
          <a:lstStyle/>
          <a:p>
            <a:pPr marL="285750" indent="-285750">
              <a:buFont typeface="Arial" panose="020B0604020202020204" pitchFamily="34" charset="0"/>
              <a:buChar char="•"/>
              <a:defRPr/>
            </a:pPr>
            <a:r>
              <a:rPr lang="en-GB" altLang="en-US" dirty="0">
                <a:solidFill>
                  <a:srgbClr val="9A0000"/>
                </a:solidFill>
                <a:latin typeface="XCCW Joined 1a" panose="03050602040000000000" pitchFamily="66" charset="0"/>
              </a:rPr>
              <a:t>Please make sure </a:t>
            </a:r>
            <a:r>
              <a:rPr lang="en-GB" altLang="en-US" dirty="0" smtClean="0">
                <a:solidFill>
                  <a:srgbClr val="9A0000"/>
                </a:solidFill>
                <a:latin typeface="XCCW Joined 1a" panose="03050602040000000000" pitchFamily="66" charset="0"/>
              </a:rPr>
              <a:t>uniform </a:t>
            </a:r>
            <a:r>
              <a:rPr lang="en-GB" altLang="en-US" dirty="0">
                <a:solidFill>
                  <a:srgbClr val="9A0000"/>
                </a:solidFill>
                <a:latin typeface="XCCW Joined 1a" panose="03050602040000000000" pitchFamily="66" charset="0"/>
              </a:rPr>
              <a:t>follows school policy.</a:t>
            </a:r>
          </a:p>
          <a:p>
            <a:pPr>
              <a:defRPr/>
            </a:pP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3850" y="188913"/>
            <a:ext cx="7488238" cy="1060450"/>
          </a:xfrm>
        </p:spPr>
        <p:txBody>
          <a:bodyPr/>
          <a:lstStyle/>
          <a:p>
            <a:pPr algn="l" eaLnBrk="1" hangingPunct="1"/>
            <a:r>
              <a:rPr lang="en-GB" altLang="en-US" sz="3800" dirty="0" smtClean="0">
                <a:solidFill>
                  <a:schemeClr val="hlink"/>
                </a:solidFill>
                <a:latin typeface="XCCW Joined 1a" panose="03050602040000000000" pitchFamily="66" charset="0"/>
              </a:rPr>
              <a:t>What to bring to school</a:t>
            </a:r>
          </a:p>
        </p:txBody>
      </p:sp>
      <p:sp>
        <p:nvSpPr>
          <p:cNvPr id="12291" name="Rectangle 3"/>
          <p:cNvSpPr>
            <a:spLocks noGrp="1" noChangeArrowheads="1"/>
          </p:cNvSpPr>
          <p:nvPr>
            <p:ph type="body" idx="1"/>
          </p:nvPr>
        </p:nvSpPr>
        <p:spPr>
          <a:xfrm>
            <a:off x="539750" y="1249363"/>
            <a:ext cx="7696200" cy="3976687"/>
          </a:xfrm>
        </p:spPr>
        <p:txBody>
          <a:bodyPr/>
          <a:lstStyle/>
          <a:p>
            <a:pPr eaLnBrk="1" hangingPunct="1">
              <a:lnSpc>
                <a:spcPct val="80000"/>
              </a:lnSpc>
            </a:pPr>
            <a:r>
              <a:rPr lang="en-GB" altLang="en-US" sz="2000" dirty="0" smtClean="0">
                <a:solidFill>
                  <a:srgbClr val="7F0000"/>
                </a:solidFill>
                <a:latin typeface="XCCW Joined 1a" panose="03050602040000000000" pitchFamily="66" charset="0"/>
              </a:rPr>
              <a:t>PE kits should be brought in every Monday and taken home each Friday to be washed.</a:t>
            </a:r>
            <a:br>
              <a:rPr lang="en-GB" altLang="en-US" sz="2000" dirty="0" smtClean="0">
                <a:solidFill>
                  <a:srgbClr val="7F0000"/>
                </a:solidFill>
                <a:latin typeface="XCCW Joined 1a" panose="03050602040000000000" pitchFamily="66" charset="0"/>
              </a:rPr>
            </a:br>
            <a:endParaRPr lang="en-GB" altLang="en-US" sz="2000" dirty="0" smtClean="0">
              <a:solidFill>
                <a:srgbClr val="7F0000"/>
              </a:solidFill>
              <a:latin typeface="XCCW Joined 1a" panose="03050602040000000000" pitchFamily="66" charset="0"/>
            </a:endParaRPr>
          </a:p>
          <a:p>
            <a:pPr eaLnBrk="1" hangingPunct="1"/>
            <a:r>
              <a:rPr lang="en-GB" altLang="en-US" sz="2000" b="1" dirty="0" smtClean="0">
                <a:solidFill>
                  <a:srgbClr val="7F0000"/>
                </a:solidFill>
                <a:latin typeface="XCCW Joined 1a" panose="03050602040000000000" pitchFamily="66" charset="0"/>
              </a:rPr>
              <a:t>Book bags/rucksacks </a:t>
            </a:r>
            <a:r>
              <a:rPr lang="en-GB" altLang="en-US" sz="2000" dirty="0" smtClean="0">
                <a:solidFill>
                  <a:srgbClr val="7F0000"/>
                </a:solidFill>
                <a:latin typeface="XCCW Joined 1a" panose="03050602040000000000" pitchFamily="66" charset="0"/>
              </a:rPr>
              <a:t>– the children bring home letters, </a:t>
            </a:r>
            <a:r>
              <a:rPr lang="en-GB" altLang="en-US" sz="2000" dirty="0" smtClean="0">
                <a:solidFill>
                  <a:srgbClr val="7F0000"/>
                </a:solidFill>
                <a:latin typeface="XCCW Joined 1a" panose="03050602040000000000" pitchFamily="66" charset="0"/>
              </a:rPr>
              <a:t>books, </a:t>
            </a:r>
            <a:r>
              <a:rPr lang="en-GB" altLang="en-US" sz="2000" dirty="0" err="1" smtClean="0">
                <a:solidFill>
                  <a:srgbClr val="7F0000"/>
                </a:solidFill>
                <a:latin typeface="XCCW Joined 1a" panose="03050602040000000000" pitchFamily="66" charset="0"/>
              </a:rPr>
              <a:t>etc</a:t>
            </a:r>
            <a:r>
              <a:rPr lang="en-GB" altLang="en-US" sz="2000" dirty="0" smtClean="0">
                <a:solidFill>
                  <a:srgbClr val="7F0000"/>
                </a:solidFill>
                <a:latin typeface="XCCW Joined 1a" panose="03050602040000000000" pitchFamily="66" charset="0"/>
              </a:rPr>
              <a:t>, </a:t>
            </a:r>
            <a:r>
              <a:rPr lang="en-GB" altLang="en-US" sz="2000" dirty="0" smtClean="0">
                <a:solidFill>
                  <a:srgbClr val="7F0000"/>
                </a:solidFill>
                <a:latin typeface="XCCW Joined 1a" panose="03050602040000000000" pitchFamily="66" charset="0"/>
              </a:rPr>
              <a:t>all week and need their bags to carry everything.</a:t>
            </a:r>
            <a:br>
              <a:rPr lang="en-GB" altLang="en-US" sz="2000" dirty="0" smtClean="0">
                <a:solidFill>
                  <a:srgbClr val="7F0000"/>
                </a:solidFill>
                <a:latin typeface="XCCW Joined 1a" panose="03050602040000000000" pitchFamily="66" charset="0"/>
              </a:rPr>
            </a:br>
            <a:endParaRPr lang="en-GB" altLang="en-US" sz="2000" dirty="0" smtClean="0">
              <a:solidFill>
                <a:srgbClr val="7F0000"/>
              </a:solidFill>
              <a:latin typeface="XCCW Joined 1a" panose="03050602040000000000" pitchFamily="66" charset="0"/>
            </a:endParaRPr>
          </a:p>
          <a:p>
            <a:pPr eaLnBrk="1" hangingPunct="1"/>
            <a:r>
              <a:rPr lang="en-GB" altLang="en-US" sz="2000" dirty="0" smtClean="0">
                <a:solidFill>
                  <a:srgbClr val="7F0000"/>
                </a:solidFill>
                <a:latin typeface="XCCW Joined 1a" panose="03050602040000000000" pitchFamily="66" charset="0"/>
              </a:rPr>
              <a:t>Cu</a:t>
            </a:r>
            <a:r>
              <a:rPr lang="en-US" altLang="en-US" sz="2000" dirty="0" err="1" smtClean="0">
                <a:solidFill>
                  <a:srgbClr val="7F0000"/>
                </a:solidFill>
                <a:latin typeface="XCCW Joined 1a" panose="03050602040000000000" pitchFamily="66" charset="0"/>
              </a:rPr>
              <a:t>rrent</a:t>
            </a:r>
            <a:r>
              <a:rPr lang="en-US" altLang="en-US" sz="2000" dirty="0" smtClean="0">
                <a:solidFill>
                  <a:srgbClr val="7F0000"/>
                </a:solidFill>
                <a:latin typeface="XCCW Joined 1a" panose="03050602040000000000" pitchFamily="66" charset="0"/>
              </a:rPr>
              <a:t> </a:t>
            </a:r>
            <a:r>
              <a:rPr lang="en-US" altLang="en-US" sz="2000" b="1" dirty="0" smtClean="0">
                <a:solidFill>
                  <a:srgbClr val="7F0000"/>
                </a:solidFill>
                <a:latin typeface="XCCW Joined 1a" panose="03050602040000000000" pitchFamily="66" charset="0"/>
              </a:rPr>
              <a:t>reading book </a:t>
            </a:r>
            <a:r>
              <a:rPr lang="en-US" altLang="en-US" sz="2000" dirty="0" smtClean="0">
                <a:solidFill>
                  <a:srgbClr val="7F0000"/>
                </a:solidFill>
                <a:latin typeface="XCCW Joined 1a" panose="03050602040000000000" pitchFamily="66" charset="0"/>
              </a:rPr>
              <a:t>and </a:t>
            </a:r>
            <a:r>
              <a:rPr lang="en-US" altLang="en-US" sz="2000" b="1" dirty="0" smtClean="0">
                <a:solidFill>
                  <a:srgbClr val="7F0000"/>
                </a:solidFill>
                <a:latin typeface="XCCW Joined 1a" panose="03050602040000000000" pitchFamily="66" charset="0"/>
              </a:rPr>
              <a:t>reading record </a:t>
            </a:r>
            <a:r>
              <a:rPr lang="en-US" altLang="en-US" sz="2000" dirty="0" smtClean="0">
                <a:solidFill>
                  <a:srgbClr val="7F0000"/>
                </a:solidFill>
                <a:latin typeface="XCCW Joined 1a" panose="03050602040000000000" pitchFamily="66" charset="0"/>
              </a:rPr>
              <a:t>should be in school </a:t>
            </a:r>
            <a:r>
              <a:rPr lang="en-US" altLang="en-US" sz="2000" b="1" dirty="0" smtClean="0">
                <a:solidFill>
                  <a:srgbClr val="7F0000"/>
                </a:solidFill>
                <a:latin typeface="XCCW Joined 1a" panose="03050602040000000000" pitchFamily="66" charset="0"/>
              </a:rPr>
              <a:t>everyday </a:t>
            </a:r>
            <a:r>
              <a:rPr lang="en-US" altLang="en-US" sz="2000" dirty="0" smtClean="0">
                <a:solidFill>
                  <a:srgbClr val="7F0000"/>
                </a:solidFill>
                <a:latin typeface="XCCW Joined 1a" panose="03050602040000000000" pitchFamily="66" charset="0"/>
              </a:rPr>
              <a:t>to allow them to be monitored.</a:t>
            </a:r>
            <a:br>
              <a:rPr lang="en-US" altLang="en-US" sz="2000" dirty="0" smtClean="0">
                <a:solidFill>
                  <a:srgbClr val="7F0000"/>
                </a:solidFill>
                <a:latin typeface="XCCW Joined 1a" panose="03050602040000000000" pitchFamily="66" charset="0"/>
              </a:rPr>
            </a:br>
            <a:endParaRPr lang="en-US" altLang="en-US" sz="2000" dirty="0" smtClean="0">
              <a:solidFill>
                <a:srgbClr val="7F0000"/>
              </a:solidFill>
              <a:latin typeface="XCCW Joined 1a" panose="03050602040000000000" pitchFamily="66" charset="0"/>
            </a:endParaRPr>
          </a:p>
          <a:p>
            <a:pPr eaLnBrk="1" hangingPunct="1"/>
            <a:r>
              <a:rPr lang="en-GB" altLang="en-US" sz="2000" dirty="0" smtClean="0">
                <a:solidFill>
                  <a:srgbClr val="7F0000"/>
                </a:solidFill>
                <a:latin typeface="XCCW Joined 1a" panose="03050602040000000000" pitchFamily="66" charset="0"/>
              </a:rPr>
              <a:t>Lunch.</a:t>
            </a:r>
            <a:br>
              <a:rPr lang="en-GB" altLang="en-US" sz="2000" dirty="0" smtClean="0">
                <a:solidFill>
                  <a:srgbClr val="7F0000"/>
                </a:solidFill>
                <a:latin typeface="XCCW Joined 1a" panose="03050602040000000000" pitchFamily="66" charset="0"/>
              </a:rPr>
            </a:br>
            <a:endParaRPr lang="en-GB" altLang="en-US" sz="2000" dirty="0" smtClean="0">
              <a:solidFill>
                <a:srgbClr val="7F0000"/>
              </a:solidFill>
              <a:latin typeface="XCCW Joined 1a" panose="03050602040000000000" pitchFamily="66" charset="0"/>
            </a:endParaRPr>
          </a:p>
          <a:p>
            <a:pPr eaLnBrk="1" hangingPunct="1"/>
            <a:r>
              <a:rPr lang="en-GB" altLang="en-US" sz="2000" dirty="0" smtClean="0">
                <a:solidFill>
                  <a:srgbClr val="7F0000"/>
                </a:solidFill>
                <a:latin typeface="XCCW Joined 1a" panose="03050602040000000000" pitchFamily="66" charset="0"/>
              </a:rPr>
              <a:t>Water bottle – </a:t>
            </a:r>
            <a:r>
              <a:rPr lang="en-GB" altLang="en-US" sz="2000" dirty="0" smtClean="0">
                <a:solidFill>
                  <a:srgbClr val="7F0000"/>
                </a:solidFill>
                <a:latin typeface="XCCW Joined 1a" panose="03050602040000000000" pitchFamily="66" charset="0"/>
              </a:rPr>
              <a:t>named, please.</a:t>
            </a:r>
            <a:endParaRPr lang="en-GB" altLang="en-US" sz="2000" dirty="0" smtClean="0">
              <a:solidFill>
                <a:srgbClr val="7F0000"/>
              </a:solidFill>
              <a:latin typeface="XCCW Joined 1a" panose="03050602040000000000" pitchFamily="66" charset="0"/>
            </a:endParaRPr>
          </a:p>
          <a:p>
            <a:pPr eaLnBrk="1" hangingPunct="1">
              <a:lnSpc>
                <a:spcPct val="80000"/>
              </a:lnSpc>
              <a:buFontTx/>
              <a:buNone/>
            </a:pPr>
            <a:endParaRPr lang="en-GB" altLang="en-US" sz="20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7E3FD"/>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4213" y="-115888"/>
            <a:ext cx="6870700" cy="1600201"/>
          </a:xfrm>
        </p:spPr>
        <p:txBody>
          <a:bodyPr/>
          <a:lstStyle/>
          <a:p>
            <a:pPr eaLnBrk="1" hangingPunct="1"/>
            <a:r>
              <a:rPr lang="en-GB" altLang="en-US" b="1" u="sng" dirty="0" smtClean="0">
                <a:solidFill>
                  <a:srgbClr val="00B200"/>
                </a:solidFill>
                <a:latin typeface="XCCW Joined 1a" panose="03050602040000000000" pitchFamily="66" charset="0"/>
              </a:rPr>
              <a:t>Water bottles and Fruit</a:t>
            </a:r>
            <a:endParaRPr lang="en-US" altLang="en-US" b="1" u="sng" dirty="0" smtClean="0">
              <a:solidFill>
                <a:srgbClr val="00B200"/>
              </a:solidFill>
              <a:latin typeface="XCCW Joined 1a" panose="03050602040000000000" pitchFamily="66" charset="0"/>
            </a:endParaRPr>
          </a:p>
        </p:txBody>
      </p:sp>
      <p:sp>
        <p:nvSpPr>
          <p:cNvPr id="13315" name="Rectangle 3"/>
          <p:cNvSpPr>
            <a:spLocks noGrp="1" noChangeArrowheads="1"/>
          </p:cNvSpPr>
          <p:nvPr>
            <p:ph type="body" idx="1"/>
          </p:nvPr>
        </p:nvSpPr>
        <p:spPr>
          <a:xfrm>
            <a:off x="439738" y="1557338"/>
            <a:ext cx="8229600" cy="4681537"/>
          </a:xfrm>
        </p:spPr>
        <p:txBody>
          <a:bodyPr/>
          <a:lstStyle/>
          <a:p>
            <a:pPr eaLnBrk="1" hangingPunct="1"/>
            <a:r>
              <a:rPr lang="en-GB" altLang="en-US" sz="1900" dirty="0" smtClean="0">
                <a:solidFill>
                  <a:srgbClr val="7F0000"/>
                </a:solidFill>
                <a:latin typeface="XCCW Joined 1a" panose="03050602040000000000" pitchFamily="66" charset="0"/>
              </a:rPr>
              <a:t>All children should have a water bottle to keep in class should they be thirsty during our Busy Bee sessions.  We keep water bottles over by the sink. Children are also provided with a drink with their hot lunches.</a:t>
            </a:r>
          </a:p>
          <a:p>
            <a:pPr eaLnBrk="1" hangingPunct="1"/>
            <a:endParaRPr lang="en-GB" altLang="en-US" sz="900" dirty="0" smtClean="0">
              <a:solidFill>
                <a:srgbClr val="7F0000"/>
              </a:solidFill>
              <a:latin typeface="XCCW Joined 1a" panose="03050602040000000000" pitchFamily="66" charset="0"/>
            </a:endParaRPr>
          </a:p>
          <a:p>
            <a:pPr eaLnBrk="1" hangingPunct="1"/>
            <a:r>
              <a:rPr lang="en-GB" altLang="en-US" sz="1900" dirty="0" smtClean="0">
                <a:solidFill>
                  <a:srgbClr val="7F0000"/>
                </a:solidFill>
                <a:latin typeface="XCCW Joined 1a" panose="03050602040000000000" pitchFamily="66" charset="0"/>
              </a:rPr>
              <a:t>At morning break, the children are </a:t>
            </a:r>
            <a:r>
              <a:rPr lang="en-GB" altLang="en-US" sz="1900" dirty="0" smtClean="0">
                <a:solidFill>
                  <a:srgbClr val="7F0000"/>
                </a:solidFill>
                <a:latin typeface="XCCW Joined 1a" panose="03050602040000000000" pitchFamily="66" charset="0"/>
              </a:rPr>
              <a:t>encouraged </a:t>
            </a:r>
            <a:r>
              <a:rPr lang="en-GB" altLang="en-US" sz="1900" dirty="0" smtClean="0">
                <a:solidFill>
                  <a:srgbClr val="7F0000"/>
                </a:solidFill>
                <a:latin typeface="XCCW Joined 1a" panose="03050602040000000000" pitchFamily="66" charset="0"/>
              </a:rPr>
              <a:t>to take a piece of fruit for a snack. Children may bring fruit from home or have a piece of school fruit. We discourage fruit winders, fruit </a:t>
            </a:r>
            <a:r>
              <a:rPr lang="en-GB" altLang="en-US" sz="1900" dirty="0" smtClean="0">
                <a:solidFill>
                  <a:srgbClr val="7F0000"/>
                </a:solidFill>
                <a:latin typeface="XCCW Joined 1a" panose="03050602040000000000" pitchFamily="66" charset="0"/>
              </a:rPr>
              <a:t>flakes, </a:t>
            </a:r>
            <a:r>
              <a:rPr lang="en-GB" altLang="en-US" sz="1900" dirty="0" err="1" smtClean="0">
                <a:solidFill>
                  <a:srgbClr val="7F0000"/>
                </a:solidFill>
                <a:latin typeface="XCCW Joined 1a" panose="03050602040000000000" pitchFamily="66" charset="0"/>
              </a:rPr>
              <a:t>etc</a:t>
            </a:r>
            <a:r>
              <a:rPr lang="en-GB" altLang="en-US" sz="1900" dirty="0" smtClean="0">
                <a:solidFill>
                  <a:srgbClr val="7F0000"/>
                </a:solidFill>
                <a:latin typeface="XCCW Joined 1a" panose="03050602040000000000" pitchFamily="66" charset="0"/>
              </a:rPr>
              <a:t>, </a:t>
            </a:r>
            <a:r>
              <a:rPr lang="en-GB" altLang="en-US" sz="1900" dirty="0" smtClean="0">
                <a:solidFill>
                  <a:srgbClr val="7F0000"/>
                </a:solidFill>
                <a:latin typeface="XCCW Joined 1a" panose="03050602040000000000" pitchFamily="66" charset="0"/>
              </a:rPr>
              <a:t>at break times in preference for a piece of fresh fruit.  Please bring an extra piece of fruit </a:t>
            </a:r>
            <a:r>
              <a:rPr lang="en-GB" altLang="en-US" sz="1900" dirty="0" smtClean="0">
                <a:solidFill>
                  <a:srgbClr val="7F0000"/>
                </a:solidFill>
                <a:latin typeface="XCCW Joined 1a" panose="03050602040000000000" pitchFamily="66" charset="0"/>
              </a:rPr>
              <a:t>or a wholemeal </a:t>
            </a:r>
            <a:r>
              <a:rPr lang="en-GB" altLang="en-US" sz="1900" dirty="0" smtClean="0">
                <a:solidFill>
                  <a:srgbClr val="7F0000"/>
                </a:solidFill>
                <a:latin typeface="XCCW Joined 1a" panose="03050602040000000000" pitchFamily="66" charset="0"/>
              </a:rPr>
              <a:t>biscuit for the afternoons.</a:t>
            </a:r>
            <a:endParaRPr lang="en-US" altLang="en-US" sz="1900" dirty="0" smtClean="0">
              <a:solidFill>
                <a:srgbClr val="7F0000"/>
              </a:solidFill>
              <a:latin typeface="XCCW Joined 1a" panose="03050602040000000000" pitchFamily="66" charset="0"/>
            </a:endParaRPr>
          </a:p>
        </p:txBody>
      </p:sp>
      <p:pic>
        <p:nvPicPr>
          <p:cNvPr id="13316" name="Picture 9" descr="C:\Users\Emma\AppData\Local\Microsoft\Windows\Temporary Internet Files\Content.IE5\DGV82NC1\MC90021535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938" y="5300663"/>
            <a:ext cx="100806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0" descr="C:\Users\Emma\AppData\Local\Microsoft\Windows\Temporary Internet Files\Content.IE5\KOPUMLOF\MC90023271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9900"/>
            <a:ext cx="97155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2" descr="C:\Users\Emma\AppData\Local\Microsoft\Windows\Temporary Internet Files\Content.IE5\HX1N93DS\MC900347073[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1200" y="1268413"/>
            <a:ext cx="81280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75076" y="5373215"/>
            <a:ext cx="1384616" cy="135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325</TotalTime>
  <Words>1226</Words>
  <Application>Microsoft Office PowerPoint</Application>
  <PresentationFormat>On-screen Show (4:3)</PresentationFormat>
  <Paragraphs>108</Paragraphs>
  <Slides>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Comic Sans MS</vt:lpstr>
      <vt:lpstr>Arial</vt:lpstr>
      <vt:lpstr>Calibri</vt:lpstr>
      <vt:lpstr>XCCW Joined 1a</vt:lpstr>
      <vt:lpstr>Linkpen 2a Print</vt:lpstr>
      <vt:lpstr>Wingdings 2</vt:lpstr>
      <vt:lpstr>Kristen ITC</vt:lpstr>
      <vt:lpstr>Wingdings</vt:lpstr>
      <vt:lpstr>Times New Roman</vt:lpstr>
      <vt:lpstr>Crayons</vt:lpstr>
      <vt:lpstr>‘Meet the Teacher’ Hello and Welcome to Thailand Class!</vt:lpstr>
      <vt:lpstr>PowerPoint Presentation</vt:lpstr>
      <vt:lpstr>Curriculum</vt:lpstr>
      <vt:lpstr>Thailand class - Reading</vt:lpstr>
      <vt:lpstr>PowerPoint Presentation</vt:lpstr>
      <vt:lpstr>Handwriting</vt:lpstr>
      <vt:lpstr>School Uniform</vt:lpstr>
      <vt:lpstr>What to bring to school</vt:lpstr>
      <vt:lpstr>Water bottles and Fruit</vt:lpstr>
      <vt:lpstr>PowerPoint Presentation</vt:lpstr>
      <vt:lpstr>PowerPoint Presentation</vt:lpstr>
      <vt:lpstr> Helpers  </vt:lpstr>
      <vt:lpstr>Any Questions?</vt:lpstr>
      <vt:lpstr>Dates to Remember</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Good evening and welcome to India Class!</dc:title>
  <dc:creator>Andy</dc:creator>
  <cp:lastModifiedBy>FHancock</cp:lastModifiedBy>
  <cp:revision>72</cp:revision>
  <cp:lastPrinted>2017-09-28T08:53:50Z</cp:lastPrinted>
  <dcterms:created xsi:type="dcterms:W3CDTF">2014-09-14T11:41:14Z</dcterms:created>
  <dcterms:modified xsi:type="dcterms:W3CDTF">2022-09-28T13:42:44Z</dcterms:modified>
</cp:coreProperties>
</file>