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58" r:id="rId2"/>
    <p:sldId id="279" r:id="rId3"/>
    <p:sldId id="268" r:id="rId4"/>
    <p:sldId id="269" r:id="rId5"/>
    <p:sldId id="276" r:id="rId6"/>
    <p:sldId id="278" r:id="rId7"/>
    <p:sldId id="290" r:id="rId8"/>
    <p:sldId id="291" r:id="rId9"/>
    <p:sldId id="292" r:id="rId10"/>
    <p:sldId id="280" r:id="rId11"/>
    <p:sldId id="270" r:id="rId12"/>
    <p:sldId id="271" r:id="rId13"/>
    <p:sldId id="272" r:id="rId14"/>
    <p:sldId id="273" r:id="rId15"/>
    <p:sldId id="274" r:id="rId16"/>
    <p:sldId id="283" r:id="rId17"/>
    <p:sldId id="284" r:id="rId18"/>
    <p:sldId id="285" r:id="rId19"/>
    <p:sldId id="286" r:id="rId20"/>
    <p:sldId id="287" r:id="rId21"/>
    <p:sldId id="288" r:id="rId22"/>
    <p:sldId id="293" r:id="rId23"/>
  </p:sldIdLst>
  <p:sldSz cx="9144000" cy="6858000" type="screen4x3"/>
  <p:notesSz cx="6799263" cy="9929813"/>
  <p:embeddedFontLst>
    <p:embeddedFont>
      <p:font typeface="Sassoon Infant Md" panose="02000603050000020003" charset="0"/>
      <p:regular r:id="rId26"/>
    </p:embeddedFont>
    <p:embeddedFont>
      <p:font typeface="Sassoon Infant Rg" panose="02000503030000020003" charset="0"/>
      <p:regular r:id="rId27"/>
      <p:bold r:id="rId28"/>
    </p:embeddedFont>
    <p:embeddedFont>
      <p:font typeface="BPreplay" panose="020005030000000200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EA2"/>
    <a:srgbClr val="80C1EB"/>
    <a:srgbClr val="ACDDFC"/>
    <a:srgbClr val="21A6F9"/>
    <a:srgbClr val="1C1C1C"/>
    <a:srgbClr val="2898A8"/>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73" d="100"/>
          <a:sy n="73" d="100"/>
        </p:scale>
        <p:origin x="1194" y="60"/>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B34F151-63AC-41CE-96F5-7702E930870C}" type="datetimeFigureOut">
              <a:rPr lang="en-GB" smtClean="0"/>
              <a:t>09/05/2023</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D02C5D1-7818-41B5-ABAD-5E4B38A5388F}" type="datetimeFigureOut">
              <a:rPr lang="en-GB" smtClean="0"/>
              <a:t>09/05/2023</a:t>
            </a:fld>
            <a:endParaRPr lang="en-GB"/>
          </a:p>
        </p:txBody>
      </p:sp>
      <p:sp>
        <p:nvSpPr>
          <p:cNvPr id="4" name="Slide Image Placeholder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Success Criteria</a:t>
            </a:r>
            <a:endParaRPr lang="en-US" sz="3600" dirty="0"/>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t>Aim</a:t>
            </a:r>
            <a:endParaRPr lang="en-US" sz="3600"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2575232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4B3148B-524E-4287-99F2-A63D5B899BB4}" type="datetimeFigureOut">
              <a:rPr lang="en-GB"/>
              <a:pPr>
                <a:defRPr/>
              </a:pPr>
              <a:t>09/05/2023</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4B4540DC-E7D7-4117-B274-EB57E7A7B7B1}" type="slidenum">
              <a:rPr lang="en-GB"/>
              <a:pPr>
                <a:defRPr/>
              </a:pPr>
              <a:t>‹#›</a:t>
            </a:fld>
            <a:endParaRPr lang="en-GB"/>
          </a:p>
        </p:txBody>
      </p:sp>
    </p:spTree>
    <p:extLst>
      <p:ext uri="{BB962C8B-B14F-4D97-AF65-F5344CB8AC3E}">
        <p14:creationId xmlns:p14="http://schemas.microsoft.com/office/powerpoint/2010/main" val="2859363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smtClean="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or illustrations here.</a:t>
            </a:r>
          </a:p>
        </p:txBody>
      </p:sp>
    </p:spTree>
    <p:extLst>
      <p:ext uri="{BB962C8B-B14F-4D97-AF65-F5344CB8AC3E}">
        <p14:creationId xmlns:p14="http://schemas.microsoft.com/office/powerpoint/2010/main" val="268757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806184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a:t>
            </a:r>
            <a:r>
              <a:rPr lang="en-GB" baseline="0" dirty="0" smtClean="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4976229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a:t>
            </a:r>
            <a:r>
              <a:rPr lang="en-GB" baseline="0" dirty="0" smtClean="0">
                <a:solidFill>
                  <a:schemeClr val="tx1"/>
                </a:solidFill>
              </a:rPr>
              <a:t> text or illustrations here.</a:t>
            </a:r>
            <a:endParaRPr lang="en-GB" dirty="0" smtClean="0">
              <a:solidFill>
                <a:schemeClr val="tx1"/>
              </a:solidFill>
            </a:endParaRPr>
          </a:p>
        </p:txBody>
      </p:sp>
    </p:spTree>
    <p:extLst>
      <p:ext uri="{BB962C8B-B14F-4D97-AF65-F5344CB8AC3E}">
        <p14:creationId xmlns:p14="http://schemas.microsoft.com/office/powerpoint/2010/main" val="1613484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Insert text or illustrations</a:t>
            </a:r>
            <a:r>
              <a:rPr lang="en-GB" baseline="0" dirty="0" smtClean="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2403606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smtClean="0"/>
              <a:t> </a:t>
            </a:r>
            <a:endParaRPr lang="en-GB" sz="1350" dirty="0"/>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Insert text or illustrations here.</a:t>
            </a: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Insert text here.</a:t>
            </a:r>
          </a:p>
        </p:txBody>
      </p:sp>
    </p:spTree>
    <p:extLst>
      <p:ext uri="{BB962C8B-B14F-4D97-AF65-F5344CB8AC3E}">
        <p14:creationId xmlns:p14="http://schemas.microsoft.com/office/powerpoint/2010/main" val="41114932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CE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 id="2147483675"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youtu.be/h-o3cQKjU1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5.xml"/><Relationship Id="rId7" Type="http://schemas.openxmlformats.org/officeDocument/2006/relationships/slide" Target="slide14.xml"/><Relationship Id="rId2" Type="http://schemas.openxmlformats.org/officeDocument/2006/relationships/slide" Target="slide4.xml"/><Relationship Id="rId1" Type="http://schemas.openxmlformats.org/officeDocument/2006/relationships/slideLayout" Target="../slideLayouts/slideLayout13.xml"/><Relationship Id="rId6" Type="http://schemas.openxmlformats.org/officeDocument/2006/relationships/slide" Target="slide13.xml"/><Relationship Id="rId5" Type="http://schemas.openxmlformats.org/officeDocument/2006/relationships/slide" Target="slide12.xml"/><Relationship Id="rId10" Type="http://schemas.openxmlformats.org/officeDocument/2006/relationships/slide" Target="slide6.xml"/><Relationship Id="rId4" Type="http://schemas.openxmlformats.org/officeDocument/2006/relationships/slide" Target="slide1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338" y="2409031"/>
            <a:ext cx="8315325" cy="1277938"/>
          </a:xfrm>
          <a:prstGeom prst="rect">
            <a:avLst/>
          </a:prstGeom>
          <a:solidFill>
            <a:srgbClr val="E6CEA2"/>
          </a:solid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288000" anchor="ctr"/>
          <a:lstStyle/>
          <a:p>
            <a:pPr algn="ctr">
              <a:defRPr/>
            </a:pPr>
            <a:r>
              <a:rPr lang="en-GB" altLang="en-US" sz="5000" b="1" dirty="0" smtClean="0">
                <a:solidFill>
                  <a:schemeClr val="accent5">
                    <a:lumMod val="50000"/>
                  </a:schemeClr>
                </a:solidFill>
                <a:latin typeface="+mj-lt"/>
                <a:cs typeface="Calibri Light" panose="020F0302020204030204" pitchFamily="34" charset="0"/>
              </a:rPr>
              <a:t>Phonics Screening Check</a:t>
            </a:r>
            <a:endParaRPr lang="en-GB" altLang="en-US" sz="5000" b="1" dirty="0">
              <a:solidFill>
                <a:schemeClr val="accent5">
                  <a:lumMod val="50000"/>
                </a:schemeClr>
              </a:solidFill>
              <a:latin typeface="+mj-lt"/>
              <a:cs typeface="Calibri Light" panose="020F0302020204030204" pitchFamily="34" charset="0"/>
            </a:endParaRPr>
          </a:p>
          <a:p>
            <a:pPr algn="ctr">
              <a:defRPr/>
            </a:pPr>
            <a:endParaRPr lang="en-GB" dirty="0">
              <a:latin typeface="+mj-lt"/>
            </a:endParaRPr>
          </a:p>
        </p:txBody>
      </p:sp>
      <p:sp>
        <p:nvSpPr>
          <p:cNvPr id="6" name="Rectangle 2"/>
          <p:cNvSpPr>
            <a:spLocks noChangeArrowheads="1"/>
          </p:cNvSpPr>
          <p:nvPr/>
        </p:nvSpPr>
        <p:spPr bwMode="auto">
          <a:xfrm>
            <a:off x="2745570" y="4256088"/>
            <a:ext cx="36528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200" dirty="0">
                <a:solidFill>
                  <a:schemeClr val="tx2"/>
                </a:solidFill>
                <a:latin typeface="+mj-lt"/>
                <a:cs typeface="Calibri Light" panose="020F0302020204030204" pitchFamily="34" charset="0"/>
              </a:rPr>
              <a:t>A </a:t>
            </a:r>
            <a:r>
              <a:rPr lang="en-GB" altLang="en-US" sz="3200" dirty="0" smtClean="0">
                <a:solidFill>
                  <a:schemeClr val="tx2"/>
                </a:solidFill>
                <a:latin typeface="+mj-lt"/>
                <a:cs typeface="Calibri Light" panose="020F0302020204030204" pitchFamily="34" charset="0"/>
              </a:rPr>
              <a:t>Guide for Parents</a:t>
            </a:r>
            <a:endParaRPr lang="en-GB" altLang="en-US" sz="3200" dirty="0">
              <a:solidFill>
                <a:schemeClr val="tx2"/>
              </a:solidFill>
              <a:latin typeface="+mj-lt"/>
              <a:cs typeface="Calibri Light" panose="020F0302020204030204" pitchFamily="34" charset="0"/>
            </a:endParaRPr>
          </a:p>
        </p:txBody>
      </p:sp>
      <p:sp>
        <p:nvSpPr>
          <p:cNvPr id="7" name="Rectangle 2"/>
          <p:cNvSpPr>
            <a:spLocks noChangeArrowheads="1"/>
          </p:cNvSpPr>
          <p:nvPr/>
        </p:nvSpPr>
        <p:spPr bwMode="auto">
          <a:xfrm>
            <a:off x="3121282" y="1335858"/>
            <a:ext cx="29014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dirty="0" smtClean="0">
                <a:solidFill>
                  <a:schemeClr val="accent5">
                    <a:lumMod val="50000"/>
                  </a:schemeClr>
                </a:solidFill>
                <a:latin typeface="+mj-lt"/>
                <a:cs typeface="Calibri Light" panose="020F0302020204030204" pitchFamily="34" charset="0"/>
              </a:rPr>
              <a:t>Year One</a:t>
            </a:r>
            <a:endParaRPr lang="en-GB" altLang="en-US" sz="5400" dirty="0">
              <a:solidFill>
                <a:schemeClr val="accent5">
                  <a:lumMod val="50000"/>
                </a:schemeClr>
              </a:solidFill>
              <a:latin typeface="+mj-lt"/>
              <a:cs typeface="Calibri Light" panose="020F0302020204030204" pitchFamily="34" charset="0"/>
            </a:endParaRPr>
          </a:p>
        </p:txBody>
      </p:sp>
      <p:pic>
        <p:nvPicPr>
          <p:cNvPr id="4" name="Picture 3"/>
          <p:cNvPicPr>
            <a:picLocks noChangeAspect="1"/>
          </p:cNvPicPr>
          <p:nvPr/>
        </p:nvPicPr>
        <p:blipFill>
          <a:blip r:embed="rId2"/>
          <a:stretch>
            <a:fillRect/>
          </a:stretch>
        </p:blipFill>
        <p:spPr>
          <a:xfrm>
            <a:off x="414339" y="169004"/>
            <a:ext cx="1296896" cy="14418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045" y="4698823"/>
            <a:ext cx="1978618" cy="1477856"/>
          </a:xfrm>
          <a:prstGeom prst="rect">
            <a:avLst/>
          </a:prstGeom>
        </p:spPr>
      </p:pic>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FF5C-0788-4DBB-A4EC-E7F152E6742D}"/>
              </a:ext>
            </a:extLst>
          </p:cNvPr>
          <p:cNvSpPr>
            <a:spLocks noGrp="1"/>
          </p:cNvSpPr>
          <p:nvPr>
            <p:ph type="title"/>
          </p:nvPr>
        </p:nvSpPr>
        <p:spPr>
          <a:xfrm>
            <a:off x="686477" y="1291499"/>
            <a:ext cx="4027413" cy="576356"/>
          </a:xfrm>
          <a:solidFill>
            <a:schemeClr val="accent1">
              <a:lumMod val="40000"/>
              <a:lumOff val="60000"/>
            </a:schemeClr>
          </a:solidFill>
        </p:spPr>
        <p:txBody>
          <a:bodyPr>
            <a:normAutofit fontScale="90000"/>
          </a:bodyPr>
          <a:lstStyle/>
          <a:p>
            <a:r>
              <a:rPr lang="en-GB" b="1" dirty="0"/>
              <a:t>To note…</a:t>
            </a:r>
            <a:endParaRPr lang="en-GB" dirty="0"/>
          </a:p>
        </p:txBody>
      </p:sp>
      <p:sp>
        <p:nvSpPr>
          <p:cNvPr id="3" name="Content Placeholder 2">
            <a:extLst>
              <a:ext uri="{FF2B5EF4-FFF2-40B4-BE49-F238E27FC236}">
                <a16:creationId xmlns:a16="http://schemas.microsoft.com/office/drawing/2014/main" id="{55425AC5-E992-44CE-97F3-104FC7DC0771}"/>
              </a:ext>
            </a:extLst>
          </p:cNvPr>
          <p:cNvSpPr>
            <a:spLocks noGrp="1"/>
          </p:cNvSpPr>
          <p:nvPr>
            <p:ph idx="1"/>
          </p:nvPr>
        </p:nvSpPr>
        <p:spPr>
          <a:xfrm>
            <a:off x="628650" y="2274139"/>
            <a:ext cx="7886700" cy="3163738"/>
          </a:xfrm>
        </p:spPr>
        <p:txBody>
          <a:bodyPr>
            <a:normAutofit lnSpcReduction="10000"/>
          </a:bodyPr>
          <a:lstStyle/>
          <a:p>
            <a:pPr>
              <a:spcBef>
                <a:spcPts val="0"/>
              </a:spcBef>
            </a:pPr>
            <a:r>
              <a:rPr lang="en-GB" dirty="0"/>
              <a:t>Children will sound </a:t>
            </a:r>
            <a:r>
              <a:rPr lang="en-GB" dirty="0" smtClean="0"/>
              <a:t>out</a:t>
            </a:r>
            <a:r>
              <a:rPr lang="en-GB" b="1" dirty="0" smtClean="0"/>
              <a:t> </a:t>
            </a:r>
            <a:r>
              <a:rPr lang="en-GB" dirty="0"/>
              <a:t>and blend </a:t>
            </a:r>
            <a:r>
              <a:rPr lang="en-GB" dirty="0" smtClean="0"/>
              <a:t>sounds to </a:t>
            </a:r>
            <a:r>
              <a:rPr lang="en-GB" dirty="0"/>
              <a:t>read real and </a:t>
            </a:r>
            <a:r>
              <a:rPr lang="en-GB" dirty="0" smtClean="0"/>
              <a:t>nonsense/alien </a:t>
            </a:r>
            <a:r>
              <a:rPr lang="en-GB" dirty="0"/>
              <a:t>words. </a:t>
            </a:r>
          </a:p>
          <a:p>
            <a:pPr>
              <a:spcBef>
                <a:spcPts val="0"/>
              </a:spcBef>
            </a:pPr>
            <a:endParaRPr lang="en-GB" sz="1350" dirty="0"/>
          </a:p>
          <a:p>
            <a:pPr>
              <a:spcBef>
                <a:spcPts val="0"/>
              </a:spcBef>
            </a:pPr>
            <a:endParaRPr lang="en-GB" sz="750" dirty="0"/>
          </a:p>
          <a:p>
            <a:pPr>
              <a:spcBef>
                <a:spcPts val="0"/>
              </a:spcBef>
            </a:pPr>
            <a:r>
              <a:rPr lang="en-GB" dirty="0"/>
              <a:t>Children do </a:t>
            </a:r>
            <a:r>
              <a:rPr lang="en-GB" u="sng" dirty="0"/>
              <a:t>not</a:t>
            </a:r>
            <a:r>
              <a:rPr lang="en-GB" dirty="0"/>
              <a:t> need to blend sounds </a:t>
            </a:r>
            <a:r>
              <a:rPr lang="en-GB" dirty="0" smtClean="0"/>
              <a:t>internally.</a:t>
            </a:r>
          </a:p>
          <a:p>
            <a:pPr>
              <a:spcBef>
                <a:spcPts val="0"/>
              </a:spcBef>
            </a:pPr>
            <a:endParaRPr lang="en-GB" dirty="0"/>
          </a:p>
          <a:p>
            <a:pPr>
              <a:spcBef>
                <a:spcPts val="0"/>
              </a:spcBef>
            </a:pPr>
            <a:r>
              <a:rPr lang="en-GB" dirty="0"/>
              <a:t>If necessary, they can spot </a:t>
            </a:r>
            <a:r>
              <a:rPr lang="en-GB" dirty="0" smtClean="0"/>
              <a:t>digraphs and </a:t>
            </a:r>
            <a:r>
              <a:rPr lang="en-GB" dirty="0" err="1" smtClean="0"/>
              <a:t>trigraphs</a:t>
            </a:r>
            <a:r>
              <a:rPr lang="en-GB" dirty="0" smtClean="0"/>
              <a:t> and sound them out first. </a:t>
            </a:r>
            <a:endParaRPr lang="en-GB" dirty="0"/>
          </a:p>
          <a:p>
            <a:endParaRPr lang="en-GB" sz="900" dirty="0"/>
          </a:p>
          <a:p>
            <a:r>
              <a:rPr lang="en-GB" dirty="0"/>
              <a:t>Words can be one syllable, e.g. ‘cat’, ‘sand’ or two-syllable, e.g. bucket, windmill.</a:t>
            </a:r>
          </a:p>
          <a:p>
            <a:endParaRPr lang="en-GB" sz="1200" dirty="0"/>
          </a:p>
        </p:txBody>
      </p:sp>
    </p:spTree>
    <p:extLst>
      <p:ext uri="{BB962C8B-B14F-4D97-AF65-F5344CB8AC3E}">
        <p14:creationId xmlns:p14="http://schemas.microsoft.com/office/powerpoint/2010/main" val="3648131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bg2">
                    <a:lumMod val="10000"/>
                  </a:schemeClr>
                </a:solidFill>
                <a:cs typeface="Calibri Light" panose="020F0302020204030204" pitchFamily="34" charset="0"/>
              </a:rPr>
              <a:t>The test contains 40 words. Each child will sit </a:t>
            </a:r>
            <a:r>
              <a:rPr lang="en-GB" dirty="0" smtClean="0">
                <a:solidFill>
                  <a:schemeClr val="bg2">
                    <a:lumMod val="10000"/>
                  </a:schemeClr>
                </a:solidFill>
                <a:cs typeface="Calibri Light" panose="020F0302020204030204" pitchFamily="34" charset="0"/>
              </a:rPr>
              <a:t>one-to-one </a:t>
            </a:r>
            <a:r>
              <a:rPr lang="en-GB" dirty="0">
                <a:solidFill>
                  <a:schemeClr val="bg2">
                    <a:lumMod val="10000"/>
                  </a:schemeClr>
                </a:solidFill>
                <a:cs typeface="Calibri Light" panose="020F0302020204030204" pitchFamily="34" charset="0"/>
              </a:rPr>
              <a:t>and read each word aloud to a teacher. The test will take approximately 10 minutes per child, although all children are different and will complete the check at their own pace. The list of words the children read is a combination of 20 real words and 20 pseudo words (</a:t>
            </a:r>
            <a:r>
              <a:rPr lang="en-GB" dirty="0" smtClean="0">
                <a:solidFill>
                  <a:schemeClr val="bg2">
                    <a:lumMod val="10000"/>
                  </a:schemeClr>
                </a:solidFill>
                <a:cs typeface="Calibri Light" panose="020F0302020204030204" pitchFamily="34" charset="0"/>
              </a:rPr>
              <a:t>nonsense/alien </a:t>
            </a:r>
            <a:r>
              <a:rPr lang="en-GB" dirty="0">
                <a:solidFill>
                  <a:schemeClr val="bg2">
                    <a:lumMod val="10000"/>
                  </a:schemeClr>
                </a:solidFill>
                <a:cs typeface="Calibri Light" panose="020F0302020204030204" pitchFamily="34" charset="0"/>
              </a:rPr>
              <a:t>words</a:t>
            </a:r>
            <a:r>
              <a:rPr lang="en-GB" dirty="0" smtClean="0">
                <a:solidFill>
                  <a:schemeClr val="bg2">
                    <a:lumMod val="10000"/>
                  </a:schemeClr>
                </a:solidFill>
                <a:cs typeface="Calibri Light" panose="020F0302020204030204" pitchFamily="34" charset="0"/>
              </a:rPr>
              <a:t>).</a:t>
            </a:r>
          </a:p>
          <a:p>
            <a:pPr algn="just">
              <a:defRPr/>
            </a:pPr>
            <a:endParaRPr lang="en-GB" dirty="0" smtClean="0">
              <a:solidFill>
                <a:schemeClr val="bg2">
                  <a:lumMod val="10000"/>
                </a:schemeClr>
              </a:solidFill>
              <a:cs typeface="Calibri Light" panose="020F0302020204030204" pitchFamily="34" charset="0"/>
            </a:endParaRPr>
          </a:p>
          <a:p>
            <a:pPr algn="just">
              <a:defRPr/>
            </a:pPr>
            <a:r>
              <a:rPr lang="en-GB" dirty="0">
                <a:solidFill>
                  <a:schemeClr val="bg2">
                    <a:lumMod val="10000"/>
                  </a:schemeClr>
                </a:solidFill>
                <a:cs typeface="Calibri Light" panose="020F0302020204030204" pitchFamily="34" charset="0"/>
              </a:rPr>
              <a:t>These are words that are phonically </a:t>
            </a:r>
            <a:r>
              <a:rPr lang="en-GB" dirty="0" smtClean="0">
                <a:solidFill>
                  <a:schemeClr val="bg2">
                    <a:lumMod val="10000"/>
                  </a:schemeClr>
                </a:solidFill>
                <a:cs typeface="Calibri Light" panose="020F0302020204030204" pitchFamily="34" charset="0"/>
              </a:rPr>
              <a:t>decodable, </a:t>
            </a:r>
            <a:r>
              <a:rPr lang="en-GB" dirty="0">
                <a:solidFill>
                  <a:schemeClr val="bg2">
                    <a:lumMod val="10000"/>
                  </a:schemeClr>
                </a:solidFill>
                <a:cs typeface="Calibri Light" panose="020F0302020204030204" pitchFamily="34" charset="0"/>
              </a:rPr>
              <a:t>but are not actual words with an associated meaning e.g. </a:t>
            </a:r>
            <a:r>
              <a:rPr lang="en-GB" dirty="0" err="1">
                <a:solidFill>
                  <a:schemeClr val="bg2">
                    <a:lumMod val="10000"/>
                  </a:schemeClr>
                </a:solidFill>
                <a:cs typeface="Calibri Light" panose="020F0302020204030204" pitchFamily="34" charset="0"/>
              </a:rPr>
              <a:t>brip</a:t>
            </a:r>
            <a:r>
              <a:rPr lang="en-GB" dirty="0">
                <a:solidFill>
                  <a:schemeClr val="bg2">
                    <a:lumMod val="10000"/>
                  </a:schemeClr>
                </a:solidFill>
                <a:cs typeface="Calibri Light" panose="020F0302020204030204" pitchFamily="34" charset="0"/>
              </a:rPr>
              <a:t>, </a:t>
            </a:r>
            <a:r>
              <a:rPr lang="en-GB" dirty="0" err="1">
                <a:solidFill>
                  <a:schemeClr val="bg2">
                    <a:lumMod val="10000"/>
                  </a:schemeClr>
                </a:solidFill>
                <a:cs typeface="Calibri Light" panose="020F0302020204030204" pitchFamily="34" charset="0"/>
              </a:rPr>
              <a:t>snorb</a:t>
            </a:r>
            <a:r>
              <a:rPr lang="en-GB" dirty="0">
                <a:solidFill>
                  <a:schemeClr val="bg2">
                    <a:lumMod val="10000"/>
                  </a:schemeClr>
                </a:solidFill>
                <a:cs typeface="Calibri Light" panose="020F0302020204030204" pitchFamily="34" charset="0"/>
              </a:rPr>
              <a:t>. </a:t>
            </a:r>
            <a:r>
              <a:rPr lang="en-GB" dirty="0" smtClean="0">
                <a:solidFill>
                  <a:schemeClr val="bg2">
                    <a:lumMod val="10000"/>
                  </a:schemeClr>
                </a:solidFill>
                <a:cs typeface="Calibri Light" panose="020F0302020204030204" pitchFamily="34" charset="0"/>
              </a:rPr>
              <a:t>Pseudo/alien </a:t>
            </a:r>
            <a:r>
              <a:rPr lang="en-GB" dirty="0">
                <a:solidFill>
                  <a:schemeClr val="bg2">
                    <a:lumMod val="10000"/>
                  </a:schemeClr>
                </a:solidFill>
                <a:cs typeface="Calibri Light" panose="020F0302020204030204" pitchFamily="34" charset="0"/>
              </a:rPr>
              <a:t>words are included in the check specifically to assess whether your child can decode a word using phonics skills and not their memory.</a:t>
            </a: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401638"/>
            <a:ext cx="6541984"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mj-lt"/>
                <a:cs typeface="Calibri Light" panose="020F0302020204030204" pitchFamily="34" charset="0"/>
              </a:rPr>
              <a:t>What Happens During the Test?</a:t>
            </a:r>
          </a:p>
        </p:txBody>
      </p:sp>
      <p:pic>
        <p:nvPicPr>
          <p:cNvPr id="1028" name="Picture 4" descr="43,973 Teacher Reading Stock Photos, Pictures &amp; Royalty-Free Image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998" y="4201029"/>
            <a:ext cx="3423648" cy="228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680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spcBef>
                <a:spcPts val="0"/>
              </a:spcBef>
            </a:pPr>
            <a:r>
              <a:rPr lang="en-GB" dirty="0">
                <a:solidFill>
                  <a:schemeClr val="tx1"/>
                </a:solidFill>
                <a:cs typeface="Calibri Light" panose="020F0302020204030204" pitchFamily="34" charset="0"/>
              </a:rPr>
              <a:t>The pseudo </a:t>
            </a:r>
            <a:r>
              <a:rPr lang="en-GB" dirty="0" smtClean="0">
                <a:solidFill>
                  <a:schemeClr val="tx1"/>
                </a:solidFill>
                <a:cs typeface="Calibri Light" panose="020F0302020204030204" pitchFamily="34" charset="0"/>
              </a:rPr>
              <a:t>words</a:t>
            </a:r>
            <a:r>
              <a:rPr lang="en-GB" dirty="0" smtClean="0">
                <a:solidFill>
                  <a:schemeClr val="tx1"/>
                </a:solidFill>
              </a:rPr>
              <a:t> </a:t>
            </a:r>
            <a:r>
              <a:rPr lang="en-GB" dirty="0">
                <a:solidFill>
                  <a:schemeClr val="tx1"/>
                </a:solidFill>
              </a:rPr>
              <a:t>are written next to a picture of an alien </a:t>
            </a:r>
            <a:r>
              <a:rPr lang="en-GB" dirty="0" smtClean="0">
                <a:solidFill>
                  <a:schemeClr val="tx1"/>
                </a:solidFill>
              </a:rPr>
              <a:t>and </a:t>
            </a:r>
            <a:r>
              <a:rPr lang="en-GB" dirty="0">
                <a:solidFill>
                  <a:schemeClr val="tx1"/>
                </a:solidFill>
              </a:rPr>
              <a:t>we pretend that they spell the alien’s </a:t>
            </a:r>
            <a:r>
              <a:rPr lang="en-GB" dirty="0" smtClean="0">
                <a:solidFill>
                  <a:schemeClr val="tx1"/>
                </a:solidFill>
              </a:rPr>
              <a:t>name. </a:t>
            </a:r>
            <a:r>
              <a:rPr lang="en-GB" dirty="0" smtClean="0">
                <a:solidFill>
                  <a:schemeClr val="tx1"/>
                </a:solidFill>
                <a:cs typeface="Calibri Light" panose="020F0302020204030204" pitchFamily="34" charset="0"/>
              </a:rPr>
              <a:t>This </a:t>
            </a:r>
            <a:r>
              <a:rPr lang="en-GB" dirty="0">
                <a:solidFill>
                  <a:schemeClr val="tx1"/>
                </a:solidFill>
                <a:cs typeface="Calibri Light" panose="020F0302020204030204" pitchFamily="34" charset="0"/>
              </a:rPr>
              <a:t>provides the children with a context for the pseudo word which is independent from any existing vocabulary they may have. </a:t>
            </a:r>
            <a:endParaRPr lang="en-GB" dirty="0" smtClean="0">
              <a:solidFill>
                <a:schemeClr val="tx1"/>
              </a:solidFill>
              <a:cs typeface="Calibri Light" panose="020F0302020204030204" pitchFamily="34" charset="0"/>
            </a:endParaRPr>
          </a:p>
          <a:p>
            <a:pPr>
              <a:spcBef>
                <a:spcPts val="0"/>
              </a:spcBef>
            </a:pPr>
            <a:endParaRPr lang="en-GB" dirty="0">
              <a:solidFill>
                <a:schemeClr val="tx1"/>
              </a:solidFill>
              <a:cs typeface="Calibri Light" panose="020F0302020204030204" pitchFamily="34" charset="0"/>
            </a:endParaRPr>
          </a:p>
          <a:p>
            <a:pPr>
              <a:spcBef>
                <a:spcPts val="0"/>
              </a:spcBef>
            </a:pPr>
            <a:r>
              <a:rPr lang="en-GB" dirty="0" smtClean="0">
                <a:solidFill>
                  <a:schemeClr val="tx1"/>
                </a:solidFill>
                <a:cs typeface="Calibri Light" panose="020F0302020204030204" pitchFamily="34" charset="0"/>
              </a:rPr>
              <a:t>Pseudo </a:t>
            </a:r>
            <a:r>
              <a:rPr lang="en-GB" dirty="0">
                <a:solidFill>
                  <a:schemeClr val="tx1"/>
                </a:solidFill>
                <a:cs typeface="Calibri Light" panose="020F0302020204030204" pitchFamily="34" charset="0"/>
              </a:rPr>
              <a:t>words are included because they will be new to all pupils; </a:t>
            </a:r>
            <a:r>
              <a:rPr lang="en-GB" dirty="0">
                <a:solidFill>
                  <a:schemeClr val="tx1"/>
                </a:solidFill>
              </a:rPr>
              <a:t>they </a:t>
            </a:r>
            <a:r>
              <a:rPr lang="en-GB" dirty="0" smtClean="0">
                <a:solidFill>
                  <a:schemeClr val="tx1"/>
                </a:solidFill>
              </a:rPr>
              <a:t>assess whether </a:t>
            </a:r>
            <a:r>
              <a:rPr lang="en-GB" dirty="0">
                <a:solidFill>
                  <a:schemeClr val="tx1"/>
                </a:solidFill>
              </a:rPr>
              <a:t>your child is using phonics rather </a:t>
            </a:r>
            <a:r>
              <a:rPr lang="en-GB" dirty="0" smtClean="0">
                <a:solidFill>
                  <a:schemeClr val="tx1"/>
                </a:solidFill>
              </a:rPr>
              <a:t>than their </a:t>
            </a:r>
            <a:r>
              <a:rPr lang="en-GB" dirty="0">
                <a:solidFill>
                  <a:schemeClr val="tx1"/>
                </a:solidFill>
              </a:rPr>
              <a:t>memory.</a:t>
            </a: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401638"/>
            <a:ext cx="8472832"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mj-lt"/>
                <a:cs typeface="Calibri Light" panose="020F0302020204030204" pitchFamily="34" charset="0"/>
              </a:rPr>
              <a:t>Pseudo Words (Nonsense </a:t>
            </a:r>
            <a:r>
              <a:rPr lang="en-GB" altLang="en-US" sz="3600" dirty="0" smtClean="0">
                <a:solidFill>
                  <a:schemeClr val="accent5">
                    <a:lumMod val="50000"/>
                  </a:schemeClr>
                </a:solidFill>
                <a:latin typeface="+mj-lt"/>
                <a:cs typeface="Calibri Light" panose="020F0302020204030204" pitchFamily="34" charset="0"/>
              </a:rPr>
              <a:t>or </a:t>
            </a:r>
            <a:r>
              <a:rPr lang="en-GB" altLang="en-US" sz="3600" i="1" dirty="0" smtClean="0">
                <a:solidFill>
                  <a:schemeClr val="accent5">
                    <a:lumMod val="50000"/>
                  </a:schemeClr>
                </a:solidFill>
                <a:latin typeface="+mj-lt"/>
                <a:cs typeface="Calibri Light" panose="020F0302020204030204" pitchFamily="34" charset="0"/>
              </a:rPr>
              <a:t>Alien</a:t>
            </a:r>
            <a:r>
              <a:rPr lang="en-GB" altLang="en-US" sz="3600" dirty="0" smtClean="0">
                <a:solidFill>
                  <a:schemeClr val="accent5">
                    <a:lumMod val="50000"/>
                  </a:schemeClr>
                </a:solidFill>
                <a:latin typeface="+mj-lt"/>
                <a:cs typeface="Calibri Light" panose="020F0302020204030204" pitchFamily="34" charset="0"/>
              </a:rPr>
              <a:t> Words</a:t>
            </a:r>
            <a:r>
              <a:rPr lang="en-GB" altLang="en-US" sz="3600" dirty="0">
                <a:solidFill>
                  <a:schemeClr val="accent5">
                    <a:lumMod val="50000"/>
                  </a:schemeClr>
                </a:solidFill>
                <a:latin typeface="+mj-lt"/>
                <a:cs typeface="Calibri Light" panose="020F0302020204030204" pitchFamily="34" charset="0"/>
              </a:rPr>
              <a:t>)</a:t>
            </a:r>
          </a:p>
        </p:txBody>
      </p:sp>
      <p:pic>
        <p:nvPicPr>
          <p:cNvPr id="4" name="Picture 3"/>
          <p:cNvPicPr>
            <a:picLocks noChangeAspect="1"/>
          </p:cNvPicPr>
          <p:nvPr/>
        </p:nvPicPr>
        <p:blipFill>
          <a:blip r:embed="rId3"/>
          <a:stretch>
            <a:fillRect/>
          </a:stretch>
        </p:blipFill>
        <p:spPr>
          <a:xfrm>
            <a:off x="5323970" y="3284483"/>
            <a:ext cx="1898126" cy="2917290"/>
          </a:xfrm>
          <a:prstGeom prst="rect">
            <a:avLst/>
          </a:prstGeom>
        </p:spPr>
      </p:pic>
      <p:pic>
        <p:nvPicPr>
          <p:cNvPr id="13" name="Picture 12"/>
          <p:cNvPicPr>
            <a:picLocks noChangeAspect="1"/>
          </p:cNvPicPr>
          <p:nvPr/>
        </p:nvPicPr>
        <p:blipFill rotWithShape="1">
          <a:blip r:embed="rId4"/>
          <a:srcRect l="5990" t="835"/>
          <a:stretch/>
        </p:blipFill>
        <p:spPr>
          <a:xfrm>
            <a:off x="2180896" y="3333425"/>
            <a:ext cx="1894931" cy="2868347"/>
          </a:xfrm>
          <a:prstGeom prst="rect">
            <a:avLst/>
          </a:prstGeom>
        </p:spPr>
      </p:pic>
    </p:spTree>
    <p:extLst>
      <p:ext uri="{BB962C8B-B14F-4D97-AF65-F5344CB8AC3E}">
        <p14:creationId xmlns:p14="http://schemas.microsoft.com/office/powerpoint/2010/main" val="3019327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cs typeface="Calibri Light" panose="020F0302020204030204" pitchFamily="34" charset="0"/>
              </a:rPr>
              <a:t>The </a:t>
            </a:r>
            <a:r>
              <a:rPr lang="en-GB" dirty="0" smtClean="0">
                <a:solidFill>
                  <a:schemeClr val="tx1"/>
                </a:solidFill>
                <a:cs typeface="Calibri Light" panose="020F0302020204030204" pitchFamily="34" charset="0"/>
              </a:rPr>
              <a:t>PSC is to check appropriate </a:t>
            </a:r>
            <a:r>
              <a:rPr lang="en-GB" dirty="0">
                <a:solidFill>
                  <a:schemeClr val="tx1"/>
                </a:solidFill>
                <a:cs typeface="Calibri Light" panose="020F0302020204030204" pitchFamily="34" charset="0"/>
              </a:rPr>
              <a:t>progress is being made. If children do not reach the required standard, then </a:t>
            </a:r>
            <a:r>
              <a:rPr lang="en-GB" dirty="0" smtClean="0">
                <a:solidFill>
                  <a:schemeClr val="tx1"/>
                </a:solidFill>
                <a:cs typeface="Calibri Light" panose="020F0302020204030204" pitchFamily="34" charset="0"/>
              </a:rPr>
              <a:t>the class </a:t>
            </a:r>
            <a:r>
              <a:rPr lang="en-GB" dirty="0">
                <a:solidFill>
                  <a:schemeClr val="tx1"/>
                </a:solidFill>
                <a:cs typeface="Calibri Light" panose="020F0302020204030204" pitchFamily="34" charset="0"/>
              </a:rPr>
              <a:t>teacher will be in touch to discuss plans and offer additional, tailored support </a:t>
            </a:r>
            <a:r>
              <a:rPr lang="en-GB" dirty="0" smtClean="0">
                <a:solidFill>
                  <a:schemeClr val="tx1"/>
                </a:solidFill>
                <a:cs typeface="Calibri Light" panose="020F0302020204030204" pitchFamily="34" charset="0"/>
              </a:rPr>
              <a:t>for your child.  </a:t>
            </a:r>
          </a:p>
          <a:p>
            <a:pPr algn="just">
              <a:defRPr/>
            </a:pPr>
            <a:endParaRPr lang="en-GB" dirty="0" smtClean="0">
              <a:solidFill>
                <a:schemeClr val="tx1"/>
              </a:solidFill>
              <a:cs typeface="Calibri Light" panose="020F0302020204030204" pitchFamily="34" charset="0"/>
            </a:endParaRPr>
          </a:p>
          <a:p>
            <a:pPr algn="just">
              <a:defRPr/>
            </a:pPr>
            <a:r>
              <a:rPr lang="en-GB" dirty="0">
                <a:solidFill>
                  <a:schemeClr val="tx1"/>
                </a:solidFill>
              </a:rPr>
              <a:t>The national standard against which children are judged is 32/40.</a:t>
            </a:r>
          </a:p>
          <a:p>
            <a:pPr algn="just">
              <a:defRPr/>
            </a:pPr>
            <a:endParaRPr lang="en-GB" dirty="0">
              <a:solidFill>
                <a:schemeClr val="tx1"/>
              </a:solidFill>
              <a:cs typeface="Calibri Light" panose="020F0302020204030204" pitchFamily="34" charset="0"/>
            </a:endParaRPr>
          </a:p>
          <a:p>
            <a:pPr algn="just">
              <a:defRPr/>
            </a:pPr>
            <a:r>
              <a:rPr lang="en-GB" dirty="0" smtClean="0">
                <a:solidFill>
                  <a:schemeClr val="tx1"/>
                </a:solidFill>
                <a:cs typeface="Calibri Light" panose="020F0302020204030204" pitchFamily="34" charset="0"/>
              </a:rPr>
              <a:t>Children </a:t>
            </a:r>
            <a:r>
              <a:rPr lang="en-GB" dirty="0">
                <a:solidFill>
                  <a:schemeClr val="tx1"/>
                </a:solidFill>
                <a:cs typeface="Calibri Light" panose="020F0302020204030204" pitchFamily="34" charset="0"/>
              </a:rPr>
              <a:t>progress at different speeds so not reaching the threshold score does not necessarily mean there is a serious problem. Your child will re-sit the check the following summer term.</a:t>
            </a:r>
            <a:endParaRPr lang="en-GB" dirty="0" smtClean="0">
              <a:solidFill>
                <a:schemeClr val="tx1"/>
              </a:solidFill>
              <a:cs typeface="Calibri Light" panose="020F0302020204030204" pitchFamily="34" charset="0"/>
            </a:endParaRPr>
          </a:p>
          <a:p>
            <a:pPr algn="just">
              <a:defRPr/>
            </a:pPr>
            <a:endParaRPr lang="en-GB" dirty="0">
              <a:solidFill>
                <a:schemeClr val="tx1"/>
              </a:solidFill>
              <a:cs typeface="Calibri Light" panose="020F0302020204030204" pitchFamily="34" charset="0"/>
            </a:endParaRPr>
          </a:p>
          <a:p>
            <a:pPr algn="just">
              <a:defRPr/>
            </a:pPr>
            <a:r>
              <a:rPr lang="en-GB" dirty="0" smtClean="0">
                <a:solidFill>
                  <a:schemeClr val="tx1"/>
                </a:solidFill>
                <a:cs typeface="Calibri Light" panose="020F0302020204030204" pitchFamily="34" charset="0"/>
              </a:rPr>
              <a:t>By </a:t>
            </a:r>
            <a:r>
              <a:rPr lang="en-GB" dirty="0">
                <a:solidFill>
                  <a:schemeClr val="tx1"/>
                </a:solidFill>
                <a:cs typeface="Calibri Light" panose="020F0302020204030204" pitchFamily="34" charset="0"/>
              </a:rPr>
              <a:t>the end of the summer term all schools must report each child's results to their parents. They will also confirm if the child has met the standard threshold. Children who do not achieve the expected level will retake the test when they are in Year 2</a:t>
            </a:r>
            <a:r>
              <a:rPr lang="en-GB" dirty="0" smtClean="0">
                <a:solidFill>
                  <a:schemeClr val="tx1"/>
                </a:solidFill>
                <a:cs typeface="Calibri Light" panose="020F0302020204030204" pitchFamily="34" charset="0"/>
              </a:rPr>
              <a:t>.</a:t>
            </a:r>
          </a:p>
          <a:p>
            <a:pPr algn="just">
              <a:defRPr/>
            </a:pPr>
            <a:endParaRPr lang="en-GB" dirty="0">
              <a:solidFill>
                <a:schemeClr val="tx1"/>
              </a:solidFill>
              <a:cs typeface="Calibri Light" panose="020F0302020204030204" pitchFamily="34" charset="0"/>
            </a:endParaRPr>
          </a:p>
          <a:p>
            <a:r>
              <a:rPr lang="en-GB" dirty="0" smtClean="0">
                <a:solidFill>
                  <a:schemeClr val="tx1"/>
                </a:solidFill>
              </a:rPr>
              <a:t>Your </a:t>
            </a:r>
            <a:r>
              <a:rPr lang="en-GB" dirty="0">
                <a:solidFill>
                  <a:schemeClr val="tx1"/>
                </a:solidFill>
              </a:rPr>
              <a:t>Year 1 child will re-sit the check in June 2024 if they do not reach this threshold this summer. </a:t>
            </a:r>
            <a:r>
              <a:rPr lang="en-GB" dirty="0" smtClean="0">
                <a:solidFill>
                  <a:schemeClr val="tx1"/>
                </a:solidFill>
              </a:rPr>
              <a:t>Some </a:t>
            </a:r>
            <a:r>
              <a:rPr lang="en-GB" dirty="0">
                <a:solidFill>
                  <a:schemeClr val="tx1"/>
                </a:solidFill>
              </a:rPr>
              <a:t>of our current Year 2 </a:t>
            </a:r>
            <a:r>
              <a:rPr lang="en-GB" dirty="0" smtClean="0">
                <a:solidFill>
                  <a:schemeClr val="tx1"/>
                </a:solidFill>
              </a:rPr>
              <a:t>pupils </a:t>
            </a:r>
            <a:r>
              <a:rPr lang="en-GB" dirty="0">
                <a:solidFill>
                  <a:schemeClr val="tx1"/>
                </a:solidFill>
              </a:rPr>
              <a:t>will also re-sit the </a:t>
            </a:r>
            <a:r>
              <a:rPr lang="en-GB" dirty="0" smtClean="0">
                <a:solidFill>
                  <a:schemeClr val="tx1"/>
                </a:solidFill>
              </a:rPr>
              <a:t>check</a:t>
            </a:r>
            <a:r>
              <a:rPr lang="en-GB" dirty="0">
                <a:solidFill>
                  <a:schemeClr val="tx1"/>
                </a:solidFill>
              </a:rPr>
              <a:t>.</a:t>
            </a:r>
          </a:p>
          <a:p>
            <a:pPr algn="just">
              <a:defRPr/>
            </a:pPr>
            <a:endParaRPr lang="en-GB" dirty="0">
              <a:solidFill>
                <a:schemeClr val="tx1"/>
              </a:solidFill>
              <a:cs typeface="Calibri Light" panose="020F0302020204030204" pitchFamily="34"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401638"/>
            <a:ext cx="8141524" cy="584775"/>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dirty="0">
                <a:solidFill>
                  <a:schemeClr val="accent5">
                    <a:lumMod val="50000"/>
                  </a:schemeClr>
                </a:solidFill>
                <a:latin typeface="+mj-lt"/>
                <a:cs typeface="Calibri Light" panose="020F0302020204030204" pitchFamily="34" charset="0"/>
              </a:rPr>
              <a:t>Reporting to </a:t>
            </a:r>
            <a:r>
              <a:rPr lang="en-GB" altLang="en-US" sz="3200" dirty="0" smtClean="0">
                <a:solidFill>
                  <a:schemeClr val="accent5">
                    <a:lumMod val="50000"/>
                  </a:schemeClr>
                </a:solidFill>
                <a:latin typeface="+mj-lt"/>
                <a:cs typeface="Calibri Light" panose="020F0302020204030204" pitchFamily="34" charset="0"/>
              </a:rPr>
              <a:t>Parents – is there a pass mark? </a:t>
            </a:r>
            <a:endParaRPr lang="en-GB" altLang="en-US" sz="3200" dirty="0">
              <a:solidFill>
                <a:schemeClr val="accent5">
                  <a:lumMod val="50000"/>
                </a:schemeClr>
              </a:solidFill>
              <a:latin typeface="+mj-lt"/>
              <a:cs typeface="Calibri Light" panose="020F0302020204030204" pitchFamily="34" charset="0"/>
            </a:endParaRPr>
          </a:p>
        </p:txBody>
      </p:sp>
    </p:spTree>
    <p:extLst>
      <p:ext uri="{BB962C8B-B14F-4D97-AF65-F5344CB8AC3E}">
        <p14:creationId xmlns:p14="http://schemas.microsoft.com/office/powerpoint/2010/main" val="573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endParaRPr lang="en-GB" dirty="0">
              <a:solidFill>
                <a:schemeClr val="tx1"/>
              </a:solidFill>
              <a:latin typeface="Calibri Light" panose="020F0302020204030204" pitchFamily="34" charset="0"/>
              <a:cs typeface="Calibri Light" panose="020F0302020204030204" pitchFamily="34" charset="0"/>
            </a:endParaRPr>
          </a:p>
          <a:p>
            <a:pPr algn="ctr">
              <a:defRPr/>
            </a:pPr>
            <a:r>
              <a:rPr lang="en-GB" sz="2800" dirty="0">
                <a:solidFill>
                  <a:schemeClr val="tx1"/>
                </a:solidFill>
              </a:rPr>
              <a:t>We will report your child’s results to you, to the local authority and discuss them with their next class teacher.</a:t>
            </a:r>
          </a:p>
          <a:p>
            <a:pPr algn="just">
              <a:defRPr/>
            </a:pPr>
            <a:endParaRPr lang="en-GB" dirty="0" smtClean="0">
              <a:solidFill>
                <a:schemeClr val="tx1"/>
              </a:solidFill>
              <a:latin typeface="Calibri Light" panose="020F0302020204030204" pitchFamily="34" charset="0"/>
              <a:cs typeface="Calibri Light" panose="020F0302020204030204" pitchFamily="34" charset="0"/>
            </a:endParaRPr>
          </a:p>
          <a:p>
            <a:pPr algn="just">
              <a:defRPr/>
            </a:pPr>
            <a:endParaRPr lang="en-GB" dirty="0">
              <a:solidFill>
                <a:schemeClr val="tx1"/>
              </a:solidFill>
              <a:latin typeface="Calibri Light" panose="020F0302020204030204" pitchFamily="34" charset="0"/>
              <a:cs typeface="Calibri Light" panose="020F0302020204030204" pitchFamily="34" charset="0"/>
            </a:endParaRPr>
          </a:p>
          <a:p>
            <a:pPr algn="just">
              <a:defRPr/>
            </a:pPr>
            <a:endParaRPr lang="en-GB" dirty="0">
              <a:solidFill>
                <a:schemeClr val="tx1"/>
              </a:solidFill>
              <a:latin typeface="Calibri Light" panose="020F0302020204030204" pitchFamily="34" charset="0"/>
              <a:cs typeface="Calibri Light" panose="020F0302020204030204" pitchFamily="34"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401638"/>
            <a:ext cx="5563895"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mj-lt"/>
                <a:cs typeface="Calibri Light" panose="020F0302020204030204" pitchFamily="34" charset="0"/>
              </a:rPr>
              <a:t>How </a:t>
            </a:r>
            <a:r>
              <a:rPr lang="en-GB" altLang="en-US" sz="3600" dirty="0" smtClean="0">
                <a:solidFill>
                  <a:schemeClr val="accent5">
                    <a:lumMod val="50000"/>
                  </a:schemeClr>
                </a:solidFill>
                <a:latin typeface="+mj-lt"/>
                <a:cs typeface="Calibri Light" panose="020F0302020204030204" pitchFamily="34" charset="0"/>
              </a:rPr>
              <a:t>Are the </a:t>
            </a:r>
            <a:r>
              <a:rPr lang="en-GB" altLang="en-US" sz="3600" dirty="0">
                <a:solidFill>
                  <a:schemeClr val="accent5">
                    <a:lumMod val="50000"/>
                  </a:schemeClr>
                </a:solidFill>
                <a:latin typeface="+mj-lt"/>
                <a:cs typeface="Calibri Light" panose="020F0302020204030204" pitchFamily="34" charset="0"/>
              </a:rPr>
              <a:t>Results Used?</a:t>
            </a:r>
          </a:p>
        </p:txBody>
      </p:sp>
      <p:pic>
        <p:nvPicPr>
          <p:cNvPr id="7" name="Picture 6">
            <a:extLst>
              <a:ext uri="{FF2B5EF4-FFF2-40B4-BE49-F238E27FC236}">
                <a16:creationId xmlns:a16="http://schemas.microsoft.com/office/drawing/2014/main" id="{FC87196E-24C8-470F-A393-AA9C4E7EA4F4}"/>
              </a:ext>
            </a:extLst>
          </p:cNvPr>
          <p:cNvPicPr>
            <a:picLocks noChangeAspect="1"/>
          </p:cNvPicPr>
          <p:nvPr/>
        </p:nvPicPr>
        <p:blipFill>
          <a:blip r:embed="rId3"/>
          <a:stretch>
            <a:fillRect/>
          </a:stretch>
        </p:blipFill>
        <p:spPr>
          <a:xfrm>
            <a:off x="2361265" y="3050996"/>
            <a:ext cx="4413531" cy="3305245"/>
          </a:xfrm>
          <a:prstGeom prst="rect">
            <a:avLst/>
          </a:prstGeom>
        </p:spPr>
      </p:pic>
    </p:spTree>
    <p:extLst>
      <p:ext uri="{BB962C8B-B14F-4D97-AF65-F5344CB8AC3E}">
        <p14:creationId xmlns:p14="http://schemas.microsoft.com/office/powerpoint/2010/main" val="395731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2744" y="213036"/>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998628"/>
            <a:ext cx="8429625" cy="538910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576000" bIns="216000"/>
          <a:lstStyle/>
          <a:p>
            <a:pPr marL="285750" indent="-192088" algn="just">
              <a:buFont typeface="Arial" panose="020B0604020202020204" pitchFamily="34" charset="0"/>
              <a:buChar char="•"/>
              <a:defRPr/>
            </a:pPr>
            <a:r>
              <a:rPr lang="en-GB" sz="1600" dirty="0">
                <a:solidFill>
                  <a:schemeClr val="bg2">
                    <a:lumMod val="10000"/>
                  </a:schemeClr>
                </a:solidFill>
                <a:cs typeface="Calibri Light" panose="020F0302020204030204" pitchFamily="34" charset="0"/>
              </a:rPr>
              <a:t>Play lots of sound and listening games with your child</a:t>
            </a:r>
            <a:r>
              <a:rPr lang="en-GB" sz="1600" dirty="0" smtClean="0">
                <a:solidFill>
                  <a:schemeClr val="bg2">
                    <a:lumMod val="10000"/>
                  </a:schemeClr>
                </a:solidFill>
                <a:cs typeface="Calibri Light" panose="020F0302020204030204" pitchFamily="34" charset="0"/>
              </a:rPr>
              <a:t>.</a:t>
            </a:r>
          </a:p>
          <a:p>
            <a:pPr marL="285750" indent="-192088" algn="just">
              <a:buFont typeface="Arial" panose="020B0604020202020204" pitchFamily="34" charset="0"/>
              <a:buChar char="•"/>
              <a:defRPr/>
            </a:pPr>
            <a:endParaRPr lang="en-GB" sz="1600" dirty="0">
              <a:solidFill>
                <a:schemeClr val="bg2">
                  <a:lumMod val="10000"/>
                </a:schemeClr>
              </a:solidFill>
              <a:cs typeface="Calibri Light" panose="020F0302020204030204" pitchFamily="34" charset="0"/>
            </a:endParaRPr>
          </a:p>
          <a:p>
            <a:pPr marL="285750" indent="-192088" algn="just">
              <a:buFont typeface="Arial" panose="020B0604020202020204" pitchFamily="34" charset="0"/>
              <a:buChar char="•"/>
              <a:defRPr/>
            </a:pPr>
            <a:r>
              <a:rPr lang="en-GB" sz="1600" dirty="0">
                <a:solidFill>
                  <a:schemeClr val="bg2">
                    <a:lumMod val="10000"/>
                  </a:schemeClr>
                </a:solidFill>
                <a:cs typeface="Calibri Light" panose="020F0302020204030204" pitchFamily="34" charset="0"/>
              </a:rPr>
              <a:t>Read as much as possible to and with your </a:t>
            </a:r>
            <a:r>
              <a:rPr lang="en-GB" sz="1600" dirty="0" smtClean="0">
                <a:solidFill>
                  <a:schemeClr val="bg2">
                    <a:lumMod val="10000"/>
                  </a:schemeClr>
                </a:solidFill>
                <a:cs typeface="Calibri Light" panose="020F0302020204030204" pitchFamily="34" charset="0"/>
              </a:rPr>
              <a:t>child – additional information sheet on ‘Moving through the new Phonics Reading Scheme’ available on the school website (Curriculum: Phonics)</a:t>
            </a:r>
          </a:p>
          <a:p>
            <a:pPr marL="285750" indent="-192088" algn="just">
              <a:buFont typeface="Arial" panose="020B0604020202020204" pitchFamily="34" charset="0"/>
              <a:buChar char="•"/>
              <a:defRPr/>
            </a:pPr>
            <a:endParaRPr lang="en-GB" sz="1600" dirty="0">
              <a:solidFill>
                <a:schemeClr val="bg2">
                  <a:lumMod val="10000"/>
                </a:schemeClr>
              </a:solidFill>
              <a:cs typeface="Calibri Light" panose="020F0302020204030204" pitchFamily="34" charset="0"/>
            </a:endParaRPr>
          </a:p>
          <a:p>
            <a:pPr marL="285750" indent="-192088" algn="just">
              <a:buFont typeface="Arial" panose="020B0604020202020204" pitchFamily="34" charset="0"/>
              <a:buChar char="•"/>
              <a:defRPr/>
            </a:pPr>
            <a:r>
              <a:rPr lang="en-GB" sz="1600" dirty="0">
                <a:solidFill>
                  <a:schemeClr val="bg2">
                    <a:lumMod val="10000"/>
                  </a:schemeClr>
                </a:solidFill>
                <a:cs typeface="Calibri Light" panose="020F0302020204030204" pitchFamily="34" charset="0"/>
              </a:rPr>
              <a:t>Encourage and praise </a:t>
            </a:r>
            <a:r>
              <a:rPr lang="en-GB" sz="1600" dirty="0" smtClean="0">
                <a:solidFill>
                  <a:schemeClr val="bg2">
                    <a:lumMod val="10000"/>
                  </a:schemeClr>
                </a:solidFill>
                <a:cs typeface="Calibri Light" panose="020F0302020204030204" pitchFamily="34" charset="0"/>
              </a:rPr>
              <a:t>– talk about the phonemes they have blended correctly, have another look at the other phonemes together.</a:t>
            </a:r>
          </a:p>
          <a:p>
            <a:pPr marL="285750" indent="-192088" algn="just">
              <a:buFont typeface="Arial" panose="020B0604020202020204" pitchFamily="34" charset="0"/>
              <a:buChar char="•"/>
              <a:defRPr/>
            </a:pPr>
            <a:endParaRPr lang="en-GB" sz="1600" dirty="0" smtClean="0">
              <a:solidFill>
                <a:schemeClr val="bg2">
                  <a:lumMod val="10000"/>
                </a:schemeClr>
              </a:solidFill>
              <a:cs typeface="Calibri Light" panose="020F0302020204030204" pitchFamily="34" charset="0"/>
            </a:endParaRPr>
          </a:p>
          <a:p>
            <a:pPr marL="285750" indent="-192088" algn="just">
              <a:buFont typeface="Arial" panose="020B0604020202020204" pitchFamily="34" charset="0"/>
              <a:buChar char="•"/>
              <a:defRPr/>
            </a:pPr>
            <a:r>
              <a:rPr lang="en-GB" sz="1600" dirty="0" smtClean="0">
                <a:solidFill>
                  <a:schemeClr val="bg2">
                    <a:lumMod val="10000"/>
                  </a:schemeClr>
                </a:solidFill>
                <a:cs typeface="Calibri Light" panose="020F0302020204030204" pitchFamily="34" charset="0"/>
              </a:rPr>
              <a:t>Be detectives – hunt for digraphs and trigraphs in words before reading them.</a:t>
            </a:r>
          </a:p>
          <a:p>
            <a:pPr marL="285750" indent="-192088" algn="just">
              <a:buFont typeface="Arial" panose="020B0604020202020204" pitchFamily="34" charset="0"/>
              <a:buChar char="•"/>
              <a:defRPr/>
            </a:pPr>
            <a:endParaRPr lang="en-GB" sz="1600" dirty="0">
              <a:solidFill>
                <a:schemeClr val="bg2">
                  <a:lumMod val="10000"/>
                </a:schemeClr>
              </a:solidFill>
              <a:cs typeface="Calibri Light" panose="020F0302020204030204" pitchFamily="34" charset="0"/>
            </a:endParaRPr>
          </a:p>
          <a:p>
            <a:pPr marL="285750" indent="-192088" algn="just">
              <a:buFont typeface="Arial" panose="020B0604020202020204" pitchFamily="34" charset="0"/>
              <a:buChar char="•"/>
              <a:defRPr/>
            </a:pPr>
            <a:r>
              <a:rPr lang="en-GB" sz="1600" dirty="0" smtClean="0">
                <a:solidFill>
                  <a:schemeClr val="bg2">
                    <a:lumMod val="10000"/>
                  </a:schemeClr>
                </a:solidFill>
                <a:cs typeface="Calibri Light" panose="020F0302020204030204" pitchFamily="34" charset="0"/>
              </a:rPr>
              <a:t>If your child is struggling to decode a word, help them by encouraging them to say each sound in the word from left to right. Use the chop and blend action as you do this.</a:t>
            </a:r>
          </a:p>
          <a:p>
            <a:pPr marL="285750" indent="-192088" algn="just">
              <a:buFont typeface="Arial" panose="020B0604020202020204" pitchFamily="34" charset="0"/>
              <a:buChar char="•"/>
              <a:defRPr/>
            </a:pPr>
            <a:endParaRPr lang="en-GB" sz="1600" dirty="0" smtClean="0">
              <a:solidFill>
                <a:schemeClr val="bg2">
                  <a:lumMod val="10000"/>
                </a:schemeClr>
              </a:solidFill>
              <a:cs typeface="Calibri Light" panose="020F0302020204030204" pitchFamily="34" charset="0"/>
            </a:endParaRPr>
          </a:p>
          <a:p>
            <a:pPr marL="285750" indent="-192088" algn="just">
              <a:buFont typeface="Arial" panose="020B0604020202020204" pitchFamily="34" charset="0"/>
              <a:buChar char="•"/>
              <a:defRPr/>
            </a:pPr>
            <a:r>
              <a:rPr lang="en-GB" sz="1600" dirty="0" smtClean="0">
                <a:solidFill>
                  <a:schemeClr val="bg2">
                    <a:lumMod val="10000"/>
                  </a:schemeClr>
                </a:solidFill>
                <a:cs typeface="Calibri Light" panose="020F0302020204030204" pitchFamily="34" charset="0"/>
              </a:rPr>
              <a:t>Syllables – additional information sheet about the importance of these and how to identify them, </a:t>
            </a:r>
            <a:r>
              <a:rPr lang="en-GB" sz="1600" dirty="0">
                <a:solidFill>
                  <a:schemeClr val="bg2">
                    <a:lumMod val="10000"/>
                  </a:schemeClr>
                </a:solidFill>
                <a:cs typeface="Calibri Light" panose="020F0302020204030204" pitchFamily="34" charset="0"/>
              </a:rPr>
              <a:t>available on the school website (Curriculum</a:t>
            </a:r>
            <a:r>
              <a:rPr lang="en-GB" sz="1600" dirty="0" smtClean="0">
                <a:solidFill>
                  <a:schemeClr val="bg2">
                    <a:lumMod val="10000"/>
                  </a:schemeClr>
                </a:solidFill>
                <a:cs typeface="Calibri Light" panose="020F0302020204030204" pitchFamily="34" charset="0"/>
              </a:rPr>
              <a:t>: Phonics</a:t>
            </a:r>
            <a:r>
              <a:rPr lang="en-GB" sz="1600" dirty="0">
                <a:solidFill>
                  <a:schemeClr val="bg2">
                    <a:lumMod val="10000"/>
                  </a:schemeClr>
                </a:solidFill>
                <a:cs typeface="Calibri Light" panose="020F0302020204030204" pitchFamily="34" charset="0"/>
              </a:rPr>
              <a:t>)</a:t>
            </a:r>
            <a:endParaRPr lang="en-GB" sz="1600" dirty="0" smtClean="0">
              <a:solidFill>
                <a:schemeClr val="bg2">
                  <a:lumMod val="10000"/>
                </a:schemeClr>
              </a:solidFill>
              <a:cs typeface="Calibri Light" panose="020F0302020204030204" pitchFamily="34" charset="0"/>
            </a:endParaRPr>
          </a:p>
          <a:p>
            <a:pPr marL="285750" indent="-192088" algn="just">
              <a:buFont typeface="Arial" panose="020B0604020202020204" pitchFamily="34" charset="0"/>
              <a:buChar char="•"/>
              <a:defRPr/>
            </a:pPr>
            <a:endParaRPr lang="en-GB" sz="1600" dirty="0" smtClean="0">
              <a:solidFill>
                <a:schemeClr val="bg2">
                  <a:lumMod val="10000"/>
                </a:schemeClr>
              </a:solidFill>
              <a:cs typeface="Calibri Light" panose="020F0302020204030204" pitchFamily="34" charset="0"/>
            </a:endParaRPr>
          </a:p>
          <a:p>
            <a:pPr marL="285750" indent="-192088" algn="just">
              <a:buFont typeface="Arial" panose="020B0604020202020204" pitchFamily="34" charset="0"/>
              <a:buChar char="•"/>
              <a:defRPr/>
            </a:pPr>
            <a:r>
              <a:rPr lang="en-GB" sz="1600" dirty="0">
                <a:solidFill>
                  <a:schemeClr val="bg2">
                    <a:lumMod val="10000"/>
                  </a:schemeClr>
                </a:solidFill>
                <a:cs typeface="Calibri Light" panose="020F0302020204030204" pitchFamily="34" charset="0"/>
              </a:rPr>
              <a:t>Blend the sounds by pointing to each one, e.g. /c/ in cat, /p/ in pat, /ng/ in sing, /</a:t>
            </a:r>
            <a:r>
              <a:rPr lang="en-GB" sz="1600" dirty="0" err="1">
                <a:solidFill>
                  <a:schemeClr val="bg2">
                    <a:lumMod val="10000"/>
                  </a:schemeClr>
                </a:solidFill>
                <a:cs typeface="Calibri Light" panose="020F0302020204030204" pitchFamily="34" charset="0"/>
              </a:rPr>
              <a:t>ee</a:t>
            </a:r>
            <a:r>
              <a:rPr lang="en-GB" sz="1600" dirty="0">
                <a:solidFill>
                  <a:schemeClr val="bg2">
                    <a:lumMod val="10000"/>
                  </a:schemeClr>
                </a:solidFill>
                <a:cs typeface="Calibri Light" panose="020F0302020204030204" pitchFamily="34" charset="0"/>
              </a:rPr>
              <a:t>/ in been</a:t>
            </a:r>
            <a:r>
              <a:rPr lang="en-GB" sz="1600" dirty="0" smtClean="0">
                <a:solidFill>
                  <a:schemeClr val="bg2">
                    <a:lumMod val="10000"/>
                  </a:schemeClr>
                </a:solidFill>
                <a:cs typeface="Calibri Light" panose="020F0302020204030204" pitchFamily="34" charset="0"/>
              </a:rPr>
              <a:t>. Next </a:t>
            </a:r>
            <a:r>
              <a:rPr lang="en-GB" sz="1600" dirty="0">
                <a:solidFill>
                  <a:schemeClr val="bg2">
                    <a:lumMod val="10000"/>
                  </a:schemeClr>
                </a:solidFill>
                <a:cs typeface="Calibri Light" panose="020F0302020204030204" pitchFamily="34" charset="0"/>
              </a:rPr>
              <a:t>move your finger under the whole word as you say it</a:t>
            </a:r>
            <a:r>
              <a:rPr lang="en-GB" sz="1600" dirty="0" smtClean="0">
                <a:solidFill>
                  <a:schemeClr val="bg2">
                    <a:lumMod val="10000"/>
                  </a:schemeClr>
                </a:solidFill>
                <a:cs typeface="Calibri Light" panose="020F0302020204030204" pitchFamily="34" charset="0"/>
              </a:rPr>
              <a:t>.</a:t>
            </a:r>
          </a:p>
          <a:p>
            <a:pPr marL="285750" indent="-192088" algn="just">
              <a:buFont typeface="Arial" panose="020B0604020202020204" pitchFamily="34" charset="0"/>
              <a:buChar char="•"/>
              <a:defRPr/>
            </a:pPr>
            <a:endParaRPr lang="en-GB" sz="1600" dirty="0">
              <a:solidFill>
                <a:schemeClr val="bg2">
                  <a:lumMod val="10000"/>
                </a:schemeClr>
              </a:solidFill>
              <a:cs typeface="Calibri Light" panose="020F0302020204030204" pitchFamily="34" charset="0"/>
            </a:endParaRPr>
          </a:p>
          <a:p>
            <a:pPr marL="285750" indent="-192088" algn="just">
              <a:buFont typeface="Arial" panose="020B0604020202020204" pitchFamily="34" charset="0"/>
              <a:buChar char="•"/>
              <a:defRPr/>
            </a:pPr>
            <a:r>
              <a:rPr lang="en-GB" sz="1600" dirty="0">
                <a:solidFill>
                  <a:schemeClr val="bg2">
                    <a:lumMod val="10000"/>
                  </a:schemeClr>
                </a:solidFill>
                <a:cs typeface="Calibri Light" panose="020F0302020204030204" pitchFamily="34" charset="0"/>
              </a:rPr>
              <a:t>Discuss the meaning of words if your child does not know what they have read</a:t>
            </a:r>
            <a:r>
              <a:rPr lang="en-GB" sz="1600" dirty="0" smtClean="0">
                <a:solidFill>
                  <a:schemeClr val="bg2">
                    <a:lumMod val="10000"/>
                  </a:schemeClr>
                </a:solidFill>
                <a:cs typeface="Calibri Light" panose="020F0302020204030204" pitchFamily="34" charset="0"/>
              </a:rPr>
              <a:t>.</a:t>
            </a:r>
          </a:p>
          <a:p>
            <a:pPr marL="285750" indent="-192088" algn="just">
              <a:buFont typeface="Arial" panose="020B0604020202020204" pitchFamily="34" charset="0"/>
              <a:buChar char="•"/>
              <a:defRPr/>
            </a:pPr>
            <a:endParaRPr lang="en-GB" dirty="0" smtClean="0">
              <a:solidFill>
                <a:schemeClr val="bg2">
                  <a:lumMod val="10000"/>
                </a:schemeClr>
              </a:solidFill>
              <a:cs typeface="Calibri Light" panose="020F0302020204030204" pitchFamily="34"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362744" y="282667"/>
            <a:ext cx="7395038"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mj-lt"/>
                <a:cs typeface="Calibri Light" panose="020F0302020204030204" pitchFamily="34" charset="0"/>
              </a:rPr>
              <a:t>How Can I Help My Child </a:t>
            </a:r>
            <a:r>
              <a:rPr lang="en-GB" altLang="en-US" sz="3600" dirty="0" smtClean="0">
                <a:solidFill>
                  <a:schemeClr val="accent5">
                    <a:lumMod val="50000"/>
                  </a:schemeClr>
                </a:solidFill>
                <a:latin typeface="+mj-lt"/>
                <a:cs typeface="Calibri Light" panose="020F0302020204030204" pitchFamily="34" charset="0"/>
              </a:rPr>
              <a:t>at </a:t>
            </a:r>
            <a:r>
              <a:rPr lang="en-GB" altLang="en-US" sz="3600" dirty="0">
                <a:solidFill>
                  <a:schemeClr val="accent5">
                    <a:lumMod val="50000"/>
                  </a:schemeClr>
                </a:solidFill>
                <a:latin typeface="+mj-lt"/>
                <a:cs typeface="Calibri Light" panose="020F0302020204030204" pitchFamily="34" charset="0"/>
              </a:rPr>
              <a:t>Home?</a:t>
            </a:r>
          </a:p>
        </p:txBody>
      </p:sp>
    </p:spTree>
    <p:extLst>
      <p:ext uri="{BB962C8B-B14F-4D97-AF65-F5344CB8AC3E}">
        <p14:creationId xmlns:p14="http://schemas.microsoft.com/office/powerpoint/2010/main" val="336241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E456-EB72-417F-B142-27491A6E2898}"/>
              </a:ext>
            </a:extLst>
          </p:cNvPr>
          <p:cNvSpPr>
            <a:spLocks noGrp="1"/>
          </p:cNvSpPr>
          <p:nvPr>
            <p:ph type="title"/>
          </p:nvPr>
        </p:nvSpPr>
        <p:spPr>
          <a:xfrm>
            <a:off x="557048" y="1064512"/>
            <a:ext cx="7903779" cy="660077"/>
          </a:xfrm>
          <a:solidFill>
            <a:schemeClr val="accent5">
              <a:lumMod val="40000"/>
              <a:lumOff val="60000"/>
            </a:schemeClr>
          </a:solidFill>
        </p:spPr>
        <p:txBody>
          <a:bodyPr/>
          <a:lstStyle/>
          <a:p>
            <a:pPr algn="ctr"/>
            <a:r>
              <a:rPr lang="en-GB" b="1" dirty="0" smtClean="0"/>
              <a:t>Digraph and </a:t>
            </a:r>
            <a:r>
              <a:rPr lang="en-GB" b="1" dirty="0" err="1" smtClean="0"/>
              <a:t>Trigraph</a:t>
            </a:r>
            <a:r>
              <a:rPr lang="en-GB" b="1" dirty="0" smtClean="0"/>
              <a:t> spotting</a:t>
            </a:r>
            <a:endParaRPr lang="en-GB" b="1" dirty="0"/>
          </a:p>
        </p:txBody>
      </p:sp>
      <p:sp>
        <p:nvSpPr>
          <p:cNvPr id="3" name="Content Placeholder 2">
            <a:extLst>
              <a:ext uri="{FF2B5EF4-FFF2-40B4-BE49-F238E27FC236}">
                <a16:creationId xmlns:a16="http://schemas.microsoft.com/office/drawing/2014/main" id="{0212C7B2-8CD0-4514-B68F-6B77E484F7C0}"/>
              </a:ext>
            </a:extLst>
          </p:cNvPr>
          <p:cNvSpPr>
            <a:spLocks noGrp="1"/>
          </p:cNvSpPr>
          <p:nvPr>
            <p:ph idx="1"/>
          </p:nvPr>
        </p:nvSpPr>
        <p:spPr>
          <a:xfrm>
            <a:off x="628650" y="2014538"/>
            <a:ext cx="7886700" cy="3850481"/>
          </a:xfrm>
        </p:spPr>
        <p:txBody>
          <a:bodyPr>
            <a:noAutofit/>
          </a:bodyPr>
          <a:lstStyle/>
          <a:p>
            <a:r>
              <a:rPr lang="en-GB" dirty="0"/>
              <a:t>The biggest challenge is to spot </a:t>
            </a:r>
            <a:r>
              <a:rPr lang="en-GB" b="1" dirty="0" smtClean="0"/>
              <a:t>digraphs and </a:t>
            </a:r>
            <a:r>
              <a:rPr lang="en-GB" b="1" dirty="0" err="1" smtClean="0"/>
              <a:t>trigraphs</a:t>
            </a:r>
            <a:r>
              <a:rPr lang="en-GB" b="1" dirty="0" smtClean="0"/>
              <a:t> </a:t>
            </a:r>
            <a:r>
              <a:rPr lang="en-GB" dirty="0" smtClean="0"/>
              <a:t>in </a:t>
            </a:r>
            <a:r>
              <a:rPr lang="en-GB" dirty="0"/>
              <a:t>words. </a:t>
            </a:r>
          </a:p>
          <a:p>
            <a:endParaRPr lang="en-GB" sz="1050" dirty="0"/>
          </a:p>
          <a:p>
            <a:r>
              <a:rPr lang="en-GB" sz="1200" dirty="0" smtClean="0"/>
              <a:t>            </a:t>
            </a:r>
            <a:r>
              <a:rPr lang="en-GB" sz="1200" u="sng" dirty="0" smtClean="0"/>
              <a:t> </a:t>
            </a:r>
            <a:r>
              <a:rPr lang="en-GB" sz="2000" u="sng" dirty="0" err="1"/>
              <a:t>sh</a:t>
            </a:r>
            <a:r>
              <a:rPr lang="en-GB" sz="2000" dirty="0"/>
              <a:t>       </a:t>
            </a:r>
            <a:r>
              <a:rPr lang="en-GB" sz="2000" u="sng" dirty="0" err="1"/>
              <a:t>ch</a:t>
            </a:r>
            <a:r>
              <a:rPr lang="en-GB" sz="2000" u="sng" dirty="0"/>
              <a:t> </a:t>
            </a:r>
            <a:r>
              <a:rPr lang="en-GB" sz="2000" dirty="0"/>
              <a:t>      </a:t>
            </a:r>
            <a:r>
              <a:rPr lang="en-GB" sz="2000" u="sng" dirty="0" err="1"/>
              <a:t>nk</a:t>
            </a:r>
            <a:r>
              <a:rPr lang="en-GB" sz="2000" dirty="0"/>
              <a:t>      </a:t>
            </a:r>
            <a:r>
              <a:rPr lang="en-GB" sz="2000" u="sng" dirty="0"/>
              <a:t>or</a:t>
            </a:r>
            <a:r>
              <a:rPr lang="en-GB" sz="2000" dirty="0"/>
              <a:t>     </a:t>
            </a:r>
            <a:r>
              <a:rPr lang="en-GB" sz="2000" u="sng" dirty="0" err="1"/>
              <a:t>igh</a:t>
            </a:r>
            <a:r>
              <a:rPr lang="en-GB" sz="2000" dirty="0"/>
              <a:t>    </a:t>
            </a:r>
            <a:r>
              <a:rPr lang="en-GB" sz="2000" u="sng" dirty="0"/>
              <a:t>air</a:t>
            </a:r>
            <a:r>
              <a:rPr lang="en-GB" sz="2000" dirty="0"/>
              <a:t>     </a:t>
            </a:r>
            <a:r>
              <a:rPr lang="en-GB" sz="2000" u="sng" dirty="0"/>
              <a:t>oi</a:t>
            </a:r>
            <a:endParaRPr lang="en-GB" sz="1200" u="sng" dirty="0"/>
          </a:p>
          <a:p>
            <a:endParaRPr lang="en-GB" sz="1200" u="sng" dirty="0"/>
          </a:p>
          <a:p>
            <a:r>
              <a:rPr lang="en-GB" dirty="0"/>
              <a:t>When practising reading words, get them to </a:t>
            </a:r>
            <a:r>
              <a:rPr lang="en-GB" dirty="0" smtClean="0"/>
              <a:t>look for any digraphs or </a:t>
            </a:r>
            <a:r>
              <a:rPr lang="en-GB" dirty="0" err="1" smtClean="0"/>
              <a:t>trigraphs</a:t>
            </a:r>
            <a:r>
              <a:rPr lang="en-GB" dirty="0" smtClean="0"/>
              <a:t> first. </a:t>
            </a:r>
            <a:endParaRPr lang="en-GB" dirty="0"/>
          </a:p>
          <a:p>
            <a:endParaRPr lang="en-GB" sz="800" dirty="0"/>
          </a:p>
          <a:p>
            <a:r>
              <a:rPr lang="en-GB" dirty="0"/>
              <a:t>Say:</a:t>
            </a:r>
          </a:p>
          <a:p>
            <a:endParaRPr lang="en-GB" sz="800" dirty="0"/>
          </a:p>
          <a:p>
            <a:r>
              <a:rPr lang="en-GB" sz="2400" dirty="0" smtClean="0">
                <a:solidFill>
                  <a:srgbClr val="0070C0"/>
                </a:solidFill>
              </a:rPr>
              <a:t>“Can you spot any digraphs or </a:t>
            </a:r>
            <a:r>
              <a:rPr lang="en-GB" sz="2400" dirty="0" err="1" smtClean="0">
                <a:solidFill>
                  <a:srgbClr val="0070C0"/>
                </a:solidFill>
              </a:rPr>
              <a:t>trigraphs</a:t>
            </a:r>
            <a:r>
              <a:rPr lang="en-GB" sz="2400" dirty="0" smtClean="0">
                <a:solidFill>
                  <a:srgbClr val="0070C0"/>
                </a:solidFill>
              </a:rPr>
              <a:t>?”</a:t>
            </a:r>
            <a:endParaRPr lang="en-GB" sz="2400" dirty="0">
              <a:solidFill>
                <a:srgbClr val="0070C0"/>
              </a:solidFill>
            </a:endParaRPr>
          </a:p>
          <a:p>
            <a:r>
              <a:rPr lang="en-GB" dirty="0">
                <a:solidFill>
                  <a:srgbClr val="0070C0"/>
                </a:solidFill>
              </a:rPr>
              <a:t>  e.g. “</a:t>
            </a:r>
            <a:r>
              <a:rPr lang="en-GB" u="sng" dirty="0">
                <a:solidFill>
                  <a:srgbClr val="0070C0"/>
                </a:solidFill>
              </a:rPr>
              <a:t>or</a:t>
            </a:r>
            <a:r>
              <a:rPr lang="en-GB" dirty="0">
                <a:solidFill>
                  <a:srgbClr val="0070C0"/>
                </a:solidFill>
              </a:rPr>
              <a:t>…s t </a:t>
            </a:r>
            <a:r>
              <a:rPr lang="en-GB" u="sng" dirty="0">
                <a:solidFill>
                  <a:srgbClr val="0070C0"/>
                </a:solidFill>
              </a:rPr>
              <a:t>or</a:t>
            </a:r>
            <a:r>
              <a:rPr lang="en-GB" dirty="0">
                <a:solidFill>
                  <a:srgbClr val="0070C0"/>
                </a:solidFill>
              </a:rPr>
              <a:t> m…st</a:t>
            </a:r>
            <a:r>
              <a:rPr lang="en-GB" u="sng" dirty="0">
                <a:solidFill>
                  <a:srgbClr val="0070C0"/>
                </a:solidFill>
              </a:rPr>
              <a:t>or</a:t>
            </a:r>
            <a:r>
              <a:rPr lang="en-GB" dirty="0">
                <a:solidFill>
                  <a:srgbClr val="0070C0"/>
                </a:solidFill>
              </a:rPr>
              <a:t>m</a:t>
            </a:r>
            <a:r>
              <a:rPr lang="en-GB" dirty="0" smtClean="0">
                <a:solidFill>
                  <a:srgbClr val="0070C0"/>
                </a:solidFill>
              </a:rPr>
              <a:t>”.</a:t>
            </a:r>
            <a:endParaRPr lang="en-GB" dirty="0">
              <a:solidFill>
                <a:srgbClr val="0070C0"/>
              </a:solidFill>
            </a:endParaRPr>
          </a:p>
        </p:txBody>
      </p:sp>
      <p:pic>
        <p:nvPicPr>
          <p:cNvPr id="4" name="Picture 3">
            <a:extLst>
              <a:ext uri="{FF2B5EF4-FFF2-40B4-BE49-F238E27FC236}">
                <a16:creationId xmlns:a16="http://schemas.microsoft.com/office/drawing/2014/main" id="{E507075C-40DB-4A6F-BD43-D89BB2CC7C46}"/>
              </a:ext>
            </a:extLst>
          </p:cNvPr>
          <p:cNvPicPr>
            <a:picLocks noChangeAspect="1"/>
          </p:cNvPicPr>
          <p:nvPr/>
        </p:nvPicPr>
        <p:blipFill>
          <a:blip r:embed="rId2"/>
          <a:stretch>
            <a:fillRect/>
          </a:stretch>
        </p:blipFill>
        <p:spPr>
          <a:xfrm flipH="1">
            <a:off x="6720328" y="4127337"/>
            <a:ext cx="1440745" cy="1400724"/>
          </a:xfrm>
          <a:prstGeom prst="rect">
            <a:avLst/>
          </a:prstGeom>
          <a:ln>
            <a:solidFill>
              <a:schemeClr val="accent1"/>
            </a:solidFill>
          </a:ln>
        </p:spPr>
      </p:pic>
    </p:spTree>
    <p:extLst>
      <p:ext uri="{BB962C8B-B14F-4D97-AF65-F5344CB8AC3E}">
        <p14:creationId xmlns:p14="http://schemas.microsoft.com/office/powerpoint/2010/main" val="3118315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319192"/>
            <a:ext cx="6858000" cy="3944974"/>
          </a:xfrm>
        </p:spPr>
        <p:txBody>
          <a:bodyPr>
            <a:noAutofit/>
          </a:bodyPr>
          <a:lstStyle/>
          <a:p>
            <a:pPr algn="l"/>
            <a:r>
              <a:rPr lang="en-GB" sz="4050" dirty="0">
                <a:solidFill>
                  <a:srgbClr val="FF0000"/>
                </a:solidFill>
              </a:rPr>
              <a:t>a-e</a:t>
            </a:r>
            <a:r>
              <a:rPr lang="en-GB" sz="4050" dirty="0"/>
              <a:t>      </a:t>
            </a:r>
            <a:r>
              <a:rPr lang="en-GB" sz="4050" dirty="0" smtClean="0"/>
              <a:t>b</a:t>
            </a:r>
            <a:r>
              <a:rPr lang="en-GB" sz="4050" dirty="0" smtClean="0">
                <a:solidFill>
                  <a:srgbClr val="FF0000"/>
                </a:solidFill>
              </a:rPr>
              <a:t>a</a:t>
            </a:r>
            <a:r>
              <a:rPr lang="en-GB" sz="4050" dirty="0" smtClean="0"/>
              <a:t>k</a:t>
            </a:r>
            <a:r>
              <a:rPr lang="en-GB" sz="4050" dirty="0" smtClean="0">
                <a:solidFill>
                  <a:srgbClr val="FF0000"/>
                </a:solidFill>
              </a:rPr>
              <a:t>e</a:t>
            </a:r>
            <a:r>
              <a:rPr lang="en-GB" sz="4050" dirty="0" smtClean="0"/>
              <a:t> </a:t>
            </a:r>
            <a:r>
              <a:rPr lang="en-GB" sz="4050" dirty="0"/>
              <a:t>a </a:t>
            </a:r>
            <a:r>
              <a:rPr lang="en-GB" sz="4050" dirty="0" smtClean="0"/>
              <a:t>c</a:t>
            </a:r>
            <a:r>
              <a:rPr lang="en-GB" sz="4050" dirty="0" smtClean="0">
                <a:solidFill>
                  <a:srgbClr val="FF0000"/>
                </a:solidFill>
              </a:rPr>
              <a:t>a</a:t>
            </a:r>
            <a:r>
              <a:rPr lang="en-GB" sz="4050" dirty="0" smtClean="0"/>
              <a:t>k</a:t>
            </a:r>
            <a:r>
              <a:rPr lang="en-GB" sz="4050" dirty="0" smtClean="0">
                <a:solidFill>
                  <a:srgbClr val="FF0000"/>
                </a:solidFill>
              </a:rPr>
              <a:t>e</a:t>
            </a:r>
          </a:p>
          <a:p>
            <a:pPr algn="l"/>
            <a:r>
              <a:rPr lang="en-GB" sz="4050" dirty="0">
                <a:solidFill>
                  <a:srgbClr val="FF0000"/>
                </a:solidFill>
              </a:rPr>
              <a:t>e-e      </a:t>
            </a:r>
            <a:r>
              <a:rPr lang="en-GB" sz="4050" dirty="0">
                <a:solidFill>
                  <a:schemeClr val="tx1"/>
                </a:solidFill>
              </a:rPr>
              <a:t>compl</a:t>
            </a:r>
            <a:r>
              <a:rPr lang="en-GB" sz="4050" dirty="0">
                <a:solidFill>
                  <a:srgbClr val="FF0000"/>
                </a:solidFill>
              </a:rPr>
              <a:t>e</a:t>
            </a:r>
            <a:r>
              <a:rPr lang="en-GB" sz="4050" dirty="0">
                <a:solidFill>
                  <a:schemeClr val="tx1"/>
                </a:solidFill>
              </a:rPr>
              <a:t>t</a:t>
            </a:r>
            <a:r>
              <a:rPr lang="en-GB" sz="4050" dirty="0">
                <a:solidFill>
                  <a:srgbClr val="FF0000"/>
                </a:solidFill>
              </a:rPr>
              <a:t>e </a:t>
            </a:r>
            <a:r>
              <a:rPr lang="en-GB" sz="4050" dirty="0">
                <a:solidFill>
                  <a:schemeClr val="tx1"/>
                </a:solidFill>
              </a:rPr>
              <a:t>don’t</a:t>
            </a:r>
            <a:r>
              <a:rPr lang="en-GB" sz="4050" dirty="0">
                <a:solidFill>
                  <a:srgbClr val="FF0000"/>
                </a:solidFill>
              </a:rPr>
              <a:t> </a:t>
            </a:r>
            <a:r>
              <a:rPr lang="en-GB" sz="4050" dirty="0">
                <a:solidFill>
                  <a:schemeClr val="tx1"/>
                </a:solidFill>
              </a:rPr>
              <a:t>del</a:t>
            </a:r>
            <a:r>
              <a:rPr lang="en-GB" sz="4050" dirty="0">
                <a:solidFill>
                  <a:srgbClr val="FF0000"/>
                </a:solidFill>
              </a:rPr>
              <a:t>e</a:t>
            </a:r>
            <a:r>
              <a:rPr lang="en-GB" sz="4050" dirty="0">
                <a:solidFill>
                  <a:schemeClr val="tx1"/>
                </a:solidFill>
              </a:rPr>
              <a:t>t</a:t>
            </a:r>
            <a:r>
              <a:rPr lang="en-GB" sz="4050" dirty="0">
                <a:solidFill>
                  <a:srgbClr val="FF0000"/>
                </a:solidFill>
              </a:rPr>
              <a:t>e</a:t>
            </a:r>
          </a:p>
          <a:p>
            <a:pPr algn="l"/>
            <a:r>
              <a:rPr lang="en-GB" sz="4050" dirty="0" err="1" smtClean="0">
                <a:solidFill>
                  <a:srgbClr val="FF0000"/>
                </a:solidFill>
              </a:rPr>
              <a:t>i</a:t>
            </a:r>
            <a:r>
              <a:rPr lang="en-GB" sz="4050" dirty="0" smtClean="0">
                <a:solidFill>
                  <a:srgbClr val="FF0000"/>
                </a:solidFill>
              </a:rPr>
              <a:t>-e</a:t>
            </a:r>
            <a:r>
              <a:rPr lang="en-GB" sz="4050" dirty="0" smtClean="0"/>
              <a:t>       gl</a:t>
            </a:r>
            <a:r>
              <a:rPr lang="en-GB" sz="4050" dirty="0" smtClean="0">
                <a:solidFill>
                  <a:srgbClr val="FF0000"/>
                </a:solidFill>
              </a:rPr>
              <a:t>i</a:t>
            </a:r>
            <a:r>
              <a:rPr lang="en-GB" sz="4050" dirty="0"/>
              <a:t>d</a:t>
            </a:r>
            <a:r>
              <a:rPr lang="en-GB" sz="4050" dirty="0" smtClean="0">
                <a:solidFill>
                  <a:srgbClr val="FF0000"/>
                </a:solidFill>
              </a:rPr>
              <a:t>e</a:t>
            </a:r>
            <a:r>
              <a:rPr lang="en-GB" sz="4050" dirty="0" smtClean="0"/>
              <a:t> down the sl</a:t>
            </a:r>
            <a:r>
              <a:rPr lang="en-GB" sz="4050" dirty="0" smtClean="0">
                <a:solidFill>
                  <a:srgbClr val="FF0000"/>
                </a:solidFill>
              </a:rPr>
              <a:t>i</a:t>
            </a:r>
            <a:r>
              <a:rPr lang="en-GB" sz="4050" dirty="0"/>
              <a:t>d</a:t>
            </a:r>
            <a:r>
              <a:rPr lang="en-GB" sz="4050" dirty="0" smtClean="0">
                <a:solidFill>
                  <a:srgbClr val="FF0000"/>
                </a:solidFill>
              </a:rPr>
              <a:t>e</a:t>
            </a:r>
            <a:endParaRPr lang="en-GB" sz="4050" dirty="0">
              <a:solidFill>
                <a:srgbClr val="FF0000"/>
              </a:solidFill>
            </a:endParaRPr>
          </a:p>
          <a:p>
            <a:pPr algn="l"/>
            <a:r>
              <a:rPr lang="en-GB" sz="4050" dirty="0">
                <a:solidFill>
                  <a:srgbClr val="FF0000"/>
                </a:solidFill>
              </a:rPr>
              <a:t>o-e</a:t>
            </a:r>
            <a:r>
              <a:rPr lang="en-GB" sz="4050" dirty="0"/>
              <a:t>      </a:t>
            </a:r>
            <a:r>
              <a:rPr lang="en-GB" sz="4050" dirty="0" smtClean="0"/>
              <a:t>wr</a:t>
            </a:r>
            <a:r>
              <a:rPr lang="en-GB" sz="4050" dirty="0" smtClean="0">
                <a:solidFill>
                  <a:srgbClr val="FF0000"/>
                </a:solidFill>
              </a:rPr>
              <a:t>o</a:t>
            </a:r>
            <a:r>
              <a:rPr lang="en-GB" sz="4050" dirty="0"/>
              <a:t>t</a:t>
            </a:r>
            <a:r>
              <a:rPr lang="en-GB" sz="4050" dirty="0" smtClean="0">
                <a:solidFill>
                  <a:srgbClr val="FF0000"/>
                </a:solidFill>
              </a:rPr>
              <a:t>e</a:t>
            </a:r>
            <a:r>
              <a:rPr lang="en-GB" sz="4050" dirty="0" smtClean="0"/>
              <a:t> a n</a:t>
            </a:r>
            <a:r>
              <a:rPr lang="en-GB" sz="4050" dirty="0" smtClean="0">
                <a:solidFill>
                  <a:srgbClr val="FF0000"/>
                </a:solidFill>
              </a:rPr>
              <a:t>o</a:t>
            </a:r>
            <a:r>
              <a:rPr lang="en-GB" sz="4050" dirty="0"/>
              <a:t>t</a:t>
            </a:r>
            <a:r>
              <a:rPr lang="en-GB" sz="4050" dirty="0" smtClean="0">
                <a:solidFill>
                  <a:srgbClr val="FF0000"/>
                </a:solidFill>
              </a:rPr>
              <a:t>e</a:t>
            </a:r>
            <a:endParaRPr lang="en-GB" sz="4050" dirty="0">
              <a:solidFill>
                <a:srgbClr val="FF0000"/>
              </a:solidFill>
            </a:endParaRPr>
          </a:p>
          <a:p>
            <a:pPr algn="l"/>
            <a:r>
              <a:rPr lang="en-GB" sz="4050" dirty="0">
                <a:solidFill>
                  <a:srgbClr val="FF0000"/>
                </a:solidFill>
              </a:rPr>
              <a:t>u-e</a:t>
            </a:r>
            <a:r>
              <a:rPr lang="en-GB" sz="4050" dirty="0"/>
              <a:t>      </a:t>
            </a:r>
            <a:r>
              <a:rPr lang="en-GB" sz="4050" dirty="0" smtClean="0"/>
              <a:t>t</a:t>
            </a:r>
            <a:r>
              <a:rPr lang="en-GB" sz="4050" dirty="0" smtClean="0">
                <a:solidFill>
                  <a:srgbClr val="FF0000"/>
                </a:solidFill>
              </a:rPr>
              <a:t>u</a:t>
            </a:r>
            <a:r>
              <a:rPr lang="en-GB" sz="4050" dirty="0"/>
              <a:t>n</a:t>
            </a:r>
            <a:r>
              <a:rPr lang="en-GB" sz="4050" dirty="0" smtClean="0">
                <a:solidFill>
                  <a:srgbClr val="FF0000"/>
                </a:solidFill>
              </a:rPr>
              <a:t>e</a:t>
            </a:r>
            <a:r>
              <a:rPr lang="en-GB" sz="4050" dirty="0" smtClean="0"/>
              <a:t> on a fl</a:t>
            </a:r>
            <a:r>
              <a:rPr lang="en-GB" sz="4050" dirty="0" smtClean="0">
                <a:solidFill>
                  <a:srgbClr val="FF0000"/>
                </a:solidFill>
              </a:rPr>
              <a:t>u</a:t>
            </a:r>
            <a:r>
              <a:rPr lang="en-GB" sz="4050" dirty="0" smtClean="0"/>
              <a:t>t</a:t>
            </a:r>
            <a:r>
              <a:rPr lang="en-GB" sz="4050" dirty="0" smtClean="0">
                <a:solidFill>
                  <a:srgbClr val="FF0000"/>
                </a:solidFill>
              </a:rPr>
              <a:t>e</a:t>
            </a:r>
          </a:p>
        </p:txBody>
      </p:sp>
      <p:sp>
        <p:nvSpPr>
          <p:cNvPr id="4" name="Title 1">
            <a:extLst>
              <a:ext uri="{FF2B5EF4-FFF2-40B4-BE49-F238E27FC236}">
                <a16:creationId xmlns:a16="http://schemas.microsoft.com/office/drawing/2014/main" id="{0936835B-6D68-427A-8EFC-933AB3BF5D73}"/>
              </a:ext>
            </a:extLst>
          </p:cNvPr>
          <p:cNvSpPr txBox="1">
            <a:spLocks/>
          </p:cNvSpPr>
          <p:nvPr/>
        </p:nvSpPr>
        <p:spPr>
          <a:xfrm>
            <a:off x="1715610" y="1084857"/>
            <a:ext cx="5073589" cy="660077"/>
          </a:xfrm>
          <a:prstGeom prst="rect">
            <a:avLst/>
          </a:prstGeom>
          <a:solidFill>
            <a:schemeClr val="accent5">
              <a:lumMod val="40000"/>
              <a:lumOff val="60000"/>
            </a:schemeClr>
          </a:solidFill>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Split digraphs </a:t>
            </a:r>
            <a:r>
              <a:rPr lang="en-US" sz="3600" b="1" dirty="0" smtClean="0"/>
              <a:t>  </a:t>
            </a:r>
            <a:endParaRPr lang="en-GB" sz="3600" b="1" dirty="0"/>
          </a:p>
        </p:txBody>
      </p:sp>
    </p:spTree>
    <p:extLst>
      <p:ext uri="{BB962C8B-B14F-4D97-AF65-F5344CB8AC3E}">
        <p14:creationId xmlns:p14="http://schemas.microsoft.com/office/powerpoint/2010/main" val="775562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01D3-15CF-48C7-9019-FE09A9F7A077}"/>
              </a:ext>
            </a:extLst>
          </p:cNvPr>
          <p:cNvSpPr>
            <a:spLocks noGrp="1"/>
          </p:cNvSpPr>
          <p:nvPr>
            <p:ph type="title"/>
          </p:nvPr>
        </p:nvSpPr>
        <p:spPr>
          <a:xfrm>
            <a:off x="1387367" y="1244285"/>
            <a:ext cx="3839362" cy="545121"/>
          </a:xfrm>
          <a:solidFill>
            <a:schemeClr val="accent1">
              <a:lumMod val="40000"/>
              <a:lumOff val="60000"/>
            </a:schemeClr>
          </a:solidFill>
        </p:spPr>
        <p:txBody>
          <a:bodyPr/>
          <a:lstStyle/>
          <a:p>
            <a:r>
              <a:rPr lang="en-US" dirty="0"/>
              <a:t>Word reading</a:t>
            </a:r>
            <a:endParaRPr lang="en-GB" dirty="0"/>
          </a:p>
        </p:txBody>
      </p:sp>
      <p:sp>
        <p:nvSpPr>
          <p:cNvPr id="4" name="TextBox 3">
            <a:extLst>
              <a:ext uri="{FF2B5EF4-FFF2-40B4-BE49-F238E27FC236}">
                <a16:creationId xmlns:a16="http://schemas.microsoft.com/office/drawing/2014/main" id="{2B3314B1-36F0-414A-8482-9A4F02444DDF}"/>
              </a:ext>
            </a:extLst>
          </p:cNvPr>
          <p:cNvSpPr txBox="1"/>
          <p:nvPr/>
        </p:nvSpPr>
        <p:spPr>
          <a:xfrm>
            <a:off x="852255" y="2202217"/>
            <a:ext cx="6620599" cy="1754326"/>
          </a:xfrm>
          <a:prstGeom prst="rect">
            <a:avLst/>
          </a:prstGeom>
          <a:noFill/>
        </p:spPr>
        <p:txBody>
          <a:bodyPr wrap="square" rtlCol="0">
            <a:spAutoFit/>
          </a:bodyPr>
          <a:lstStyle/>
          <a:p>
            <a:r>
              <a:rPr lang="en-US" sz="2700" dirty="0"/>
              <a:t>Share your child’s Book </a:t>
            </a:r>
            <a:r>
              <a:rPr lang="en-US" sz="2700" dirty="0" smtClean="0"/>
              <a:t>Bag Books </a:t>
            </a:r>
            <a:r>
              <a:rPr lang="en-US" sz="2700" dirty="0"/>
              <a:t>regularly. </a:t>
            </a:r>
          </a:p>
          <a:p>
            <a:endParaRPr lang="en-US" sz="2700" dirty="0"/>
          </a:p>
          <a:p>
            <a:endParaRPr lang="en-US" sz="2700" dirty="0"/>
          </a:p>
          <a:p>
            <a:endParaRPr lang="en-GB" sz="2700" dirty="0"/>
          </a:p>
        </p:txBody>
      </p:sp>
      <p:pic>
        <p:nvPicPr>
          <p:cNvPr id="5" name="Picture 4">
            <a:extLst>
              <a:ext uri="{FF2B5EF4-FFF2-40B4-BE49-F238E27FC236}">
                <a16:creationId xmlns:a16="http://schemas.microsoft.com/office/drawing/2014/main" id="{2FCF1AE3-4231-4B95-AD62-E3EE564DB7A1}"/>
              </a:ext>
            </a:extLst>
          </p:cNvPr>
          <p:cNvPicPr>
            <a:picLocks noChangeAspect="1"/>
          </p:cNvPicPr>
          <p:nvPr/>
        </p:nvPicPr>
        <p:blipFill>
          <a:blip r:embed="rId2"/>
          <a:stretch>
            <a:fillRect/>
          </a:stretch>
        </p:blipFill>
        <p:spPr>
          <a:xfrm>
            <a:off x="2193863" y="2884856"/>
            <a:ext cx="3580529" cy="2601002"/>
          </a:xfrm>
          <a:prstGeom prst="rect">
            <a:avLst/>
          </a:prstGeom>
        </p:spPr>
      </p:pic>
    </p:spTree>
    <p:extLst>
      <p:ext uri="{BB962C8B-B14F-4D97-AF65-F5344CB8AC3E}">
        <p14:creationId xmlns:p14="http://schemas.microsoft.com/office/powerpoint/2010/main" val="3402283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4A10279A-E704-4B96-978D-99024CCC73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9440" y="1093218"/>
            <a:ext cx="3337560" cy="4907533"/>
          </a:xfrm>
          <a:prstGeom prst="rect">
            <a:avLst/>
          </a:prstGeom>
        </p:spPr>
      </p:pic>
      <p:sp>
        <p:nvSpPr>
          <p:cNvPr id="2" name="TextBox 1"/>
          <p:cNvSpPr txBox="1"/>
          <p:nvPr/>
        </p:nvSpPr>
        <p:spPr>
          <a:xfrm>
            <a:off x="350874" y="2747188"/>
            <a:ext cx="2603277" cy="461665"/>
          </a:xfrm>
          <a:prstGeom prst="rect">
            <a:avLst/>
          </a:prstGeom>
          <a:solidFill>
            <a:schemeClr val="accent2"/>
          </a:solidFill>
        </p:spPr>
        <p:txBody>
          <a:bodyPr wrap="none" rtlCol="0">
            <a:spAutoFit/>
          </a:bodyPr>
          <a:lstStyle/>
          <a:p>
            <a:r>
              <a:rPr lang="en-GB" sz="2400" dirty="0"/>
              <a:t>Have a go at these!</a:t>
            </a:r>
          </a:p>
        </p:txBody>
      </p:sp>
    </p:spTree>
    <p:extLst>
      <p:ext uri="{BB962C8B-B14F-4D97-AF65-F5344CB8AC3E}">
        <p14:creationId xmlns:p14="http://schemas.microsoft.com/office/powerpoint/2010/main" val="3686655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0801-C4B2-4279-ADB3-1C5BC697921B}"/>
              </a:ext>
            </a:extLst>
          </p:cNvPr>
          <p:cNvSpPr>
            <a:spLocks noGrp="1"/>
          </p:cNvSpPr>
          <p:nvPr>
            <p:ph type="ctrTitle"/>
          </p:nvPr>
        </p:nvSpPr>
        <p:spPr>
          <a:xfrm>
            <a:off x="771525" y="2332700"/>
            <a:ext cx="2712654" cy="1910443"/>
          </a:xfrm>
          <a:noFill/>
        </p:spPr>
        <p:txBody>
          <a:bodyPr vert="horz" lIns="68580" tIns="34290" rIns="68580" bIns="34290" rtlCol="0" anchor="ctr" anchorCtr="1">
            <a:noAutofit/>
          </a:bodyPr>
          <a:lstStyle/>
          <a:p>
            <a:r>
              <a:rPr lang="en-US" sz="3600" dirty="0">
                <a:solidFill>
                  <a:srgbClr val="FFFFFF"/>
                </a:solidFill>
                <a:latin typeface="+mj-lt"/>
              </a:rPr>
              <a:t>Welcome to our Phonics </a:t>
            </a:r>
            <a:r>
              <a:rPr lang="en-US" sz="3600" dirty="0">
                <a:solidFill>
                  <a:srgbClr val="FFFFFF"/>
                </a:solidFill>
              </a:rPr>
              <a:t>S</a:t>
            </a:r>
            <a:r>
              <a:rPr lang="en-US" sz="3600" dirty="0">
                <a:solidFill>
                  <a:srgbClr val="FFFFFF"/>
                </a:solidFill>
                <a:latin typeface="+mj-lt"/>
              </a:rPr>
              <a:t>creening Check </a:t>
            </a:r>
            <a:br>
              <a:rPr lang="en-US" sz="3600" dirty="0">
                <a:solidFill>
                  <a:srgbClr val="FFFFFF"/>
                </a:solidFill>
                <a:latin typeface="+mj-lt"/>
              </a:rPr>
            </a:br>
            <a:r>
              <a:rPr lang="en-US" sz="3600" dirty="0">
                <a:solidFill>
                  <a:srgbClr val="FFFFFF"/>
                </a:solidFill>
                <a:latin typeface="+mj-lt"/>
              </a:rPr>
              <a:t>meeting</a:t>
            </a:r>
          </a:p>
        </p:txBody>
      </p:sp>
      <p:pic>
        <p:nvPicPr>
          <p:cNvPr id="4" name="Picture 3">
            <a:extLst>
              <a:ext uri="{FF2B5EF4-FFF2-40B4-BE49-F238E27FC236}">
                <a16:creationId xmlns:a16="http://schemas.microsoft.com/office/drawing/2014/main" id="{2AFCF3E6-EE09-4C03-B736-09EF56BC34BE}"/>
              </a:ext>
            </a:extLst>
          </p:cNvPr>
          <p:cNvPicPr>
            <a:picLocks noChangeAspect="1"/>
          </p:cNvPicPr>
          <p:nvPr/>
        </p:nvPicPr>
        <p:blipFill>
          <a:blip r:embed="rId2"/>
          <a:stretch>
            <a:fillRect/>
          </a:stretch>
        </p:blipFill>
        <p:spPr>
          <a:xfrm>
            <a:off x="3582987" y="1559196"/>
            <a:ext cx="5085525" cy="3737861"/>
          </a:xfrm>
          <a:prstGeom prst="rect">
            <a:avLst/>
          </a:prstGeom>
        </p:spPr>
      </p:pic>
    </p:spTree>
    <p:extLst>
      <p:ext uri="{BB962C8B-B14F-4D97-AF65-F5344CB8AC3E}">
        <p14:creationId xmlns:p14="http://schemas.microsoft.com/office/powerpoint/2010/main" val="1753248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4865204-83B8-4EA4-82F7-B1359D3F0F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3723" y="1048305"/>
            <a:ext cx="3398517" cy="4952446"/>
          </a:xfrm>
          <a:prstGeom prst="rect">
            <a:avLst/>
          </a:prstGeom>
        </p:spPr>
      </p:pic>
    </p:spTree>
    <p:extLst>
      <p:ext uri="{BB962C8B-B14F-4D97-AF65-F5344CB8AC3E}">
        <p14:creationId xmlns:p14="http://schemas.microsoft.com/office/powerpoint/2010/main" val="7605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A869-078C-4CCD-8AC0-3F89905542A0}"/>
              </a:ext>
            </a:extLst>
          </p:cNvPr>
          <p:cNvSpPr>
            <a:spLocks noGrp="1"/>
          </p:cNvSpPr>
          <p:nvPr>
            <p:ph type="title"/>
          </p:nvPr>
        </p:nvSpPr>
        <p:spPr>
          <a:xfrm>
            <a:off x="628650" y="1082279"/>
            <a:ext cx="5421205" cy="451906"/>
          </a:xfrm>
          <a:solidFill>
            <a:schemeClr val="accent1">
              <a:lumMod val="40000"/>
              <a:lumOff val="60000"/>
            </a:schemeClr>
          </a:solidFill>
        </p:spPr>
        <p:txBody>
          <a:bodyPr>
            <a:normAutofit fontScale="90000"/>
          </a:bodyPr>
          <a:lstStyle/>
          <a:p>
            <a:pPr algn="ctr"/>
            <a:r>
              <a:rPr lang="en-GB" b="1" dirty="0"/>
              <a:t>Online resources:</a:t>
            </a:r>
          </a:p>
        </p:txBody>
      </p:sp>
      <p:sp>
        <p:nvSpPr>
          <p:cNvPr id="3" name="Content Placeholder 2">
            <a:extLst>
              <a:ext uri="{FF2B5EF4-FFF2-40B4-BE49-F238E27FC236}">
                <a16:creationId xmlns:a16="http://schemas.microsoft.com/office/drawing/2014/main" id="{8BAC4EF4-6160-4E51-94C6-3CC628E9A0E5}"/>
              </a:ext>
            </a:extLst>
          </p:cNvPr>
          <p:cNvSpPr>
            <a:spLocks noGrp="1"/>
          </p:cNvSpPr>
          <p:nvPr>
            <p:ph idx="1"/>
          </p:nvPr>
        </p:nvSpPr>
        <p:spPr>
          <a:xfrm>
            <a:off x="628650" y="1616291"/>
            <a:ext cx="7886700" cy="3758821"/>
          </a:xfrm>
        </p:spPr>
        <p:txBody>
          <a:bodyPr>
            <a:normAutofit/>
          </a:bodyPr>
          <a:lstStyle/>
          <a:p>
            <a:r>
              <a:rPr lang="en-GB" b="1" dirty="0"/>
              <a:t>Past papers: </a:t>
            </a:r>
          </a:p>
          <a:p>
            <a:r>
              <a:rPr lang="en-GB" u="sng" dirty="0">
                <a:hlinkClick r:id=""/>
              </a:rPr>
              <a:t>https://www.gov.uk/government/collections/</a:t>
            </a:r>
          </a:p>
          <a:p>
            <a:r>
              <a:rPr lang="en-GB" u="sng" dirty="0">
                <a:hlinkClick r:id=""/>
              </a:rPr>
              <a:t>national-curriculum-assessments-practice-materials</a:t>
            </a:r>
          </a:p>
          <a:p>
            <a:r>
              <a:rPr lang="en-GB" u="sng" dirty="0">
                <a:hlinkClick r:id=""/>
              </a:rPr>
              <a:t>#phonics-screening-check-resources</a:t>
            </a:r>
            <a:endParaRPr lang="en-GB" dirty="0"/>
          </a:p>
          <a:p>
            <a:endParaRPr lang="en-GB" sz="1500" dirty="0"/>
          </a:p>
          <a:p>
            <a:pPr>
              <a:spcBef>
                <a:spcPts val="0"/>
              </a:spcBef>
            </a:pPr>
            <a:endParaRPr lang="en-GB" dirty="0"/>
          </a:p>
          <a:p>
            <a:pPr>
              <a:spcBef>
                <a:spcPts val="0"/>
              </a:spcBef>
            </a:pPr>
            <a:r>
              <a:rPr lang="en-GB" dirty="0"/>
              <a:t>                                  </a:t>
            </a:r>
          </a:p>
        </p:txBody>
      </p:sp>
      <p:pic>
        <p:nvPicPr>
          <p:cNvPr id="4" name="Picture 3">
            <a:extLst>
              <a:ext uri="{FF2B5EF4-FFF2-40B4-BE49-F238E27FC236}">
                <a16:creationId xmlns:a16="http://schemas.microsoft.com/office/drawing/2014/main" id="{51497622-187E-4DBF-BAE8-47B2F1D958B3}"/>
              </a:ext>
            </a:extLst>
          </p:cNvPr>
          <p:cNvPicPr>
            <a:picLocks noChangeAspect="1"/>
          </p:cNvPicPr>
          <p:nvPr/>
        </p:nvPicPr>
        <p:blipFill>
          <a:blip r:embed="rId2"/>
          <a:stretch>
            <a:fillRect/>
          </a:stretch>
        </p:blipFill>
        <p:spPr>
          <a:xfrm>
            <a:off x="5993724" y="2658830"/>
            <a:ext cx="2274633" cy="3226963"/>
          </a:xfrm>
          <a:prstGeom prst="rect">
            <a:avLst/>
          </a:prstGeom>
        </p:spPr>
      </p:pic>
    </p:spTree>
    <p:extLst>
      <p:ext uri="{BB962C8B-B14F-4D97-AF65-F5344CB8AC3E}">
        <p14:creationId xmlns:p14="http://schemas.microsoft.com/office/powerpoint/2010/main" val="1582005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C377-419A-4670-B4A8-46E4C1B315C0}"/>
              </a:ext>
            </a:extLst>
          </p:cNvPr>
          <p:cNvSpPr>
            <a:spLocks noGrp="1"/>
          </p:cNvSpPr>
          <p:nvPr>
            <p:ph type="title"/>
          </p:nvPr>
        </p:nvSpPr>
        <p:spPr>
          <a:xfrm>
            <a:off x="893648" y="936729"/>
            <a:ext cx="6941814" cy="4775643"/>
          </a:xfrm>
        </p:spPr>
        <p:txBody>
          <a:bodyPr>
            <a:normAutofit fontScale="90000"/>
          </a:bodyPr>
          <a:lstStyle/>
          <a:p>
            <a:pPr algn="ctr"/>
            <a:r>
              <a:rPr lang="en-GB" b="1" dirty="0" smtClean="0"/>
              <a:t>Here is a video about alien words from ‘Letters and Sounds’ if </a:t>
            </a:r>
            <a:r>
              <a:rPr lang="en-GB" b="1" smtClean="0"/>
              <a:t>you </a:t>
            </a:r>
            <a:r>
              <a:rPr lang="en-GB" b="1" smtClean="0"/>
              <a:t>would like </a:t>
            </a:r>
            <a:r>
              <a:rPr lang="en-GB" b="1" dirty="0" smtClean="0"/>
              <a:t>more information on how to help your child with them. </a:t>
            </a:r>
            <a:r>
              <a:rPr lang="en-GB" b="1" dirty="0"/>
              <a:t/>
            </a:r>
            <a:br>
              <a:rPr lang="en-GB" b="1" dirty="0"/>
            </a:br>
            <a:r>
              <a:rPr lang="en-GB" b="1" dirty="0"/>
              <a:t/>
            </a:r>
            <a:br>
              <a:rPr lang="en-GB" b="1" dirty="0"/>
            </a:br>
            <a:r>
              <a:rPr lang="en-GB" b="1" dirty="0">
                <a:hlinkClick r:id="rId2"/>
              </a:rPr>
              <a:t>https://</a:t>
            </a:r>
            <a:r>
              <a:rPr lang="en-GB" b="1" dirty="0" smtClean="0">
                <a:hlinkClick r:id="rId2"/>
              </a:rPr>
              <a:t>youtu.be/h-o3cQKjU18</a:t>
            </a:r>
            <a:r>
              <a:rPr lang="en-GB" b="1" dirty="0" smtClean="0"/>
              <a:t> </a:t>
            </a:r>
            <a:r>
              <a:rPr lang="en-GB" b="1" dirty="0"/>
              <a:t/>
            </a:r>
            <a:br>
              <a:rPr lang="en-GB" b="1" dirty="0"/>
            </a:br>
            <a:endParaRPr lang="en-GB" b="1" dirty="0"/>
          </a:p>
        </p:txBody>
      </p:sp>
    </p:spTree>
    <p:extLst>
      <p:ext uri="{BB962C8B-B14F-4D97-AF65-F5344CB8AC3E}">
        <p14:creationId xmlns:p14="http://schemas.microsoft.com/office/powerpoint/2010/main" val="4284556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mj-lt"/>
              </a:rPr>
              <a:t>next page</a:t>
            </a:r>
          </a:p>
        </p:txBody>
      </p:sp>
      <p:sp>
        <p:nvSpPr>
          <p:cNvPr id="2" name="Rectangle 1">
            <a:hlinkClick r:id="rId2" action="ppaction://hlinksldjump"/>
          </p:cNvPr>
          <p:cNvSpPr/>
          <p:nvPr/>
        </p:nvSpPr>
        <p:spPr>
          <a:xfrm>
            <a:off x="355600" y="1193800"/>
            <a:ext cx="2705100"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mj-lt"/>
                <a:cs typeface="Calibri Light" panose="020F0302020204030204" pitchFamily="34" charset="0"/>
              </a:rPr>
              <a:t>1</a:t>
            </a:r>
          </a:p>
          <a:p>
            <a:pPr algn="ctr">
              <a:defRPr/>
            </a:pPr>
            <a:r>
              <a:rPr lang="en-GB" sz="2000" dirty="0" smtClean="0">
                <a:solidFill>
                  <a:schemeClr val="accent5">
                    <a:lumMod val="50000"/>
                  </a:schemeClr>
                </a:solidFill>
                <a:latin typeface="+mj-lt"/>
                <a:cs typeface="Calibri Light" panose="020F0302020204030204" pitchFamily="34" charset="0"/>
              </a:rPr>
              <a:t>What </a:t>
            </a:r>
            <a:r>
              <a:rPr lang="en-GB" sz="2000" dirty="0">
                <a:solidFill>
                  <a:schemeClr val="accent5">
                    <a:lumMod val="50000"/>
                  </a:schemeClr>
                </a:solidFill>
                <a:latin typeface="+mj-lt"/>
                <a:cs typeface="Calibri Light" panose="020F0302020204030204" pitchFamily="34" charset="0"/>
              </a:rPr>
              <a:t>is Phonics?</a:t>
            </a:r>
          </a:p>
        </p:txBody>
      </p:sp>
      <p:sp>
        <p:nvSpPr>
          <p:cNvPr id="14" name="Rectangle 13">
            <a:hlinkClick r:id="rId3" action="ppaction://hlinksldjump"/>
          </p:cNvPr>
          <p:cNvSpPr/>
          <p:nvPr/>
        </p:nvSpPr>
        <p:spPr>
          <a:xfrm>
            <a:off x="3217863" y="1193800"/>
            <a:ext cx="2706687"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mj-lt"/>
                <a:cs typeface="Calibri Light" panose="020F0302020204030204" pitchFamily="34" charset="0"/>
              </a:rPr>
              <a:t>2</a:t>
            </a:r>
            <a:endParaRPr lang="en-GB" sz="2400" b="1" dirty="0">
              <a:solidFill>
                <a:schemeClr val="accent5">
                  <a:lumMod val="50000"/>
                </a:schemeClr>
              </a:solidFill>
              <a:latin typeface="+mj-lt"/>
              <a:cs typeface="Calibri Light" panose="020F0302020204030204" pitchFamily="34" charset="0"/>
            </a:endParaRPr>
          </a:p>
          <a:p>
            <a:pPr algn="ctr">
              <a:defRPr/>
            </a:pPr>
            <a:r>
              <a:rPr lang="en-GB" sz="2000" dirty="0">
                <a:solidFill>
                  <a:schemeClr val="accent5">
                    <a:lumMod val="50000"/>
                  </a:schemeClr>
                </a:solidFill>
                <a:latin typeface="+mj-lt"/>
                <a:cs typeface="Calibri Light" panose="020F0302020204030204" pitchFamily="34" charset="0"/>
              </a:rPr>
              <a:t>What is the Phonics Screening Check?</a:t>
            </a:r>
          </a:p>
        </p:txBody>
      </p:sp>
      <p:sp>
        <p:nvSpPr>
          <p:cNvPr id="15" name="Rectangle 14">
            <a:hlinkClick r:id="rId4" action="ppaction://hlinksldjump"/>
          </p:cNvPr>
          <p:cNvSpPr/>
          <p:nvPr/>
        </p:nvSpPr>
        <p:spPr>
          <a:xfrm>
            <a:off x="354013" y="2829426"/>
            <a:ext cx="2705100" cy="1421104"/>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36000" bIns="144000" anchor="t">
            <a:spAutoFit/>
          </a:bodyPr>
          <a:lstStyle/>
          <a:p>
            <a:pPr algn="ctr">
              <a:defRPr/>
            </a:pPr>
            <a:r>
              <a:rPr lang="en-GB" sz="2400" b="1" dirty="0" smtClean="0">
                <a:solidFill>
                  <a:schemeClr val="accent5">
                    <a:lumMod val="50000"/>
                  </a:schemeClr>
                </a:solidFill>
                <a:latin typeface="+mj-lt"/>
                <a:cs typeface="Calibri Light" panose="020F0302020204030204" pitchFamily="34" charset="0"/>
              </a:rPr>
              <a:t>4</a:t>
            </a:r>
            <a:endParaRPr lang="en-GB" sz="2400" b="1" dirty="0">
              <a:solidFill>
                <a:schemeClr val="accent5">
                  <a:lumMod val="50000"/>
                </a:schemeClr>
              </a:solidFill>
              <a:latin typeface="+mj-lt"/>
              <a:cs typeface="Calibri Light" panose="020F0302020204030204" pitchFamily="34" charset="0"/>
            </a:endParaRPr>
          </a:p>
          <a:p>
            <a:pPr algn="ctr">
              <a:defRPr/>
            </a:pPr>
            <a:r>
              <a:rPr lang="en-GB" sz="2000" dirty="0">
                <a:solidFill>
                  <a:schemeClr val="accent5">
                    <a:lumMod val="50000"/>
                  </a:schemeClr>
                </a:solidFill>
                <a:latin typeface="+mj-lt"/>
                <a:cs typeface="Calibri Light" panose="020F0302020204030204" pitchFamily="34" charset="0"/>
              </a:rPr>
              <a:t>What Happens During the </a:t>
            </a:r>
            <a:r>
              <a:rPr lang="en-GB" sz="2000" dirty="0" smtClean="0">
                <a:solidFill>
                  <a:schemeClr val="accent5">
                    <a:lumMod val="50000"/>
                  </a:schemeClr>
                </a:solidFill>
                <a:latin typeface="+mj-lt"/>
                <a:cs typeface="Calibri Light" panose="020F0302020204030204" pitchFamily="34" charset="0"/>
              </a:rPr>
              <a:t>Screening?</a:t>
            </a:r>
            <a:endParaRPr lang="en-GB" sz="2000" dirty="0">
              <a:solidFill>
                <a:schemeClr val="accent5">
                  <a:lumMod val="50000"/>
                </a:schemeClr>
              </a:solidFill>
              <a:latin typeface="+mj-lt"/>
              <a:cs typeface="Calibri Light" panose="020F0302020204030204" pitchFamily="34" charset="0"/>
            </a:endParaRPr>
          </a:p>
        </p:txBody>
      </p:sp>
      <p:sp>
        <p:nvSpPr>
          <p:cNvPr id="24" name="Rectangle 23">
            <a:hlinkClick r:id="rId5" action="ppaction://hlinksldjump"/>
          </p:cNvPr>
          <p:cNvSpPr/>
          <p:nvPr/>
        </p:nvSpPr>
        <p:spPr>
          <a:xfrm>
            <a:off x="3217863" y="2781300"/>
            <a:ext cx="2705100"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mj-lt"/>
                <a:cs typeface="Calibri Light" panose="020F0302020204030204" pitchFamily="34" charset="0"/>
              </a:rPr>
              <a:t>5</a:t>
            </a:r>
            <a:endParaRPr lang="en-GB" sz="2400" b="1" dirty="0">
              <a:solidFill>
                <a:schemeClr val="accent5">
                  <a:lumMod val="50000"/>
                </a:schemeClr>
              </a:solidFill>
              <a:latin typeface="+mj-lt"/>
              <a:cs typeface="Calibri Light" panose="020F0302020204030204" pitchFamily="34" charset="0"/>
            </a:endParaRPr>
          </a:p>
          <a:p>
            <a:pPr algn="ctr">
              <a:defRPr/>
            </a:pPr>
            <a:r>
              <a:rPr lang="en-GB" dirty="0" smtClean="0">
                <a:solidFill>
                  <a:schemeClr val="accent5">
                    <a:lumMod val="50000"/>
                  </a:schemeClr>
                </a:solidFill>
                <a:latin typeface="+mj-lt"/>
                <a:cs typeface="Calibri Light" panose="020F0302020204030204" pitchFamily="34" charset="0"/>
              </a:rPr>
              <a:t>Pseudo </a:t>
            </a:r>
            <a:r>
              <a:rPr lang="en-GB" dirty="0">
                <a:solidFill>
                  <a:schemeClr val="accent5">
                    <a:lumMod val="50000"/>
                  </a:schemeClr>
                </a:solidFill>
                <a:latin typeface="+mj-lt"/>
                <a:cs typeface="Calibri Light" panose="020F0302020204030204" pitchFamily="34" charset="0"/>
              </a:rPr>
              <a:t>Words (</a:t>
            </a:r>
            <a:r>
              <a:rPr lang="en-GB" dirty="0" smtClean="0">
                <a:solidFill>
                  <a:schemeClr val="accent5">
                    <a:lumMod val="50000"/>
                  </a:schemeClr>
                </a:solidFill>
                <a:latin typeface="+mj-lt"/>
                <a:cs typeface="Calibri Light" panose="020F0302020204030204" pitchFamily="34" charset="0"/>
              </a:rPr>
              <a:t>Nonsense/alien </a:t>
            </a:r>
            <a:r>
              <a:rPr lang="en-GB" dirty="0">
                <a:solidFill>
                  <a:schemeClr val="accent5">
                    <a:lumMod val="50000"/>
                  </a:schemeClr>
                </a:solidFill>
                <a:latin typeface="+mj-lt"/>
                <a:cs typeface="Calibri Light" panose="020F0302020204030204" pitchFamily="34" charset="0"/>
              </a:rPr>
              <a:t>words)</a:t>
            </a:r>
          </a:p>
        </p:txBody>
      </p:sp>
      <p:sp>
        <p:nvSpPr>
          <p:cNvPr id="25" name="Rectangle 24">
            <a:hlinkClick r:id="rId6" action="ppaction://hlinksldjump"/>
          </p:cNvPr>
          <p:cNvSpPr/>
          <p:nvPr/>
        </p:nvSpPr>
        <p:spPr>
          <a:xfrm>
            <a:off x="6081713" y="2781300"/>
            <a:ext cx="2705100"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mj-lt"/>
                <a:cs typeface="Calibri Light" panose="020F0302020204030204" pitchFamily="34" charset="0"/>
              </a:rPr>
              <a:t>6</a:t>
            </a:r>
            <a:endParaRPr lang="en-GB" sz="2400" b="1" dirty="0">
              <a:solidFill>
                <a:schemeClr val="accent5">
                  <a:lumMod val="50000"/>
                </a:schemeClr>
              </a:solidFill>
              <a:latin typeface="+mj-lt"/>
              <a:cs typeface="Calibri Light" panose="020F0302020204030204" pitchFamily="34" charset="0"/>
            </a:endParaRPr>
          </a:p>
          <a:p>
            <a:pPr algn="ctr">
              <a:defRPr/>
            </a:pPr>
            <a:r>
              <a:rPr lang="en-GB" sz="2000" dirty="0">
                <a:solidFill>
                  <a:schemeClr val="accent5">
                    <a:lumMod val="50000"/>
                  </a:schemeClr>
                </a:solidFill>
                <a:latin typeface="+mj-lt"/>
                <a:cs typeface="Calibri Light" panose="020F0302020204030204" pitchFamily="34" charset="0"/>
              </a:rPr>
              <a:t>Reporting to Parents</a:t>
            </a:r>
          </a:p>
        </p:txBody>
      </p:sp>
      <p:sp>
        <p:nvSpPr>
          <p:cNvPr id="26" name="Rectangle 25">
            <a:hlinkClick r:id="rId7" action="ppaction://hlinksldjump"/>
          </p:cNvPr>
          <p:cNvSpPr/>
          <p:nvPr/>
        </p:nvSpPr>
        <p:spPr>
          <a:xfrm>
            <a:off x="3217863" y="4368800"/>
            <a:ext cx="2706688"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mj-lt"/>
                <a:cs typeface="Calibri Light" panose="020F0302020204030204" pitchFamily="34" charset="0"/>
              </a:rPr>
              <a:t>7</a:t>
            </a:r>
          </a:p>
          <a:p>
            <a:pPr algn="ctr">
              <a:defRPr/>
            </a:pPr>
            <a:r>
              <a:rPr lang="en-GB" sz="2000" dirty="0" smtClean="0">
                <a:solidFill>
                  <a:schemeClr val="accent5">
                    <a:lumMod val="50000"/>
                  </a:schemeClr>
                </a:solidFill>
                <a:latin typeface="+mj-lt"/>
                <a:cs typeface="Calibri Light" panose="020F0302020204030204" pitchFamily="34" charset="0"/>
              </a:rPr>
              <a:t>How Are the Results Used?</a:t>
            </a:r>
            <a:endParaRPr lang="en-GB" sz="2000" dirty="0">
              <a:solidFill>
                <a:schemeClr val="accent5">
                  <a:lumMod val="50000"/>
                </a:schemeClr>
              </a:solidFill>
              <a:latin typeface="+mj-lt"/>
              <a:cs typeface="Calibri Light" panose="020F0302020204030204" pitchFamily="34" charset="0"/>
            </a:endParaRPr>
          </a:p>
        </p:txBody>
      </p:sp>
      <p:sp>
        <p:nvSpPr>
          <p:cNvPr id="27" name="Rectangle 26">
            <a:hlinkClick r:id="rId8" action="ppaction://hlinksldjump"/>
          </p:cNvPr>
          <p:cNvSpPr/>
          <p:nvPr/>
        </p:nvSpPr>
        <p:spPr>
          <a:xfrm>
            <a:off x="6081713" y="4356100"/>
            <a:ext cx="2705100"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a:defRPr/>
            </a:pPr>
            <a:r>
              <a:rPr lang="en-GB" sz="2400" b="1" dirty="0" smtClean="0">
                <a:solidFill>
                  <a:schemeClr val="accent5">
                    <a:lumMod val="50000"/>
                  </a:schemeClr>
                </a:solidFill>
                <a:latin typeface="+mj-lt"/>
                <a:cs typeface="Calibri Light" panose="020F0302020204030204" pitchFamily="34" charset="0"/>
              </a:rPr>
              <a:t>8</a:t>
            </a:r>
            <a:endParaRPr lang="en-GB" sz="2400" b="1" dirty="0">
              <a:solidFill>
                <a:schemeClr val="accent5">
                  <a:lumMod val="50000"/>
                </a:schemeClr>
              </a:solidFill>
              <a:latin typeface="+mj-lt"/>
              <a:cs typeface="Calibri Light" panose="020F0302020204030204" pitchFamily="34" charset="0"/>
            </a:endParaRPr>
          </a:p>
          <a:p>
            <a:pPr algn="ctr">
              <a:defRPr/>
            </a:pPr>
            <a:r>
              <a:rPr lang="en-GB" sz="2000" dirty="0">
                <a:solidFill>
                  <a:schemeClr val="accent5">
                    <a:lumMod val="50000"/>
                  </a:schemeClr>
                </a:solidFill>
                <a:latin typeface="+mj-lt"/>
                <a:cs typeface="Calibri Light" panose="020F0302020204030204" pitchFamily="34" charset="0"/>
              </a:rPr>
              <a:t>How Can I Help My Child </a:t>
            </a:r>
            <a:r>
              <a:rPr lang="en-GB" sz="2000" dirty="0" smtClean="0">
                <a:solidFill>
                  <a:schemeClr val="accent5">
                    <a:lumMod val="50000"/>
                  </a:schemeClr>
                </a:solidFill>
                <a:latin typeface="+mj-lt"/>
                <a:cs typeface="Calibri Light" panose="020F0302020204030204" pitchFamily="34" charset="0"/>
              </a:rPr>
              <a:t>at </a:t>
            </a:r>
            <a:r>
              <a:rPr lang="en-GB" sz="2000" dirty="0">
                <a:solidFill>
                  <a:schemeClr val="accent5">
                    <a:lumMod val="50000"/>
                  </a:schemeClr>
                </a:solidFill>
                <a:latin typeface="+mj-lt"/>
                <a:cs typeface="Calibri Light" panose="020F0302020204030204" pitchFamily="34" charset="0"/>
              </a:rPr>
              <a:t>Home?</a:t>
            </a: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837678" y="4923333"/>
            <a:ext cx="1737768" cy="1297963"/>
          </a:xfrm>
          <a:prstGeom prst="rect">
            <a:avLst/>
          </a:prstGeom>
        </p:spPr>
      </p:pic>
      <p:sp>
        <p:nvSpPr>
          <p:cNvPr id="16" name="Rectangle 15">
            <a:hlinkClick r:id="rId10" action="ppaction://hlinksldjump"/>
          </p:cNvPr>
          <p:cNvSpPr/>
          <p:nvPr/>
        </p:nvSpPr>
        <p:spPr>
          <a:xfrm>
            <a:off x="6080126" y="1193800"/>
            <a:ext cx="2706687" cy="1422400"/>
          </a:xfrm>
          <a:prstGeom prst="rect">
            <a:avLst/>
          </a:prstGeom>
          <a:solidFill>
            <a:srgbClr val="E6CEA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288000" rIns="108000" bIns="108000" anchor="t"/>
          <a:lstStyle/>
          <a:p>
            <a:pPr algn="ctr">
              <a:defRPr/>
            </a:pPr>
            <a:r>
              <a:rPr lang="en-GB" sz="2400" b="1" dirty="0" smtClean="0">
                <a:solidFill>
                  <a:schemeClr val="accent5">
                    <a:lumMod val="50000"/>
                  </a:schemeClr>
                </a:solidFill>
                <a:latin typeface="+mj-lt"/>
                <a:cs typeface="Calibri Light" panose="020F0302020204030204" pitchFamily="34" charset="0"/>
              </a:rPr>
              <a:t>3</a:t>
            </a:r>
            <a:endParaRPr lang="en-GB" sz="2400" b="1" dirty="0">
              <a:solidFill>
                <a:schemeClr val="accent5">
                  <a:lumMod val="50000"/>
                </a:schemeClr>
              </a:solidFill>
              <a:latin typeface="+mj-lt"/>
              <a:cs typeface="Calibri Light" panose="020F0302020204030204" pitchFamily="34" charset="0"/>
            </a:endParaRPr>
          </a:p>
          <a:p>
            <a:pPr algn="ctr">
              <a:defRPr/>
            </a:pPr>
            <a:r>
              <a:rPr lang="en-GB" dirty="0" smtClean="0">
                <a:solidFill>
                  <a:schemeClr val="accent5">
                    <a:lumMod val="50000"/>
                  </a:schemeClr>
                </a:solidFill>
                <a:latin typeface="+mj-lt"/>
                <a:cs typeface="Calibri Light" panose="020F0302020204030204" pitchFamily="34" charset="0"/>
              </a:rPr>
              <a:t>Contents of the Phonics Screening Check.</a:t>
            </a:r>
            <a:endParaRPr lang="en-GB" dirty="0">
              <a:solidFill>
                <a:schemeClr val="accent5">
                  <a:lumMod val="50000"/>
                </a:schemeClr>
              </a:solidFill>
              <a:latin typeface="+mj-lt"/>
              <a:cs typeface="Calibri Light" panose="020F0302020204030204" pitchFamily="34" charset="0"/>
            </a:endParaRPr>
          </a:p>
        </p:txBody>
      </p:sp>
    </p:spTree>
    <p:extLst>
      <p:ext uri="{BB962C8B-B14F-4D97-AF65-F5344CB8AC3E}">
        <p14:creationId xmlns:p14="http://schemas.microsoft.com/office/powerpoint/2010/main" val="679222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65251"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a:solidFill>
                  <a:schemeClr val="tx1"/>
                </a:solidFill>
                <a:cs typeface="Calibri Light" panose="020F0302020204030204" pitchFamily="34" charset="0"/>
              </a:rPr>
              <a:t>Children begin to learn phonics (sounds) in </a:t>
            </a:r>
            <a:r>
              <a:rPr lang="en-GB" dirty="0" smtClean="0">
                <a:solidFill>
                  <a:schemeClr val="tx1"/>
                </a:solidFill>
                <a:cs typeface="Calibri Light" panose="020F0302020204030204" pitchFamily="34" charset="0"/>
              </a:rPr>
              <a:t>early years, discriminating between sounds in nursery </a:t>
            </a:r>
            <a:r>
              <a:rPr lang="en-GB" dirty="0">
                <a:solidFill>
                  <a:schemeClr val="tx1"/>
                </a:solidFill>
                <a:cs typeface="Calibri Light" panose="020F0302020204030204" pitchFamily="34" charset="0"/>
              </a:rPr>
              <a:t>and </a:t>
            </a:r>
            <a:r>
              <a:rPr lang="en-GB" dirty="0" smtClean="0">
                <a:solidFill>
                  <a:schemeClr val="tx1"/>
                </a:solidFill>
                <a:cs typeface="Calibri Light" panose="020F0302020204030204" pitchFamily="34" charset="0"/>
              </a:rPr>
              <a:t>linking these to letters in reception</a:t>
            </a:r>
            <a:r>
              <a:rPr lang="en-GB" dirty="0">
                <a:solidFill>
                  <a:schemeClr val="tx1"/>
                </a:solidFill>
                <a:cs typeface="Calibri Light" panose="020F0302020204030204" pitchFamily="34" charset="0"/>
              </a:rPr>
              <a:t>. </a:t>
            </a:r>
            <a:endParaRPr lang="en-GB" dirty="0" smtClean="0">
              <a:solidFill>
                <a:schemeClr val="tx1"/>
              </a:solidFill>
              <a:cs typeface="Calibri Light" panose="020F0302020204030204" pitchFamily="34" charset="0"/>
            </a:endParaRPr>
          </a:p>
          <a:p>
            <a:pPr algn="just">
              <a:defRPr/>
            </a:pPr>
            <a:endParaRPr lang="en-GB" dirty="0" smtClean="0">
              <a:solidFill>
                <a:schemeClr val="tx1"/>
              </a:solidFill>
              <a:cs typeface="Calibri Light" panose="020F0302020204030204" pitchFamily="34" charset="0"/>
            </a:endParaRPr>
          </a:p>
          <a:p>
            <a:pPr algn="just">
              <a:defRPr/>
            </a:pPr>
            <a:r>
              <a:rPr lang="en-GB" dirty="0" smtClean="0">
                <a:solidFill>
                  <a:schemeClr val="bg2">
                    <a:lumMod val="10000"/>
                  </a:schemeClr>
                </a:solidFill>
                <a:cs typeface="Calibri Light" panose="020F0302020204030204" pitchFamily="34" charset="0"/>
              </a:rPr>
              <a:t>Once </a:t>
            </a:r>
            <a:r>
              <a:rPr lang="en-GB" dirty="0">
                <a:solidFill>
                  <a:schemeClr val="bg2">
                    <a:lumMod val="10000"/>
                  </a:schemeClr>
                </a:solidFill>
                <a:cs typeface="Calibri Light" panose="020F0302020204030204" pitchFamily="34" charset="0"/>
              </a:rPr>
              <a:t>children begin learning sounds, these sounds are used orally to identify and make words. They will then </a:t>
            </a:r>
            <a:r>
              <a:rPr lang="en-GB" dirty="0" smtClean="0">
                <a:solidFill>
                  <a:schemeClr val="bg2">
                    <a:lumMod val="10000"/>
                  </a:schemeClr>
                </a:solidFill>
                <a:cs typeface="Calibri Light" panose="020F0302020204030204" pitchFamily="34" charset="0"/>
              </a:rPr>
              <a:t>begin </a:t>
            </a:r>
            <a:r>
              <a:rPr lang="en-GB" dirty="0">
                <a:solidFill>
                  <a:schemeClr val="bg2">
                    <a:lumMod val="10000"/>
                  </a:schemeClr>
                </a:solidFill>
                <a:cs typeface="Calibri Light" panose="020F0302020204030204" pitchFamily="34" charset="0"/>
              </a:rPr>
              <a:t>to learn the letters which make each of the sounds and these are used to read and spell words</a:t>
            </a:r>
            <a:r>
              <a:rPr lang="en-GB" dirty="0" smtClean="0">
                <a:solidFill>
                  <a:schemeClr val="bg2">
                    <a:lumMod val="10000"/>
                  </a:schemeClr>
                </a:solidFill>
                <a:cs typeface="Calibri Light" panose="020F0302020204030204" pitchFamily="34" charset="0"/>
              </a:rPr>
              <a:t>.</a:t>
            </a:r>
          </a:p>
          <a:p>
            <a:pPr algn="just">
              <a:defRPr/>
            </a:pPr>
            <a:endParaRPr lang="en-GB" dirty="0">
              <a:solidFill>
                <a:schemeClr val="bg2">
                  <a:lumMod val="10000"/>
                </a:schemeClr>
              </a:solidFill>
              <a:cs typeface="Calibri Light" panose="020F0302020204030204" pitchFamily="34" charset="0"/>
            </a:endParaRPr>
          </a:p>
          <a:p>
            <a:pPr algn="just">
              <a:defRPr/>
            </a:pPr>
            <a:r>
              <a:rPr lang="en-GB" dirty="0" smtClean="0">
                <a:solidFill>
                  <a:schemeClr val="bg2">
                    <a:lumMod val="10000"/>
                  </a:schemeClr>
                </a:solidFill>
                <a:cs typeface="Calibri Light" panose="020F0302020204030204" pitchFamily="34" charset="0"/>
              </a:rPr>
              <a:t>St. Mary’s Phonic Scheme – songs, actions, images.</a:t>
            </a:r>
            <a:endParaRPr lang="en-GB" dirty="0">
              <a:solidFill>
                <a:schemeClr val="bg2">
                  <a:lumMod val="10000"/>
                </a:schemeClr>
              </a:solidFill>
              <a:cs typeface="Calibri Light" panose="020F0302020204030204" pitchFamily="34" charset="0"/>
            </a:endParaRP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8" y="388575"/>
            <a:ext cx="3618298"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dirty="0">
                <a:solidFill>
                  <a:schemeClr val="accent5">
                    <a:lumMod val="50000"/>
                  </a:schemeClr>
                </a:solidFill>
                <a:latin typeface="+mj-lt"/>
                <a:cs typeface="Calibri Light" panose="020F0302020204030204" pitchFamily="34" charset="0"/>
              </a:rPr>
              <a:t>What is Phonics?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1241" y="3997800"/>
            <a:ext cx="1450025" cy="108304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059104" y="3701009"/>
            <a:ext cx="1517659" cy="11335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686479" y="5118455"/>
            <a:ext cx="1491821" cy="111426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594730" y="4867930"/>
            <a:ext cx="1543422" cy="115280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6482" y="5179549"/>
            <a:ext cx="1662769" cy="1241945"/>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7714" t="19398" b="13532"/>
          <a:stretch/>
        </p:blipFill>
        <p:spPr>
          <a:xfrm rot="5400000">
            <a:off x="6801063" y="3695523"/>
            <a:ext cx="1613513" cy="98230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083288" y="3738740"/>
            <a:ext cx="1416629" cy="1058099"/>
          </a:xfrm>
          <a:prstGeom prst="rect">
            <a:avLst/>
          </a:prstGeom>
        </p:spPr>
      </p:pic>
      <p:pic>
        <p:nvPicPr>
          <p:cNvPr id="13" name="Picture 12"/>
          <p:cNvPicPr>
            <a:picLocks noChangeAspect="1"/>
          </p:cNvPicPr>
          <p:nvPr/>
        </p:nvPicPr>
        <p:blipFill>
          <a:blip r:embed="rId10"/>
          <a:stretch>
            <a:fillRect/>
          </a:stretch>
        </p:blipFill>
        <p:spPr>
          <a:xfrm>
            <a:off x="418471" y="5076011"/>
            <a:ext cx="762106" cy="809738"/>
          </a:xfrm>
          <a:prstGeom prst="rect">
            <a:avLst/>
          </a:prstGeom>
        </p:spPr>
      </p:pic>
      <p:pic>
        <p:nvPicPr>
          <p:cNvPr id="16" name="Picture 15"/>
          <p:cNvPicPr>
            <a:picLocks noChangeAspect="1"/>
          </p:cNvPicPr>
          <p:nvPr/>
        </p:nvPicPr>
        <p:blipFill>
          <a:blip r:embed="rId11"/>
          <a:stretch>
            <a:fillRect/>
          </a:stretch>
        </p:blipFill>
        <p:spPr>
          <a:xfrm>
            <a:off x="1590808" y="5617552"/>
            <a:ext cx="762106" cy="800212"/>
          </a:xfrm>
          <a:prstGeom prst="rect">
            <a:avLst/>
          </a:prstGeom>
        </p:spPr>
      </p:pic>
      <p:pic>
        <p:nvPicPr>
          <p:cNvPr id="17" name="Picture 16"/>
          <p:cNvPicPr>
            <a:picLocks noChangeAspect="1"/>
          </p:cNvPicPr>
          <p:nvPr/>
        </p:nvPicPr>
        <p:blipFill>
          <a:blip r:embed="rId12"/>
          <a:stretch>
            <a:fillRect/>
          </a:stretch>
        </p:blipFill>
        <p:spPr>
          <a:xfrm>
            <a:off x="4354404" y="4031040"/>
            <a:ext cx="771633" cy="790685"/>
          </a:xfrm>
          <a:prstGeom prst="rect">
            <a:avLst/>
          </a:prstGeom>
        </p:spPr>
      </p:pic>
      <p:pic>
        <p:nvPicPr>
          <p:cNvPr id="18" name="Picture 17"/>
          <p:cNvPicPr>
            <a:picLocks noChangeAspect="1"/>
          </p:cNvPicPr>
          <p:nvPr/>
        </p:nvPicPr>
        <p:blipFill>
          <a:blip r:embed="rId13"/>
          <a:stretch>
            <a:fillRect/>
          </a:stretch>
        </p:blipFill>
        <p:spPr>
          <a:xfrm>
            <a:off x="4669709" y="5617552"/>
            <a:ext cx="752580" cy="800212"/>
          </a:xfrm>
          <a:prstGeom prst="rect">
            <a:avLst/>
          </a:prstGeom>
        </p:spPr>
      </p:pic>
    </p:spTree>
    <p:extLst>
      <p:ext uri="{BB962C8B-B14F-4D97-AF65-F5344CB8AC3E}">
        <p14:creationId xmlns:p14="http://schemas.microsoft.com/office/powerpoint/2010/main" val="30080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lgn="just">
              <a:defRPr/>
            </a:pPr>
            <a:r>
              <a:rPr lang="en-GB" dirty="0" smtClean="0">
                <a:solidFill>
                  <a:schemeClr val="bg2">
                    <a:lumMod val="10000"/>
                  </a:schemeClr>
                </a:solidFill>
                <a:cs typeface="Calibri Light" panose="020F0302020204030204" pitchFamily="34" charset="0"/>
              </a:rPr>
              <a:t>Children in Year 1 throughout the country will all be taking part in a phonics screening check during the same week in June. This year it will take place during the week beginning </a:t>
            </a:r>
            <a:r>
              <a:rPr lang="en-GB" u="sng" dirty="0" smtClean="0">
                <a:solidFill>
                  <a:schemeClr val="bg2">
                    <a:lumMod val="10000"/>
                  </a:schemeClr>
                </a:solidFill>
                <a:cs typeface="Calibri Light" panose="020F0302020204030204" pitchFamily="34" charset="0"/>
              </a:rPr>
              <a:t>12</a:t>
            </a:r>
            <a:r>
              <a:rPr lang="en-GB" u="sng" baseline="30000" dirty="0" smtClean="0">
                <a:solidFill>
                  <a:schemeClr val="bg2">
                    <a:lumMod val="10000"/>
                  </a:schemeClr>
                </a:solidFill>
                <a:cs typeface="Calibri Light" panose="020F0302020204030204" pitchFamily="34" charset="0"/>
              </a:rPr>
              <a:t>th</a:t>
            </a:r>
            <a:r>
              <a:rPr lang="en-GB" u="sng" dirty="0" smtClean="0">
                <a:solidFill>
                  <a:schemeClr val="bg2">
                    <a:lumMod val="10000"/>
                  </a:schemeClr>
                </a:solidFill>
                <a:cs typeface="Calibri Light" panose="020F0302020204030204" pitchFamily="34" charset="0"/>
              </a:rPr>
              <a:t> June.</a:t>
            </a:r>
            <a:r>
              <a:rPr lang="en-GB" dirty="0" smtClean="0">
                <a:solidFill>
                  <a:schemeClr val="bg2">
                    <a:lumMod val="10000"/>
                  </a:schemeClr>
                </a:solidFill>
                <a:cs typeface="Calibri Light" panose="020F0302020204030204" pitchFamily="34" charset="0"/>
              </a:rPr>
              <a:t> Children in Year 2 will also take the check if they did not achieve the required result when in Year 1 or they have not taken the test before. </a:t>
            </a:r>
          </a:p>
          <a:p>
            <a:pPr algn="just">
              <a:defRPr/>
            </a:pPr>
            <a:endParaRPr lang="en-GB" dirty="0">
              <a:solidFill>
                <a:schemeClr val="bg2">
                  <a:lumMod val="10000"/>
                </a:schemeClr>
              </a:solidFill>
              <a:cs typeface="Calibri Light" panose="020F0302020204030204" pitchFamily="34" charset="0"/>
            </a:endParaRPr>
          </a:p>
          <a:p>
            <a:pPr algn="just">
              <a:defRPr/>
            </a:pPr>
            <a:r>
              <a:rPr lang="en-GB" dirty="0">
                <a:solidFill>
                  <a:schemeClr val="bg2">
                    <a:lumMod val="10000"/>
                  </a:schemeClr>
                </a:solidFill>
                <a:cs typeface="Calibri Light" panose="020F0302020204030204" pitchFamily="34" charset="0"/>
              </a:rPr>
              <a:t>The Year 1 phonics screening check </a:t>
            </a:r>
            <a:r>
              <a:rPr lang="en-GB" dirty="0" smtClean="0">
                <a:solidFill>
                  <a:schemeClr val="bg2">
                    <a:lumMod val="10000"/>
                  </a:schemeClr>
                </a:solidFill>
                <a:cs typeface="Calibri Light" panose="020F0302020204030204" pitchFamily="34" charset="0"/>
              </a:rPr>
              <a:t>is a statutory national test and </a:t>
            </a:r>
            <a:r>
              <a:rPr lang="en-GB" dirty="0">
                <a:solidFill>
                  <a:schemeClr val="bg2">
                    <a:lumMod val="10000"/>
                  </a:schemeClr>
                </a:solidFill>
                <a:cs typeface="Calibri Light" panose="020F0302020204030204" pitchFamily="34" charset="0"/>
              </a:rPr>
              <a:t>a way for teachers to ensure that children are making sufficient progress with their phonics skills to read </a:t>
            </a:r>
            <a:r>
              <a:rPr lang="en-GB" dirty="0" smtClean="0">
                <a:solidFill>
                  <a:schemeClr val="bg2">
                    <a:lumMod val="10000"/>
                  </a:schemeClr>
                </a:solidFill>
                <a:cs typeface="Calibri Light" panose="020F0302020204030204" pitchFamily="34" charset="0"/>
              </a:rPr>
              <a:t>words. It supports teachers in understanding whether children are </a:t>
            </a:r>
            <a:r>
              <a:rPr lang="en-GB" dirty="0">
                <a:solidFill>
                  <a:schemeClr val="bg2">
                    <a:lumMod val="10000"/>
                  </a:schemeClr>
                </a:solidFill>
                <a:cs typeface="Calibri Light" panose="020F0302020204030204" pitchFamily="34" charset="0"/>
              </a:rPr>
              <a:t>on track to become fluent readers who can enjoy reading for pleasure and for learning.</a:t>
            </a:r>
          </a:p>
        </p:txBody>
      </p:sp>
      <p:sp>
        <p:nvSpPr>
          <p:cNvPr id="10" name="Oval 9">
            <a:hlinkClick r:id="" action="ppaction://hlinkshowjump?jump=nextslide"/>
          </p:cNvPr>
          <p:cNvSpPr/>
          <p:nvPr/>
        </p:nvSpPr>
        <p:spPr>
          <a:xfrm>
            <a:off x="8226425" y="5930900"/>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26425" y="5065713"/>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5">
                    <a:lumMod val="50000"/>
                  </a:schemeClr>
                </a:solidFill>
                <a:latin typeface="+mj-lt"/>
                <a:cs typeface="Calibri Light" panose="020F0302020204030204" pitchFamily="34" charset="0"/>
              </a:rPr>
              <a:t>What is the Phonics Screening Check</a:t>
            </a:r>
            <a:r>
              <a:rPr lang="en-GB" altLang="en-US" sz="3600" dirty="0" smtClean="0">
                <a:solidFill>
                  <a:schemeClr val="accent5">
                    <a:lumMod val="50000"/>
                  </a:schemeClr>
                </a:solidFill>
                <a:latin typeface="+mj-lt"/>
                <a:cs typeface="Calibri Light" panose="020F0302020204030204" pitchFamily="34" charset="0"/>
              </a:rPr>
              <a:t>?</a:t>
            </a:r>
            <a:endParaRPr lang="en-GB" altLang="en-US" sz="3600" dirty="0">
              <a:solidFill>
                <a:schemeClr val="accent5">
                  <a:lumMod val="50000"/>
                </a:schemeClr>
              </a:solidFill>
              <a:latin typeface="+mj-lt"/>
              <a:cs typeface="Calibri Light" panose="020F0302020204030204" pitchFamily="34" charset="0"/>
            </a:endParaRPr>
          </a:p>
        </p:txBody>
      </p:sp>
      <p:pic>
        <p:nvPicPr>
          <p:cNvPr id="9" name="Picture 8"/>
          <p:cNvPicPr>
            <a:picLocks noChangeAspect="1"/>
          </p:cNvPicPr>
          <p:nvPr/>
        </p:nvPicPr>
        <p:blipFill>
          <a:blip r:embed="rId3"/>
          <a:stretch>
            <a:fillRect/>
          </a:stretch>
        </p:blipFill>
        <p:spPr>
          <a:xfrm>
            <a:off x="1193566" y="4010246"/>
            <a:ext cx="1604741" cy="2248267"/>
          </a:xfrm>
          <a:prstGeom prst="rect">
            <a:avLst/>
          </a:prstGeom>
        </p:spPr>
      </p:pic>
      <p:pic>
        <p:nvPicPr>
          <p:cNvPr id="3" name="Picture 2"/>
          <p:cNvPicPr>
            <a:picLocks noChangeAspect="1"/>
          </p:cNvPicPr>
          <p:nvPr/>
        </p:nvPicPr>
        <p:blipFill rotWithShape="1">
          <a:blip r:embed="rId4"/>
          <a:srcRect l="5990" t="831"/>
          <a:stretch/>
        </p:blipFill>
        <p:spPr>
          <a:xfrm>
            <a:off x="5875563" y="3943737"/>
            <a:ext cx="1562854" cy="2365782"/>
          </a:xfrm>
          <a:prstGeom prst="rect">
            <a:avLst/>
          </a:prstGeom>
        </p:spPr>
      </p:pic>
      <p:pic>
        <p:nvPicPr>
          <p:cNvPr id="5" name="Picture 4"/>
          <p:cNvPicPr>
            <a:picLocks noChangeAspect="1"/>
          </p:cNvPicPr>
          <p:nvPr/>
        </p:nvPicPr>
        <p:blipFill>
          <a:blip r:embed="rId5"/>
          <a:stretch>
            <a:fillRect/>
          </a:stretch>
        </p:blipFill>
        <p:spPr>
          <a:xfrm>
            <a:off x="3638654" y="3945331"/>
            <a:ext cx="1547301" cy="2378096"/>
          </a:xfrm>
          <a:prstGeom prst="rect">
            <a:avLst/>
          </a:prstGeom>
        </p:spPr>
      </p:pic>
    </p:spTree>
    <p:extLst>
      <p:ext uri="{BB962C8B-B14F-4D97-AF65-F5344CB8AC3E}">
        <p14:creationId xmlns:p14="http://schemas.microsoft.com/office/powerpoint/2010/main" val="3806007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p:cNvSpPr/>
          <p:nvPr/>
        </p:nvSpPr>
        <p:spPr>
          <a:xfrm>
            <a:off x="353219" y="1140823"/>
            <a:ext cx="8429626" cy="535794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lvl="0">
              <a:spcBef>
                <a:spcPts val="1000"/>
              </a:spcBef>
            </a:pPr>
            <a:r>
              <a:rPr lang="en-GB" sz="1400" b="1" dirty="0">
                <a:solidFill>
                  <a:srgbClr val="1C1C1C"/>
                </a:solidFill>
                <a:cs typeface="Calibri Light" panose="020F0302020204030204" pitchFamily="34" charset="0"/>
              </a:rPr>
              <a:t>Section </a:t>
            </a:r>
            <a:r>
              <a:rPr lang="en-GB" sz="1400" b="1" dirty="0" smtClean="0">
                <a:solidFill>
                  <a:srgbClr val="1C1C1C"/>
                </a:solidFill>
                <a:cs typeface="Calibri Light" panose="020F0302020204030204" pitchFamily="34" charset="0"/>
              </a:rPr>
              <a:t>1 – phases 2 and 3</a:t>
            </a:r>
            <a:endParaRPr lang="en-GB" sz="1400" b="1" dirty="0">
              <a:solidFill>
                <a:srgbClr val="1C1C1C"/>
              </a:solidFill>
              <a:cs typeface="Calibri Light" panose="020F0302020204030204" pitchFamily="34" charset="0"/>
            </a:endParaRPr>
          </a:p>
          <a:p>
            <a:pPr lvl="0">
              <a:spcBef>
                <a:spcPts val="1000"/>
              </a:spcBef>
            </a:pPr>
            <a:r>
              <a:rPr lang="en-GB" sz="1400" dirty="0">
                <a:solidFill>
                  <a:srgbClr val="1C1C1C"/>
                </a:solidFill>
                <a:cs typeface="Calibri Light" panose="020F0302020204030204" pitchFamily="34" charset="0"/>
              </a:rPr>
              <a:t>The words in section 1 will have a variety of simple word structures (for example CVC, VCC, CCVC and CVCC) using:</a:t>
            </a:r>
          </a:p>
          <a:p>
            <a:pPr marL="285750" lvl="0" indent="-285750">
              <a:spcBef>
                <a:spcPts val="1000"/>
              </a:spcBef>
              <a:buFont typeface="Arial" panose="020B0604020202020204" pitchFamily="34" charset="0"/>
              <a:buChar char="•"/>
            </a:pPr>
            <a:r>
              <a:rPr lang="en-GB" sz="1400" dirty="0">
                <a:solidFill>
                  <a:srgbClr val="1C1C1C"/>
                </a:solidFill>
                <a:cs typeface="Calibri Light" panose="020F0302020204030204" pitchFamily="34" charset="0"/>
              </a:rPr>
              <a:t>single letters (a, b, c, d, e, f, g, h, I, j, k, l, m, n, o, p, q(u), r, s, t, u, v, w, x, y, z)</a:t>
            </a:r>
          </a:p>
          <a:p>
            <a:pPr marL="285750" lvl="0" indent="-285750">
              <a:spcBef>
                <a:spcPts val="1000"/>
              </a:spcBef>
              <a:buFont typeface="Arial" panose="020B0604020202020204" pitchFamily="34" charset="0"/>
              <a:buChar char="•"/>
            </a:pPr>
            <a:r>
              <a:rPr lang="en-GB" sz="1400" dirty="0">
                <a:solidFill>
                  <a:srgbClr val="1C1C1C"/>
                </a:solidFill>
                <a:cs typeface="Calibri Light" panose="020F0302020204030204" pitchFamily="34" charset="0"/>
              </a:rPr>
              <a:t>some consonant digraphs (</a:t>
            </a:r>
            <a:r>
              <a:rPr lang="en-GB" sz="1400" dirty="0" err="1">
                <a:solidFill>
                  <a:srgbClr val="1C1C1C"/>
                </a:solidFill>
                <a:cs typeface="Calibri Light" panose="020F0302020204030204" pitchFamily="34" charset="0"/>
              </a:rPr>
              <a:t>ch</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ck</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ff</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ll</a:t>
            </a:r>
            <a:r>
              <a:rPr lang="en-GB" sz="1400" dirty="0">
                <a:solidFill>
                  <a:srgbClr val="1C1C1C"/>
                </a:solidFill>
                <a:cs typeface="Calibri Light" panose="020F0302020204030204" pitchFamily="34" charset="0"/>
              </a:rPr>
              <a:t>, ng, </a:t>
            </a:r>
            <a:r>
              <a:rPr lang="en-GB" sz="1400" dirty="0" err="1">
                <a:solidFill>
                  <a:srgbClr val="1C1C1C"/>
                </a:solidFill>
                <a:cs typeface="Calibri Light" panose="020F0302020204030204" pitchFamily="34" charset="0"/>
              </a:rPr>
              <a:t>sh</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ss</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th</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zz</a:t>
            </a:r>
            <a:r>
              <a:rPr lang="en-GB" sz="1400" dirty="0">
                <a:solidFill>
                  <a:srgbClr val="1C1C1C"/>
                </a:solidFill>
                <a:cs typeface="Calibri Light" panose="020F0302020204030204" pitchFamily="34" charset="0"/>
              </a:rPr>
              <a:t>)</a:t>
            </a:r>
          </a:p>
          <a:p>
            <a:pPr marL="285750" lvl="0" indent="-285750">
              <a:spcBef>
                <a:spcPts val="1000"/>
              </a:spcBef>
              <a:buFont typeface="Arial" panose="020B0604020202020204" pitchFamily="34" charset="0"/>
              <a:buChar char="•"/>
            </a:pPr>
            <a:r>
              <a:rPr lang="en-GB" sz="1400" dirty="0">
                <a:solidFill>
                  <a:srgbClr val="1C1C1C"/>
                </a:solidFill>
                <a:cs typeface="Calibri Light" panose="020F0302020204030204" pitchFamily="34" charset="0"/>
              </a:rPr>
              <a:t>frequent and consistent vowel digraphs (</a:t>
            </a:r>
            <a:r>
              <a:rPr lang="en-GB" sz="1400" dirty="0" err="1">
                <a:solidFill>
                  <a:srgbClr val="1C1C1C"/>
                </a:solidFill>
                <a:cs typeface="Calibri Light" panose="020F0302020204030204" pitchFamily="34" charset="0"/>
              </a:rPr>
              <a:t>ar</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ee</a:t>
            </a:r>
            <a:r>
              <a:rPr lang="en-GB" sz="1400" dirty="0">
                <a:solidFill>
                  <a:srgbClr val="1C1C1C"/>
                </a:solidFill>
                <a:cs typeface="Calibri Light" panose="020F0302020204030204" pitchFamily="34" charset="0"/>
              </a:rPr>
              <a:t>, oi, </a:t>
            </a:r>
            <a:r>
              <a:rPr lang="en-GB" sz="1400" dirty="0" err="1">
                <a:solidFill>
                  <a:srgbClr val="1C1C1C"/>
                </a:solidFill>
                <a:cs typeface="Calibri Light" panose="020F0302020204030204" pitchFamily="34" charset="0"/>
              </a:rPr>
              <a:t>oo,or</a:t>
            </a:r>
            <a:r>
              <a:rPr lang="en-GB" sz="1400" dirty="0" smtClean="0">
                <a:solidFill>
                  <a:srgbClr val="1C1C1C"/>
                </a:solidFill>
                <a:cs typeface="Calibri Light" panose="020F0302020204030204" pitchFamily="34" charset="0"/>
              </a:rPr>
              <a:t>)</a:t>
            </a:r>
          </a:p>
          <a:p>
            <a:pPr marL="285750" lvl="0" indent="-285750">
              <a:spcBef>
                <a:spcPts val="1000"/>
              </a:spcBef>
              <a:buFont typeface="Arial" panose="020B0604020202020204" pitchFamily="34" charset="0"/>
              <a:buChar char="•"/>
            </a:pPr>
            <a:endParaRPr lang="en-GB" sz="1400" dirty="0">
              <a:solidFill>
                <a:srgbClr val="1C1C1C"/>
              </a:solidFill>
              <a:cs typeface="Calibri Light" panose="020F0302020204030204" pitchFamily="34" charset="0"/>
            </a:endParaRPr>
          </a:p>
          <a:p>
            <a:pPr marL="285750" lvl="0" indent="-285750">
              <a:spcBef>
                <a:spcPts val="1000"/>
              </a:spcBef>
              <a:buFont typeface="Arial" panose="020B0604020202020204" pitchFamily="34" charset="0"/>
              <a:buChar char="•"/>
            </a:pPr>
            <a:endParaRPr lang="en-GB" sz="1400" dirty="0">
              <a:solidFill>
                <a:srgbClr val="1C1C1C"/>
              </a:solidFill>
              <a:cs typeface="Calibri Light" panose="020F0302020204030204" pitchFamily="34" charset="0"/>
            </a:endParaRPr>
          </a:p>
          <a:p>
            <a:pPr lvl="0">
              <a:spcBef>
                <a:spcPts val="1000"/>
              </a:spcBef>
            </a:pPr>
            <a:r>
              <a:rPr lang="en-GB" sz="1400" b="1" dirty="0">
                <a:solidFill>
                  <a:srgbClr val="1C1C1C"/>
                </a:solidFill>
                <a:cs typeface="Calibri Light" panose="020F0302020204030204" pitchFamily="34" charset="0"/>
              </a:rPr>
              <a:t>Section </a:t>
            </a:r>
            <a:r>
              <a:rPr lang="en-GB" sz="1400" b="1" dirty="0" smtClean="0">
                <a:solidFill>
                  <a:srgbClr val="1C1C1C"/>
                </a:solidFill>
                <a:cs typeface="Calibri Light" panose="020F0302020204030204" pitchFamily="34" charset="0"/>
              </a:rPr>
              <a:t>2 – phase 5a </a:t>
            </a:r>
            <a:endParaRPr lang="en-GB" sz="1400" b="1" dirty="0">
              <a:solidFill>
                <a:srgbClr val="1C1C1C"/>
              </a:solidFill>
              <a:cs typeface="Calibri Light" panose="020F0302020204030204" pitchFamily="34" charset="0"/>
            </a:endParaRPr>
          </a:p>
          <a:p>
            <a:pPr lvl="0">
              <a:spcBef>
                <a:spcPts val="1000"/>
              </a:spcBef>
            </a:pPr>
            <a:r>
              <a:rPr lang="en-GB" sz="1400" dirty="0">
                <a:solidFill>
                  <a:srgbClr val="1C1C1C"/>
                </a:solidFill>
                <a:cs typeface="Calibri Light" panose="020F0302020204030204" pitchFamily="34" charset="0"/>
              </a:rPr>
              <a:t>The words in section 2 will have a variety of more complex word structures (for example CCVCC, CCCVC, CCCVCC and two syllable words) with some:</a:t>
            </a:r>
          </a:p>
          <a:p>
            <a:pPr marL="285750" lvl="0" indent="-285750">
              <a:spcBef>
                <a:spcPts val="1000"/>
              </a:spcBef>
              <a:buFont typeface="Arial" panose="020B0604020202020204" pitchFamily="34" charset="0"/>
              <a:buChar char="•"/>
            </a:pPr>
            <a:r>
              <a:rPr lang="en-GB" sz="1400" dirty="0">
                <a:solidFill>
                  <a:srgbClr val="1C1C1C"/>
                </a:solidFill>
                <a:cs typeface="Calibri Light" panose="020F0302020204030204" pitchFamily="34" charset="0"/>
              </a:rPr>
              <a:t>additional consonant digraphs (</a:t>
            </a:r>
            <a:r>
              <a:rPr lang="en-GB" sz="1400" dirty="0" err="1">
                <a:solidFill>
                  <a:srgbClr val="1C1C1C"/>
                </a:solidFill>
                <a:cs typeface="Calibri Light" panose="020F0302020204030204" pitchFamily="34" charset="0"/>
              </a:rPr>
              <a:t>ph</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wh</a:t>
            </a:r>
            <a:r>
              <a:rPr lang="en-GB" sz="1400" dirty="0">
                <a:solidFill>
                  <a:srgbClr val="1C1C1C"/>
                </a:solidFill>
                <a:cs typeface="Calibri Light" panose="020F0302020204030204" pitchFamily="34" charset="0"/>
              </a:rPr>
              <a:t>)</a:t>
            </a:r>
          </a:p>
          <a:p>
            <a:pPr marL="285750" lvl="0" indent="-285750">
              <a:spcBef>
                <a:spcPts val="1000"/>
              </a:spcBef>
              <a:buFont typeface="Arial" panose="020B0604020202020204" pitchFamily="34" charset="0"/>
              <a:buChar char="•"/>
            </a:pPr>
            <a:r>
              <a:rPr lang="en-GB" sz="1400" dirty="0">
                <a:solidFill>
                  <a:srgbClr val="1C1C1C"/>
                </a:solidFill>
                <a:cs typeface="Calibri Light" panose="020F0302020204030204" pitchFamily="34" charset="0"/>
              </a:rPr>
              <a:t>less frequent and consistent vowel digraphs, including split digraphs (a-e, </a:t>
            </a:r>
            <a:r>
              <a:rPr lang="en-GB" sz="1400" dirty="0" err="1">
                <a:solidFill>
                  <a:srgbClr val="1C1C1C"/>
                </a:solidFill>
                <a:cs typeface="Calibri Light" panose="020F0302020204030204" pitchFamily="34" charset="0"/>
              </a:rPr>
              <a:t>ai</a:t>
            </a:r>
            <a:r>
              <a:rPr lang="en-GB" sz="1400" dirty="0">
                <a:solidFill>
                  <a:srgbClr val="1C1C1C"/>
                </a:solidFill>
                <a:cs typeface="Calibri Light" panose="020F0302020204030204" pitchFamily="34" charset="0"/>
              </a:rPr>
              <a:t>, au, aw, ay, </a:t>
            </a:r>
            <a:r>
              <a:rPr lang="en-GB" sz="1400" dirty="0" err="1">
                <a:solidFill>
                  <a:srgbClr val="1C1C1C"/>
                </a:solidFill>
                <a:cs typeface="Calibri Light" panose="020F0302020204030204" pitchFamily="34" charset="0"/>
              </a:rPr>
              <a:t>ea</a:t>
            </a:r>
            <a:r>
              <a:rPr lang="en-GB" sz="1400" dirty="0">
                <a:solidFill>
                  <a:srgbClr val="1C1C1C"/>
                </a:solidFill>
                <a:cs typeface="Calibri Light" panose="020F0302020204030204" pitchFamily="34" charset="0"/>
              </a:rPr>
              <a:t>, e-e, </a:t>
            </a:r>
            <a:r>
              <a:rPr lang="en-GB" sz="1400" dirty="0" err="1">
                <a:solidFill>
                  <a:srgbClr val="1C1C1C"/>
                </a:solidFill>
                <a:cs typeface="Calibri Light" panose="020F0302020204030204" pitchFamily="34" charset="0"/>
              </a:rPr>
              <a:t>er</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ew</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i</a:t>
            </a:r>
            <a:r>
              <a:rPr lang="en-GB" sz="1400" dirty="0">
                <a:solidFill>
                  <a:srgbClr val="1C1C1C"/>
                </a:solidFill>
                <a:cs typeface="Calibri Light" panose="020F0302020204030204" pitchFamily="34" charset="0"/>
              </a:rPr>
              <a:t>-e, </a:t>
            </a:r>
            <a:r>
              <a:rPr lang="en-GB" sz="1400" dirty="0" err="1">
                <a:solidFill>
                  <a:srgbClr val="1C1C1C"/>
                </a:solidFill>
                <a:cs typeface="Calibri Light" panose="020F0302020204030204" pitchFamily="34" charset="0"/>
              </a:rPr>
              <a:t>ie</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ir</a:t>
            </a:r>
            <a:r>
              <a:rPr lang="en-GB" sz="1400" dirty="0">
                <a:solidFill>
                  <a:srgbClr val="1C1C1C"/>
                </a:solidFill>
                <a:cs typeface="Calibri Light" panose="020F0302020204030204" pitchFamily="34" charset="0"/>
              </a:rPr>
              <a:t>, </a:t>
            </a:r>
            <a:r>
              <a:rPr lang="en-GB" sz="1400" dirty="0" err="1">
                <a:solidFill>
                  <a:srgbClr val="1C1C1C"/>
                </a:solidFill>
                <a:cs typeface="Calibri Light" panose="020F0302020204030204" pitchFamily="34" charset="0"/>
              </a:rPr>
              <a:t>oa</a:t>
            </a:r>
            <a:r>
              <a:rPr lang="en-GB" sz="1400" dirty="0">
                <a:solidFill>
                  <a:srgbClr val="1C1C1C"/>
                </a:solidFill>
                <a:cs typeface="Calibri Light" panose="020F0302020204030204" pitchFamily="34" charset="0"/>
              </a:rPr>
              <a:t>, o-e, </a:t>
            </a:r>
            <a:r>
              <a:rPr lang="en-GB" sz="1400" dirty="0" err="1">
                <a:solidFill>
                  <a:srgbClr val="1C1C1C"/>
                </a:solidFill>
                <a:cs typeface="Calibri Light" panose="020F0302020204030204" pitchFamily="34" charset="0"/>
              </a:rPr>
              <a:t>ou</a:t>
            </a:r>
            <a:r>
              <a:rPr lang="en-GB" sz="1400" dirty="0">
                <a:solidFill>
                  <a:srgbClr val="1C1C1C"/>
                </a:solidFill>
                <a:cs typeface="Calibri Light" panose="020F0302020204030204" pitchFamily="34" charset="0"/>
              </a:rPr>
              <a:t>, ow, oy, </a:t>
            </a:r>
            <a:r>
              <a:rPr lang="en-GB" sz="1400" dirty="0" err="1">
                <a:solidFill>
                  <a:srgbClr val="1C1C1C"/>
                </a:solidFill>
                <a:cs typeface="Calibri Light" panose="020F0302020204030204" pitchFamily="34" charset="0"/>
              </a:rPr>
              <a:t>ue</a:t>
            </a:r>
            <a:r>
              <a:rPr lang="en-GB" sz="1400" dirty="0">
                <a:solidFill>
                  <a:srgbClr val="1C1C1C"/>
                </a:solidFill>
                <a:cs typeface="Calibri Light" panose="020F0302020204030204" pitchFamily="34" charset="0"/>
              </a:rPr>
              <a:t>, u-e, </a:t>
            </a:r>
            <a:r>
              <a:rPr lang="en-GB" sz="1400" dirty="0" err="1">
                <a:solidFill>
                  <a:srgbClr val="1C1C1C"/>
                </a:solidFill>
                <a:cs typeface="Calibri Light" panose="020F0302020204030204" pitchFamily="34" charset="0"/>
              </a:rPr>
              <a:t>ur</a:t>
            </a:r>
            <a:r>
              <a:rPr lang="en-GB" sz="1400" dirty="0">
                <a:solidFill>
                  <a:srgbClr val="1C1C1C"/>
                </a:solidFill>
                <a:cs typeface="Calibri Light" panose="020F0302020204030204" pitchFamily="34" charset="0"/>
              </a:rPr>
              <a:t>)</a:t>
            </a:r>
          </a:p>
          <a:p>
            <a:pPr marL="285750" lvl="0" indent="-285750">
              <a:spcBef>
                <a:spcPts val="1000"/>
              </a:spcBef>
              <a:buFont typeface="Arial" panose="020B0604020202020204" pitchFamily="34" charset="0"/>
              <a:buChar char="•"/>
            </a:pPr>
            <a:r>
              <a:rPr lang="en-GB" sz="1400" dirty="0">
                <a:solidFill>
                  <a:srgbClr val="1C1C1C"/>
                </a:solidFill>
                <a:cs typeface="Calibri Light" panose="020F0302020204030204" pitchFamily="34" charset="0"/>
              </a:rPr>
              <a:t>trigraphs (air, </a:t>
            </a:r>
            <a:r>
              <a:rPr lang="en-GB" sz="1400" dirty="0" err="1">
                <a:solidFill>
                  <a:srgbClr val="1C1C1C"/>
                </a:solidFill>
                <a:cs typeface="Calibri Light" panose="020F0302020204030204" pitchFamily="34" charset="0"/>
              </a:rPr>
              <a:t>igh</a:t>
            </a:r>
            <a:r>
              <a:rPr lang="en-GB" sz="1400" dirty="0">
                <a:solidFill>
                  <a:srgbClr val="1C1C1C"/>
                </a:solidFill>
                <a:cs typeface="Calibri Light" panose="020F0302020204030204" pitchFamily="34" charset="0"/>
              </a:rPr>
              <a:t>).</a:t>
            </a:r>
          </a:p>
        </p:txBody>
      </p:sp>
      <p:sp>
        <p:nvSpPr>
          <p:cNvPr id="10" name="Oval 9">
            <a:hlinkClick r:id="" action="ppaction://hlinkshowjump?jump=nextslide"/>
          </p:cNvPr>
          <p:cNvSpPr/>
          <p:nvPr/>
        </p:nvSpPr>
        <p:spPr>
          <a:xfrm>
            <a:off x="8250281" y="5836217"/>
            <a:ext cx="755650" cy="757238"/>
          </a:xfrm>
          <a:prstGeom prst="ellipse">
            <a:avLst/>
          </a:prstGeom>
          <a:solidFill>
            <a:schemeClr val="accent5">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BPreplay" panose="02000503000000020004" pitchFamily="50" charset="0"/>
              </a:rPr>
              <a:t>next page</a:t>
            </a:r>
          </a:p>
        </p:txBody>
      </p:sp>
      <p:sp>
        <p:nvSpPr>
          <p:cNvPr id="12" name="Oval 11">
            <a:hlinkClick r:id="rId2" action="ppaction://hlinksldjump"/>
          </p:cNvPr>
          <p:cNvSpPr/>
          <p:nvPr/>
        </p:nvSpPr>
        <p:spPr>
          <a:xfrm>
            <a:off x="8250281" y="4518508"/>
            <a:ext cx="755650" cy="757237"/>
          </a:xfrm>
          <a:prstGeom prst="ellipse">
            <a:avLst/>
          </a:prstGeom>
          <a:solidFill>
            <a:schemeClr val="accent5">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smtClean="0">
                <a:solidFill>
                  <a:schemeClr val="bg1"/>
                </a:solidFill>
                <a:latin typeface="BPreplay" panose="02000503000000020004" pitchFamily="50" charset="0"/>
              </a:rPr>
              <a:t>menu</a:t>
            </a:r>
            <a:endParaRPr lang="en-GB" sz="1000" dirty="0">
              <a:solidFill>
                <a:schemeClr val="bg1"/>
              </a:solidFill>
              <a:latin typeface="BPreplay" panose="02000503000000020004" pitchFamily="50" charset="0"/>
            </a:endParaRPr>
          </a:p>
        </p:txBody>
      </p:sp>
      <p:sp>
        <p:nvSpPr>
          <p:cNvPr id="14" name="Rectangle 3"/>
          <p:cNvSpPr>
            <a:spLocks noChangeArrowheads="1"/>
          </p:cNvSpPr>
          <p:nvPr/>
        </p:nvSpPr>
        <p:spPr bwMode="auto">
          <a:xfrm>
            <a:off x="407989" y="401638"/>
            <a:ext cx="8374856" cy="646331"/>
          </a:xfrm>
          <a:prstGeom prst="rect">
            <a:avLst/>
          </a:prstGeom>
          <a:noFill/>
          <a:ln w="381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dirty="0">
                <a:solidFill>
                  <a:schemeClr val="accent5">
                    <a:lumMod val="50000"/>
                  </a:schemeClr>
                </a:solidFill>
                <a:latin typeface="+mj-lt"/>
                <a:cs typeface="Calibri Light" panose="020F0302020204030204" pitchFamily="34" charset="0"/>
              </a:rPr>
              <a:t>Content of the </a:t>
            </a:r>
            <a:r>
              <a:rPr lang="en-GB" altLang="en-US" sz="3600" dirty="0" smtClean="0">
                <a:solidFill>
                  <a:schemeClr val="accent5">
                    <a:lumMod val="50000"/>
                  </a:schemeClr>
                </a:solidFill>
                <a:latin typeface="+mj-lt"/>
                <a:cs typeface="Calibri Light" panose="020F0302020204030204" pitchFamily="34" charset="0"/>
              </a:rPr>
              <a:t>Phonics Screening Check.</a:t>
            </a:r>
            <a:endParaRPr lang="en-GB" altLang="en-US" sz="3600" dirty="0">
              <a:solidFill>
                <a:schemeClr val="accent5">
                  <a:lumMod val="50000"/>
                </a:schemeClr>
              </a:solidFill>
              <a:latin typeface="+mj-lt"/>
              <a:cs typeface="Calibri Light" panose="020F0302020204030204" pitchFamily="34" charset="0"/>
            </a:endParaRPr>
          </a:p>
        </p:txBody>
      </p:sp>
      <p:pic>
        <p:nvPicPr>
          <p:cNvPr id="13" name="Picture 12"/>
          <p:cNvPicPr>
            <a:picLocks noChangeAspect="1"/>
          </p:cNvPicPr>
          <p:nvPr/>
        </p:nvPicPr>
        <p:blipFill>
          <a:blip r:embed="rId3"/>
          <a:stretch>
            <a:fillRect/>
          </a:stretch>
        </p:blipFill>
        <p:spPr>
          <a:xfrm>
            <a:off x="6268461" y="2015269"/>
            <a:ext cx="1957964" cy="1290257"/>
          </a:xfrm>
          <a:prstGeom prst="rect">
            <a:avLst/>
          </a:prstGeom>
        </p:spPr>
      </p:pic>
      <p:pic>
        <p:nvPicPr>
          <p:cNvPr id="15" name="Picture 14"/>
          <p:cNvPicPr>
            <a:picLocks noChangeAspect="1"/>
          </p:cNvPicPr>
          <p:nvPr/>
        </p:nvPicPr>
        <p:blipFill>
          <a:blip r:embed="rId4"/>
          <a:stretch>
            <a:fillRect/>
          </a:stretch>
        </p:blipFill>
        <p:spPr>
          <a:xfrm>
            <a:off x="7120591" y="2830162"/>
            <a:ext cx="1861484" cy="1222559"/>
          </a:xfrm>
          <a:prstGeom prst="rect">
            <a:avLst/>
          </a:prstGeom>
        </p:spPr>
      </p:pic>
      <p:pic>
        <p:nvPicPr>
          <p:cNvPr id="16" name="Picture 15"/>
          <p:cNvPicPr>
            <a:picLocks noChangeAspect="1"/>
          </p:cNvPicPr>
          <p:nvPr/>
        </p:nvPicPr>
        <p:blipFill>
          <a:blip r:embed="rId5"/>
          <a:stretch>
            <a:fillRect/>
          </a:stretch>
        </p:blipFill>
        <p:spPr>
          <a:xfrm>
            <a:off x="6300020" y="5527483"/>
            <a:ext cx="1870351" cy="1129034"/>
          </a:xfrm>
          <a:prstGeom prst="rect">
            <a:avLst/>
          </a:prstGeom>
        </p:spPr>
      </p:pic>
    </p:spTree>
    <p:extLst>
      <p:ext uri="{BB962C8B-B14F-4D97-AF65-F5344CB8AC3E}">
        <p14:creationId xmlns:p14="http://schemas.microsoft.com/office/powerpoint/2010/main" val="3943648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5309" y="428207"/>
            <a:ext cx="8425426" cy="5552179"/>
          </a:xfrm>
          <a:prstGeom prst="rect">
            <a:avLst/>
          </a:prstGeom>
        </p:spPr>
      </p:pic>
    </p:spTree>
    <p:extLst>
      <p:ext uri="{BB962C8B-B14F-4D97-AF65-F5344CB8AC3E}">
        <p14:creationId xmlns:p14="http://schemas.microsoft.com/office/powerpoint/2010/main" val="3942920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0245" y="517886"/>
            <a:ext cx="8461301" cy="5557093"/>
          </a:xfrm>
          <a:prstGeom prst="rect">
            <a:avLst/>
          </a:prstGeom>
        </p:spPr>
      </p:pic>
    </p:spTree>
    <p:extLst>
      <p:ext uri="{BB962C8B-B14F-4D97-AF65-F5344CB8AC3E}">
        <p14:creationId xmlns:p14="http://schemas.microsoft.com/office/powerpoint/2010/main" val="3404375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6633" y="441434"/>
            <a:ext cx="8218169" cy="4960883"/>
          </a:xfrm>
          <a:prstGeom prst="rect">
            <a:avLst/>
          </a:prstGeom>
        </p:spPr>
      </p:pic>
    </p:spTree>
    <p:extLst>
      <p:ext uri="{BB962C8B-B14F-4D97-AF65-F5344CB8AC3E}">
        <p14:creationId xmlns:p14="http://schemas.microsoft.com/office/powerpoint/2010/main" val="3827159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2337</TotalTime>
  <Words>1377</Words>
  <Application>Microsoft Office PowerPoint</Application>
  <PresentationFormat>On-screen Show (4:3)</PresentationFormat>
  <Paragraphs>137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Sassoon Infant Md</vt:lpstr>
      <vt:lpstr>Sassoon Infant Rg</vt:lpstr>
      <vt:lpstr>BPreplay</vt:lpstr>
      <vt:lpstr>Calibri</vt:lpstr>
      <vt:lpstr>Calibri Light</vt:lpstr>
      <vt:lpstr>Arial</vt:lpstr>
      <vt:lpstr>Office Theme</vt:lpstr>
      <vt:lpstr>PowerPoint Presentation</vt:lpstr>
      <vt:lpstr>Welcome to our Phonics Screening Check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note…</vt:lpstr>
      <vt:lpstr>PowerPoint Presentation</vt:lpstr>
      <vt:lpstr>PowerPoint Presentation</vt:lpstr>
      <vt:lpstr>PowerPoint Presentation</vt:lpstr>
      <vt:lpstr>PowerPoint Presentation</vt:lpstr>
      <vt:lpstr>PowerPoint Presentation</vt:lpstr>
      <vt:lpstr>Digraph and Trigraph spotting</vt:lpstr>
      <vt:lpstr>PowerPoint Presentation</vt:lpstr>
      <vt:lpstr>Word reading</vt:lpstr>
      <vt:lpstr>PowerPoint Presentation</vt:lpstr>
      <vt:lpstr>PowerPoint Presentation</vt:lpstr>
      <vt:lpstr>Online resources:</vt:lpstr>
      <vt:lpstr>Here is a video about alien words from ‘Letters and Sounds’ if you would like more information on how to help your child with them.   https://youtu.be/h-o3cQKjU18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FHancock</cp:lastModifiedBy>
  <cp:revision>153</cp:revision>
  <cp:lastPrinted>2022-05-04T11:48:39Z</cp:lastPrinted>
  <dcterms:created xsi:type="dcterms:W3CDTF">2014-10-01T16:09:27Z</dcterms:created>
  <dcterms:modified xsi:type="dcterms:W3CDTF">2023-05-09T08:14:10Z</dcterms:modified>
</cp:coreProperties>
</file>